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3.png" ContentType="image/png"/>
  <Override PartName="/ppt/media/image9.jpeg" ContentType="image/jpeg"/>
  <Override PartName="/ppt/media/image10.png" ContentType="image/png"/>
  <Override PartName="/ppt/media/image8.jpeg" ContentType="image/jpeg"/>
  <Override PartName="/ppt/media/image11.png" ContentType="image/png"/>
  <Override PartName="/ppt/media/image12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jpeg" ContentType="image/jpeg"/>
  <Override PartName="/ppt/media/image19.jpeg" ContentType="image/jpeg"/>
  <Override PartName="/ppt/media/image1.png" ContentType="image/png"/>
  <Override PartName="/ppt/media/image3.png" ContentType="image/png"/>
  <Override PartName="/ppt/media/image5.jpeg" ContentType="image/jpeg"/>
  <Override PartName="/ppt/media/image4.jpeg" ContentType="image/jpeg"/>
  <Override PartName="/ppt/media/image2.png" ContentType="image/png"/>
  <Override PartName="/ppt/media/image6.png" ContentType="image/png"/>
  <Override PartName="/ppt/media/image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4630400" cy="8229600"/>
  <p:notesSz cx="8229600" cy="14630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Open Sans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r">
              <a:buNone/>
            </a:pPr>
            <a:fld id="{E962E784-EEED-49ED-AAA3-40EBFB8FF44A}" type="slidenum"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CB9387-42D8-406F-BAF1-99DEFF774880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50CBEA3-9C7B-4045-832A-37ADEC6D44A1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6C6472B-0DC4-4B9E-8055-02162A4EC639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5DD9354-4BC8-4C98-8AA4-CAF11ED456E2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5368C05-8396-43CE-AAC0-E6B6AC9CF6BA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431031-FAE5-4266-AF1B-4B7209D813B0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B236076-3A4C-4608-A94A-9B0CA37056AC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BF3CE0-505E-42A0-B99E-87285D18255E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hyperlink" Target="https://gamma.app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hyperlink" Target="https://gamma.app" TargetMode="External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hyperlink" Target="https://gamma.app" TargetMode="External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7.png"/><Relationship Id="rId3" Type="http://schemas.openxmlformats.org/officeDocument/2006/relationships/hyperlink" Target="https://gamma.app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8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hyperlink" Target="https://gamma.app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9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hyperlink" Target="https://gamma.app" TargetMode="External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jpe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hyperlink" Target="https://gamma.app" TargetMode="External"/><Relationship Id="rId8" Type="http://schemas.openxmlformats.org/officeDocument/2006/relationships/image" Target="../media/image3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hyperlink" Target="https://gamma.app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19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ln w="0">
            <a:noFill/>
          </a:ln>
        </p:spPr>
      </p:pic>
      <p:sp>
        <p:nvSpPr>
          <p:cNvPr id="4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1128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pic>
        <p:nvPicPr>
          <p:cNvPr id="46" name="Image 1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5486040" cy="8229240"/>
          </a:xfrm>
          <a:prstGeom prst="rect">
            <a:avLst/>
          </a:prstGeom>
          <a:ln w="0">
            <a:noFill/>
          </a:ln>
        </p:spPr>
      </p:pic>
      <p:sp>
        <p:nvSpPr>
          <p:cNvPr id="47" name="Text 1"/>
          <p:cNvSpPr/>
          <p:nvPr/>
        </p:nvSpPr>
        <p:spPr>
          <a:xfrm>
            <a:off x="6350400" y="1300680"/>
            <a:ext cx="7415640" cy="21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5717"/>
              </a:lnSpc>
              <a:tabLst>
                <a:tab algn="l" pos="0"/>
              </a:tabLst>
            </a:pPr>
            <a:r>
              <a:rPr b="0" lang="en-US" sz="4580" spc="-1" strike="noStrike">
                <a:solidFill>
                  <a:srgbClr val="ffffff"/>
                </a:solidFill>
                <a:latin typeface="Unbounded"/>
                <a:ea typeface="Unbounded"/>
              </a:rPr>
              <a:t>Экологическая трансформация Надыма</a:t>
            </a:r>
            <a:endParaRPr b="0" lang="ru-RU" sz="458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8" name="Text 2"/>
          <p:cNvSpPr/>
          <p:nvPr/>
        </p:nvSpPr>
        <p:spPr>
          <a:xfrm>
            <a:off x="6350400" y="3849120"/>
            <a:ext cx="7415640" cy="23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3110"/>
              </a:lnSpc>
              <a:tabLst>
                <a:tab algn="l" pos="0"/>
              </a:tabLst>
            </a:pPr>
            <a:r>
              <a:rPr b="0" lang="en-US" sz="1940" spc="-1" strike="noStrike">
                <a:solidFill>
                  <a:srgbClr val="cad6de"/>
                </a:solidFill>
                <a:latin typeface="Cabin"/>
                <a:ea typeface="Cabin"/>
              </a:rPr>
              <a:t>Жители города Надыма и Надымского района с гордостью наблюдают, как их родной край преображается благодаря активному участию волонтеров в экологических инициативах. За последние годы было проведено более 15 успешных Добрых дел, которые значительно улучшили облик города и района, сделав их чище и зеленее.</a:t>
            </a:r>
            <a:endParaRPr b="0" lang="ru-RU" sz="194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9" name="Shape 3"/>
          <p:cNvSpPr/>
          <p:nvPr/>
        </p:nvSpPr>
        <p:spPr>
          <a:xfrm>
            <a:off x="6350400" y="6515280"/>
            <a:ext cx="394560" cy="394560"/>
          </a:xfrm>
          <a:prstGeom prst="roundRect">
            <a:avLst>
              <a:gd name="adj" fmla="val 23151155"/>
            </a:avLst>
          </a:prstGeom>
          <a:solidFill>
            <a:srgbClr val="49bbdb"/>
          </a:solidFill>
          <a:ln w="76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0" name="Text 4"/>
          <p:cNvSpPr/>
          <p:nvPr/>
        </p:nvSpPr>
        <p:spPr>
          <a:xfrm>
            <a:off x="6486120" y="6664320"/>
            <a:ext cx="122760" cy="9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768"/>
              </a:lnSpc>
              <a:tabLst>
                <a:tab algn="l" pos="0"/>
              </a:tabLst>
            </a:pPr>
            <a:r>
              <a:rPr b="0" lang="en-US" sz="770" spc="-1" strike="noStrike">
                <a:solidFill>
                  <a:srgbClr val="3c3838"/>
                </a:solidFill>
                <a:latin typeface="Cabin"/>
                <a:ea typeface="Cabin"/>
              </a:rPr>
              <a:t>АС</a:t>
            </a:r>
            <a:endParaRPr b="0" lang="ru-RU" sz="77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1" name="Text 5"/>
          <p:cNvSpPr/>
          <p:nvPr/>
        </p:nvSpPr>
        <p:spPr>
          <a:xfrm>
            <a:off x="6868800" y="6496920"/>
            <a:ext cx="323460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3402"/>
              </a:lnSpc>
              <a:tabLst>
                <a:tab algn="l" pos="0"/>
              </a:tabLst>
            </a:pPr>
            <a:r>
              <a:rPr b="1" lang="en-US" sz="2430" spc="-1" strike="noStrike">
                <a:solidFill>
                  <a:srgbClr val="cad6de"/>
                </a:solidFill>
                <a:latin typeface="Cabin"/>
                <a:ea typeface="Cabin"/>
              </a:rPr>
              <a:t>by Андрей Саркисов</a:t>
            </a:r>
            <a:endParaRPr b="0" lang="ru-RU" sz="243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52" name="Image 2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242160" y="7589520"/>
            <a:ext cx="2296440" cy="548280"/>
          </a:xfrm>
          <a:prstGeom prst="rect">
            <a:avLst/>
          </a:prstGeom>
          <a:ln w="0">
            <a:noFill/>
          </a:ln>
        </p:spPr>
      </p:pic>
      <p:pic>
        <p:nvPicPr>
          <p:cNvPr id="53" name="" descr=""/>
          <p:cNvPicPr/>
          <p:nvPr/>
        </p:nvPicPr>
        <p:blipFill>
          <a:blip r:embed="rId5"/>
          <a:stretch/>
        </p:blipFill>
        <p:spPr>
          <a:xfrm>
            <a:off x="-344520" y="0"/>
            <a:ext cx="5830560" cy="822960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6"/>
          <a:stretch/>
        </p:blipFill>
        <p:spPr>
          <a:xfrm>
            <a:off x="-180000" y="0"/>
            <a:ext cx="5666040" cy="822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ln w="0">
            <a:noFill/>
          </a:ln>
        </p:spPr>
      </p:pic>
      <p:sp>
        <p:nvSpPr>
          <p:cNvPr id="56" name="Shape 0"/>
          <p:cNvSpPr/>
          <p:nvPr/>
        </p:nvSpPr>
        <p:spPr>
          <a:xfrm>
            <a:off x="0" y="0"/>
            <a:ext cx="14630040" cy="9467280"/>
          </a:xfrm>
          <a:prstGeom prst="rect">
            <a:avLst/>
          </a:prstGeom>
          <a:solidFill>
            <a:srgbClr val="1128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pic>
        <p:nvPicPr>
          <p:cNvPr id="57" name="Image 1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2160000"/>
          </a:xfrm>
          <a:prstGeom prst="rect">
            <a:avLst/>
          </a:prstGeom>
          <a:ln w="0">
            <a:noFill/>
          </a:ln>
        </p:spPr>
      </p:pic>
      <p:sp>
        <p:nvSpPr>
          <p:cNvPr id="58" name="Text 1"/>
          <p:cNvSpPr/>
          <p:nvPr/>
        </p:nvSpPr>
        <p:spPr>
          <a:xfrm>
            <a:off x="2872800" y="2635560"/>
            <a:ext cx="8138520" cy="50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4003"/>
              </a:lnSpc>
              <a:tabLst>
                <a:tab algn="l" pos="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Unbounded"/>
                <a:ea typeface="Unbounded"/>
              </a:rPr>
              <a:t>Любимый город чище и зеленее</a:t>
            </a:r>
            <a:endParaRPr b="0" lang="ru-RU" sz="32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9" name="Shape 2"/>
          <p:cNvSpPr/>
          <p:nvPr/>
        </p:nvSpPr>
        <p:spPr>
          <a:xfrm>
            <a:off x="2872800" y="6197760"/>
            <a:ext cx="8884800" cy="22680"/>
          </a:xfrm>
          <a:prstGeom prst="roundRect">
            <a:avLst>
              <a:gd name="adj" fmla="val 113400"/>
            </a:avLst>
          </a:prstGeom>
          <a:solidFill>
            <a:srgbClr val="4960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28800" bIns="-288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0" name="Shape 3"/>
          <p:cNvSpPr/>
          <p:nvPr/>
        </p:nvSpPr>
        <p:spPr>
          <a:xfrm>
            <a:off x="5038920" y="5592960"/>
            <a:ext cx="22680" cy="604440"/>
          </a:xfrm>
          <a:prstGeom prst="roundRect">
            <a:avLst>
              <a:gd name="adj" fmla="val 113400"/>
            </a:avLst>
          </a:prstGeom>
          <a:solidFill>
            <a:srgbClr val="4960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1" name="Shape 4"/>
          <p:cNvSpPr/>
          <p:nvPr/>
        </p:nvSpPr>
        <p:spPr>
          <a:xfrm>
            <a:off x="4856040" y="6003360"/>
            <a:ext cx="388440" cy="388440"/>
          </a:xfrm>
          <a:prstGeom prst="roundRect">
            <a:avLst>
              <a:gd name="adj" fmla="val 6669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2" name="Text 5"/>
          <p:cNvSpPr/>
          <p:nvPr/>
        </p:nvSpPr>
        <p:spPr>
          <a:xfrm>
            <a:off x="4993200" y="6075720"/>
            <a:ext cx="114480" cy="24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1922"/>
              </a:lnSpc>
              <a:tabLst>
                <a:tab algn="l" pos="0"/>
              </a:tabLst>
            </a:pPr>
            <a:r>
              <a:rPr b="0" lang="en-US" sz="1920" spc="-1" strike="noStrike">
                <a:solidFill>
                  <a:srgbClr val="cad6de"/>
                </a:solidFill>
                <a:latin typeface="Unbounded"/>
                <a:ea typeface="Unbounded"/>
              </a:rPr>
              <a:t>1</a:t>
            </a:r>
            <a:endParaRPr b="0" lang="ru-RU" sz="19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3" name="Text 6"/>
          <p:cNvSpPr/>
          <p:nvPr/>
        </p:nvSpPr>
        <p:spPr>
          <a:xfrm>
            <a:off x="3627000" y="3402720"/>
            <a:ext cx="284688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Чистые улицы и дворы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4" name="Text 7"/>
          <p:cNvSpPr/>
          <p:nvPr/>
        </p:nvSpPr>
        <p:spPr>
          <a:xfrm>
            <a:off x="3045240" y="3760560"/>
            <a:ext cx="4010400" cy="165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Волонтеры собрали более 500 кубометров мусора на улицах и во дворах города Надыма, а также более 300 кубометров мусора с территорий поселений Надымского района. Это позволило сделать городскую среду более опрятной и привлекательной для жителей.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5" name="Shape 8"/>
          <p:cNvSpPr/>
          <p:nvPr/>
        </p:nvSpPr>
        <p:spPr>
          <a:xfrm>
            <a:off x="7303680" y="6197760"/>
            <a:ext cx="22680" cy="604440"/>
          </a:xfrm>
          <a:prstGeom prst="roundRect">
            <a:avLst>
              <a:gd name="adj" fmla="val 113400"/>
            </a:avLst>
          </a:prstGeom>
          <a:solidFill>
            <a:srgbClr val="4960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6" name="Shape 9"/>
          <p:cNvSpPr/>
          <p:nvPr/>
        </p:nvSpPr>
        <p:spPr>
          <a:xfrm>
            <a:off x="7120800" y="6003360"/>
            <a:ext cx="388440" cy="388440"/>
          </a:xfrm>
          <a:prstGeom prst="roundRect">
            <a:avLst>
              <a:gd name="adj" fmla="val 6669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7" name="Text 10"/>
          <p:cNvSpPr/>
          <p:nvPr/>
        </p:nvSpPr>
        <p:spPr>
          <a:xfrm>
            <a:off x="7218720" y="6075720"/>
            <a:ext cx="191880" cy="24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1922"/>
              </a:lnSpc>
              <a:tabLst>
                <a:tab algn="l" pos="0"/>
              </a:tabLst>
            </a:pPr>
            <a:r>
              <a:rPr b="0" lang="en-US" sz="1920" spc="-1" strike="noStrike">
                <a:solidFill>
                  <a:srgbClr val="cad6de"/>
                </a:solidFill>
                <a:latin typeface="Unbounded"/>
                <a:ea typeface="Unbounded"/>
              </a:rPr>
              <a:t>2</a:t>
            </a:r>
            <a:endParaRPr b="0" lang="ru-RU" sz="19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8" name="Text 11"/>
          <p:cNvSpPr/>
          <p:nvPr/>
        </p:nvSpPr>
        <p:spPr>
          <a:xfrm>
            <a:off x="6134040" y="6975360"/>
            <a:ext cx="236124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Очистка водоемов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9" name="Text 12"/>
          <p:cNvSpPr/>
          <p:nvPr/>
        </p:nvSpPr>
        <p:spPr>
          <a:xfrm>
            <a:off x="5310000" y="7333200"/>
            <a:ext cx="4010400" cy="165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Помимо сухопутных территорий, волонтеры также приложили усилия к очистке водоемов на территории города и района. Это помогло сохранить экологию местных рек и озер, создав более комфортные условия для отдыха и досуга горожан.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0" name="Shape 13"/>
          <p:cNvSpPr/>
          <p:nvPr/>
        </p:nvSpPr>
        <p:spPr>
          <a:xfrm>
            <a:off x="9568080" y="5592960"/>
            <a:ext cx="22680" cy="604440"/>
          </a:xfrm>
          <a:prstGeom prst="roundRect">
            <a:avLst>
              <a:gd name="adj" fmla="val 113400"/>
            </a:avLst>
          </a:prstGeom>
          <a:solidFill>
            <a:srgbClr val="4960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1" name="Shape 14"/>
          <p:cNvSpPr/>
          <p:nvPr/>
        </p:nvSpPr>
        <p:spPr>
          <a:xfrm>
            <a:off x="9385200" y="6003360"/>
            <a:ext cx="388440" cy="388440"/>
          </a:xfrm>
          <a:prstGeom prst="roundRect">
            <a:avLst>
              <a:gd name="adj" fmla="val 6669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2" name="Text 15"/>
          <p:cNvSpPr/>
          <p:nvPr/>
        </p:nvSpPr>
        <p:spPr>
          <a:xfrm>
            <a:off x="9481320" y="6075720"/>
            <a:ext cx="195840" cy="24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1922"/>
              </a:lnSpc>
              <a:tabLst>
                <a:tab algn="l" pos="0"/>
              </a:tabLst>
            </a:pPr>
            <a:r>
              <a:rPr b="0" lang="en-US" sz="1920" spc="-1" strike="noStrike">
                <a:solidFill>
                  <a:srgbClr val="cad6de"/>
                </a:solidFill>
                <a:latin typeface="Unbounded"/>
                <a:ea typeface="Unbounded"/>
              </a:rPr>
              <a:t>3</a:t>
            </a:r>
            <a:endParaRPr b="0" lang="ru-RU" sz="19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3" name="Text 16"/>
          <p:cNvSpPr/>
          <p:nvPr/>
        </p:nvSpPr>
        <p:spPr>
          <a:xfrm>
            <a:off x="7975440" y="3402720"/>
            <a:ext cx="320760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Масштабное озеленение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4" name="Text 17"/>
          <p:cNvSpPr/>
          <p:nvPr/>
        </p:nvSpPr>
        <p:spPr>
          <a:xfrm>
            <a:off x="7574400" y="3760560"/>
            <a:ext cx="4010400" cy="165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В ходе экологических акций по озеленению было высажено более 500 саженцев деревьев в Надыме и свыше 1000 саженцев в поселениях района. Это не только улучшило эстетику городской среды, но и внесло вклад в сохранение окружающей природы.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75" name="Image 2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242160" y="7589520"/>
            <a:ext cx="2296440" cy="548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ln w="0">
            <a:noFill/>
          </a:ln>
        </p:spPr>
      </p:pic>
      <p:sp>
        <p:nvSpPr>
          <p:cNvPr id="77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1128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78" name="Text 1"/>
          <p:cNvSpPr/>
          <p:nvPr/>
        </p:nvSpPr>
        <p:spPr>
          <a:xfrm>
            <a:off x="1003680" y="676440"/>
            <a:ext cx="9280800" cy="72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5686"/>
              </a:lnSpc>
              <a:tabLst>
                <a:tab algn="l" pos="0"/>
              </a:tabLst>
            </a:pPr>
            <a:r>
              <a:rPr b="0" lang="en-US" sz="4550" spc="-1" strike="noStrike">
                <a:solidFill>
                  <a:srgbClr val="ffffff"/>
                </a:solidFill>
                <a:latin typeface="Unbounded"/>
                <a:ea typeface="Unbounded"/>
              </a:rPr>
              <a:t>Команда неравнодушных</a:t>
            </a:r>
            <a:endParaRPr b="0" lang="ru-RU" sz="455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9" name="Text 2"/>
          <p:cNvSpPr/>
          <p:nvPr/>
        </p:nvSpPr>
        <p:spPr>
          <a:xfrm>
            <a:off x="1003680" y="2012400"/>
            <a:ext cx="3780720" cy="36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843"/>
              </a:lnSpc>
              <a:tabLst>
                <a:tab algn="l" pos="0"/>
              </a:tabLst>
            </a:pPr>
            <a:r>
              <a:rPr b="0" lang="en-US" sz="2280" spc="-1" strike="noStrike">
                <a:solidFill>
                  <a:srgbClr val="ffffff"/>
                </a:solidFill>
                <a:latin typeface="Unbounded"/>
                <a:ea typeface="Unbounded"/>
              </a:rPr>
              <a:t>Активные волонтеры</a:t>
            </a:r>
            <a:endParaRPr b="0" lang="ru-RU" sz="228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0" name="Text 3"/>
          <p:cNvSpPr/>
          <p:nvPr/>
        </p:nvSpPr>
        <p:spPr>
          <a:xfrm>
            <a:off x="1003680" y="2618640"/>
            <a:ext cx="3807360" cy="471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3093"/>
              </a:lnSpc>
              <a:tabLst>
                <a:tab algn="l" pos="0"/>
              </a:tabLst>
            </a:pPr>
            <a:r>
              <a:rPr b="0" lang="en-US" sz="1940" spc="-1" strike="noStrike">
                <a:solidFill>
                  <a:srgbClr val="cad6de"/>
                </a:solidFill>
                <a:latin typeface="Cabin"/>
                <a:ea typeface="Cabin"/>
              </a:rPr>
              <a:t>Привлечение волонтеров к участию в экологических акциях стало доброй традицией в Надыме и Надымском районе. Люди с энтузиазмом откликаются на призывы внести свой вклад в улучшение окружающей среды, демонстрируя неравнодушие и ответственность за свой родной край.</a:t>
            </a:r>
            <a:endParaRPr b="0" lang="ru-RU" sz="194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1" name="Text 4"/>
          <p:cNvSpPr/>
          <p:nvPr/>
        </p:nvSpPr>
        <p:spPr>
          <a:xfrm>
            <a:off x="5418000" y="2012400"/>
            <a:ext cx="3317040" cy="36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843"/>
              </a:lnSpc>
              <a:tabLst>
                <a:tab algn="l" pos="0"/>
              </a:tabLst>
            </a:pPr>
            <a:r>
              <a:rPr b="0" lang="en-US" sz="2280" spc="-1" strike="noStrike">
                <a:solidFill>
                  <a:srgbClr val="ffffff"/>
                </a:solidFill>
                <a:latin typeface="Unbounded"/>
                <a:ea typeface="Unbounded"/>
              </a:rPr>
              <a:t>Освещение в СМИ</a:t>
            </a:r>
            <a:endParaRPr b="0" lang="ru-RU" sz="228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2" name="Text 5"/>
          <p:cNvSpPr/>
          <p:nvPr/>
        </p:nvSpPr>
        <p:spPr>
          <a:xfrm>
            <a:off x="5418000" y="2618640"/>
            <a:ext cx="3807360" cy="392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3093"/>
              </a:lnSpc>
              <a:tabLst>
                <a:tab algn="l" pos="0"/>
              </a:tabLst>
            </a:pPr>
            <a:r>
              <a:rPr b="0" lang="en-US" sz="1940" spc="-1" strike="noStrike">
                <a:solidFill>
                  <a:srgbClr val="cad6de"/>
                </a:solidFill>
                <a:latin typeface="Cabin"/>
                <a:ea typeface="Cabin"/>
              </a:rPr>
              <a:t>Благодаря усилиям средств массовой информации, экологические акции привлекают все больше внимания жителей. Активное освещение Добрых дел вдохновляет людей присоединяться к волонтерскому движению и делать окружающий мир чище.</a:t>
            </a:r>
            <a:endParaRPr b="0" lang="ru-RU" sz="194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3" name="Text 6"/>
          <p:cNvSpPr/>
          <p:nvPr/>
        </p:nvSpPr>
        <p:spPr>
          <a:xfrm>
            <a:off x="9832680" y="2012400"/>
            <a:ext cx="3807360" cy="72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843"/>
              </a:lnSpc>
              <a:tabLst>
                <a:tab algn="l" pos="0"/>
              </a:tabLst>
            </a:pPr>
            <a:r>
              <a:rPr b="0" lang="en-US" sz="2280" spc="-1" strike="noStrike">
                <a:solidFill>
                  <a:srgbClr val="ffffff"/>
                </a:solidFill>
                <a:latin typeface="Unbounded"/>
                <a:ea typeface="Unbounded"/>
              </a:rPr>
              <a:t>Платформа Добро.ру</a:t>
            </a:r>
            <a:endParaRPr b="0" lang="ru-RU" sz="228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4" name="Text 7"/>
          <p:cNvSpPr/>
          <p:nvPr/>
        </p:nvSpPr>
        <p:spPr>
          <a:xfrm>
            <a:off x="9832680" y="2979720"/>
            <a:ext cx="3807360" cy="353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3093"/>
              </a:lnSpc>
              <a:tabLst>
                <a:tab algn="l" pos="0"/>
              </a:tabLst>
            </a:pPr>
            <a:r>
              <a:rPr b="0" lang="en-US" sz="1940" spc="-1" strike="noStrike">
                <a:solidFill>
                  <a:srgbClr val="cad6de"/>
                </a:solidFill>
                <a:latin typeface="Cabin"/>
                <a:ea typeface="Cabin"/>
              </a:rPr>
              <a:t>Платформа Добро.ру стала важным инструментом для организации и координации экологических инициатив в Надыме и районе. Она позволяет привлекать новых волонтеров, объединять усилия и повышать эффективность Добрых дел.</a:t>
            </a:r>
            <a:endParaRPr b="0" lang="ru-RU" sz="194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85" name="Image 1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242160" y="7589520"/>
            <a:ext cx="2296440" cy="548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ln w="0">
            <a:noFill/>
          </a:ln>
        </p:spPr>
      </p:pic>
      <p:sp>
        <p:nvSpPr>
          <p:cNvPr id="87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1128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pic>
        <p:nvPicPr>
          <p:cNvPr id="88" name="Image 1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5486040" cy="8229240"/>
          </a:xfrm>
          <a:prstGeom prst="rect">
            <a:avLst/>
          </a:prstGeom>
          <a:ln w="0">
            <a:noFill/>
          </a:ln>
        </p:spPr>
      </p:pic>
      <p:sp>
        <p:nvSpPr>
          <p:cNvPr id="89" name="Text 1"/>
          <p:cNvSpPr/>
          <p:nvPr/>
        </p:nvSpPr>
        <p:spPr>
          <a:xfrm>
            <a:off x="6222240" y="916200"/>
            <a:ext cx="5784120" cy="61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4870"/>
              </a:lnSpc>
              <a:tabLst>
                <a:tab algn="l" pos="0"/>
              </a:tabLst>
            </a:pPr>
            <a:r>
              <a:rPr b="0" lang="en-US" sz="3890" spc="-1" strike="noStrike">
                <a:solidFill>
                  <a:srgbClr val="ffffff"/>
                </a:solidFill>
                <a:latin typeface="Unbounded"/>
                <a:ea typeface="Unbounded"/>
              </a:rPr>
              <a:t>Планы на будущее</a:t>
            </a:r>
            <a:endParaRPr b="0" lang="ru-RU" sz="389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0" name="Shape 2"/>
          <p:cNvSpPr/>
          <p:nvPr/>
        </p:nvSpPr>
        <p:spPr>
          <a:xfrm>
            <a:off x="6222240" y="2086560"/>
            <a:ext cx="472680" cy="47268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1" name="Text 3"/>
          <p:cNvSpPr/>
          <p:nvPr/>
        </p:nvSpPr>
        <p:spPr>
          <a:xfrm>
            <a:off x="6388920" y="2174760"/>
            <a:ext cx="139320" cy="29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2339"/>
              </a:lnSpc>
              <a:tabLst>
                <a:tab algn="l" pos="0"/>
              </a:tabLst>
            </a:pPr>
            <a:r>
              <a:rPr b="0" lang="en-US" sz="2340" spc="-1" strike="noStrike">
                <a:solidFill>
                  <a:srgbClr val="cad6de"/>
                </a:solidFill>
                <a:latin typeface="Unbounded"/>
                <a:ea typeface="Unbounded"/>
              </a:rPr>
              <a:t>1</a:t>
            </a:r>
            <a:endParaRPr b="0" lang="ru-RU" sz="234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2" name="Text 4"/>
          <p:cNvSpPr/>
          <p:nvPr/>
        </p:nvSpPr>
        <p:spPr>
          <a:xfrm>
            <a:off x="6905520" y="2086560"/>
            <a:ext cx="3483360" cy="30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435"/>
              </a:lnSpc>
              <a:tabLst>
                <a:tab algn="l" pos="0"/>
              </a:tabLst>
            </a:pPr>
            <a:r>
              <a:rPr b="0" lang="en-US" sz="1950" spc="-1" strike="noStrike">
                <a:solidFill>
                  <a:srgbClr val="cad6de"/>
                </a:solidFill>
                <a:latin typeface="Unbounded"/>
                <a:ea typeface="Unbounded"/>
              </a:rPr>
              <a:t>Продолжение очистки</a:t>
            </a:r>
            <a:endParaRPr b="0" lang="ru-RU" sz="195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3" name="Text 5"/>
          <p:cNvSpPr/>
          <p:nvPr/>
        </p:nvSpPr>
        <p:spPr>
          <a:xfrm>
            <a:off x="6905520" y="2522160"/>
            <a:ext cx="6988320" cy="100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660" spc="-1" strike="noStrike">
                <a:solidFill>
                  <a:srgbClr val="cad6de"/>
                </a:solidFill>
                <a:latin typeface="Cabin"/>
                <a:ea typeface="Cabin"/>
              </a:rPr>
              <a:t>В ближайшее время волонтеры планируют продолжать очищать территории населенных пунктов от мусора, чтобы сделать их еще более чистыми и ухоженными.</a:t>
            </a:r>
            <a:endParaRPr b="0" lang="ru-RU" sz="166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4" name="Shape 6"/>
          <p:cNvSpPr/>
          <p:nvPr/>
        </p:nvSpPr>
        <p:spPr>
          <a:xfrm>
            <a:off x="6222240" y="3977640"/>
            <a:ext cx="472680" cy="47268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5" name="Text 7"/>
          <p:cNvSpPr/>
          <p:nvPr/>
        </p:nvSpPr>
        <p:spPr>
          <a:xfrm>
            <a:off x="6341760" y="4065840"/>
            <a:ext cx="234000" cy="29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2339"/>
              </a:lnSpc>
              <a:tabLst>
                <a:tab algn="l" pos="0"/>
              </a:tabLst>
            </a:pPr>
            <a:r>
              <a:rPr b="0" lang="en-US" sz="2340" spc="-1" strike="noStrike">
                <a:solidFill>
                  <a:srgbClr val="cad6de"/>
                </a:solidFill>
                <a:latin typeface="Unbounded"/>
                <a:ea typeface="Unbounded"/>
              </a:rPr>
              <a:t>2</a:t>
            </a:r>
            <a:endParaRPr b="0" lang="ru-RU" sz="234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6" name="Text 8"/>
          <p:cNvSpPr/>
          <p:nvPr/>
        </p:nvSpPr>
        <p:spPr>
          <a:xfrm>
            <a:off x="6905520" y="3977640"/>
            <a:ext cx="5124960" cy="30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435"/>
              </a:lnSpc>
              <a:tabLst>
                <a:tab algn="l" pos="0"/>
              </a:tabLst>
            </a:pPr>
            <a:r>
              <a:rPr b="0" lang="en-US" sz="1950" spc="-1" strike="noStrike">
                <a:solidFill>
                  <a:srgbClr val="cad6de"/>
                </a:solidFill>
                <a:latin typeface="Unbounded"/>
                <a:ea typeface="Unbounded"/>
              </a:rPr>
              <a:t>Посадка деревьев и кустарников</a:t>
            </a:r>
            <a:endParaRPr b="0" lang="ru-RU" sz="195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7" name="Text 9"/>
          <p:cNvSpPr/>
          <p:nvPr/>
        </p:nvSpPr>
        <p:spPr>
          <a:xfrm>
            <a:off x="6905520" y="4412880"/>
            <a:ext cx="6988320" cy="100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660" spc="-1" strike="noStrike">
                <a:solidFill>
                  <a:srgbClr val="cad6de"/>
                </a:solidFill>
                <a:latin typeface="Cabin"/>
                <a:ea typeface="Cabin"/>
              </a:rPr>
              <a:t>Экологические акции по озеленению будут набирать обороты, с высадкой новых саженцев деревьев и кустарников в городе Надыме и районе.</a:t>
            </a:r>
            <a:endParaRPr b="0" lang="ru-RU" sz="166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8" name="Shape 10"/>
          <p:cNvSpPr/>
          <p:nvPr/>
        </p:nvSpPr>
        <p:spPr>
          <a:xfrm>
            <a:off x="6222240" y="5868720"/>
            <a:ext cx="472680" cy="47268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9" name="Text 11"/>
          <p:cNvSpPr/>
          <p:nvPr/>
        </p:nvSpPr>
        <p:spPr>
          <a:xfrm>
            <a:off x="6339600" y="5956920"/>
            <a:ext cx="238320" cy="29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 defTabSz="914400">
              <a:lnSpc>
                <a:spcPts val="2339"/>
              </a:lnSpc>
              <a:tabLst>
                <a:tab algn="l" pos="0"/>
              </a:tabLst>
            </a:pPr>
            <a:r>
              <a:rPr b="0" lang="en-US" sz="2340" spc="-1" strike="noStrike">
                <a:solidFill>
                  <a:srgbClr val="cad6de"/>
                </a:solidFill>
                <a:latin typeface="Unbounded"/>
                <a:ea typeface="Unbounded"/>
              </a:rPr>
              <a:t>3</a:t>
            </a:r>
            <a:endParaRPr b="0" lang="ru-RU" sz="234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0" name="Text 12"/>
          <p:cNvSpPr/>
          <p:nvPr/>
        </p:nvSpPr>
        <p:spPr>
          <a:xfrm>
            <a:off x="6905520" y="5868720"/>
            <a:ext cx="2957400" cy="30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435"/>
              </a:lnSpc>
              <a:tabLst>
                <a:tab algn="l" pos="0"/>
              </a:tabLst>
            </a:pPr>
            <a:r>
              <a:rPr b="0" lang="en-US" sz="1950" spc="-1" strike="noStrike">
                <a:solidFill>
                  <a:srgbClr val="cad6de"/>
                </a:solidFill>
                <a:latin typeface="Unbounded"/>
                <a:ea typeface="Unbounded"/>
              </a:rPr>
              <a:t>Новые инициативы</a:t>
            </a:r>
            <a:endParaRPr b="0" lang="ru-RU" sz="195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1" name="Text 13"/>
          <p:cNvSpPr/>
          <p:nvPr/>
        </p:nvSpPr>
        <p:spPr>
          <a:xfrm>
            <a:off x="6905520" y="6303960"/>
            <a:ext cx="6988320" cy="100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660" spc="-1" strike="noStrike">
                <a:solidFill>
                  <a:srgbClr val="cad6de"/>
                </a:solidFill>
                <a:latin typeface="Cabin"/>
                <a:ea typeface="Cabin"/>
              </a:rPr>
              <a:t>Помимо уже проверенных мероприятий, организаторы планируют запускать и другие экологические инициативы, которые будут способствовать улучшению окружающей среды.</a:t>
            </a:r>
            <a:endParaRPr b="0" lang="ru-RU" sz="166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02" name="Image 2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242160" y="7589520"/>
            <a:ext cx="2296440" cy="548280"/>
          </a:xfrm>
          <a:prstGeom prst="rect">
            <a:avLst/>
          </a:prstGeom>
          <a:ln w="0">
            <a:noFill/>
          </a:ln>
        </p:spPr>
      </p:pic>
      <p:pic>
        <p:nvPicPr>
          <p:cNvPr id="103" name="" descr=""/>
          <p:cNvPicPr/>
          <p:nvPr/>
        </p:nvPicPr>
        <p:blipFill>
          <a:blip r:embed="rId5"/>
          <a:stretch/>
        </p:blipFill>
        <p:spPr>
          <a:xfrm>
            <a:off x="0" y="0"/>
            <a:ext cx="6171840" cy="822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ln w="0">
            <a:noFill/>
          </a:ln>
        </p:spPr>
      </p:pic>
      <p:sp>
        <p:nvSpPr>
          <p:cNvPr id="10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1128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06" name="Text 1"/>
          <p:cNvSpPr/>
          <p:nvPr/>
        </p:nvSpPr>
        <p:spPr>
          <a:xfrm>
            <a:off x="604800" y="959040"/>
            <a:ext cx="5457600" cy="50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4003"/>
              </a:lnSpc>
              <a:tabLst>
                <a:tab algn="l" pos="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Unbounded"/>
                <a:ea typeface="Unbounded"/>
              </a:rPr>
              <a:t>Масштаб добрых дел</a:t>
            </a:r>
            <a:endParaRPr b="0" lang="ru-RU" sz="32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7" name="Shape 2"/>
          <p:cNvSpPr/>
          <p:nvPr/>
        </p:nvSpPr>
        <p:spPr>
          <a:xfrm>
            <a:off x="604800" y="1726560"/>
            <a:ext cx="7934040" cy="1256040"/>
          </a:xfrm>
          <a:prstGeom prst="roundRect">
            <a:avLst>
              <a:gd name="adj" fmla="val 2063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8" name="Text 3"/>
          <p:cNvSpPr/>
          <p:nvPr/>
        </p:nvSpPr>
        <p:spPr>
          <a:xfrm>
            <a:off x="777600" y="1899000"/>
            <a:ext cx="321948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500+ кубометров мусора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9" name="Text 4"/>
          <p:cNvSpPr/>
          <p:nvPr/>
        </p:nvSpPr>
        <p:spPr>
          <a:xfrm>
            <a:off x="777600" y="2256840"/>
            <a:ext cx="7588440" cy="55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Волонтеры собрали более 500 кубометров мусора с улиц и дворов города Надыма, очистив городскую среду.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0" name="Shape 5"/>
          <p:cNvSpPr/>
          <p:nvPr/>
        </p:nvSpPr>
        <p:spPr>
          <a:xfrm>
            <a:off x="604800" y="3155760"/>
            <a:ext cx="7934040" cy="1256040"/>
          </a:xfrm>
          <a:prstGeom prst="roundRect">
            <a:avLst>
              <a:gd name="adj" fmla="val 2063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1" name="Text 6"/>
          <p:cNvSpPr/>
          <p:nvPr/>
        </p:nvSpPr>
        <p:spPr>
          <a:xfrm>
            <a:off x="777600" y="3328560"/>
            <a:ext cx="332028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1000+ саженцев деревьев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2" name="Text 7"/>
          <p:cNvSpPr/>
          <p:nvPr/>
        </p:nvSpPr>
        <p:spPr>
          <a:xfrm>
            <a:off x="777600" y="3686040"/>
            <a:ext cx="7588440" cy="55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В ходе экологических акций было высажено свыше 1000 саженцев деревьев на территории Надымского района.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3" name="Shape 8"/>
          <p:cNvSpPr/>
          <p:nvPr/>
        </p:nvSpPr>
        <p:spPr>
          <a:xfrm>
            <a:off x="604800" y="4584960"/>
            <a:ext cx="7934040" cy="1256040"/>
          </a:xfrm>
          <a:prstGeom prst="roundRect">
            <a:avLst>
              <a:gd name="adj" fmla="val 2063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4" name="Text 9"/>
          <p:cNvSpPr/>
          <p:nvPr/>
        </p:nvSpPr>
        <p:spPr>
          <a:xfrm>
            <a:off x="777600" y="4757760"/>
            <a:ext cx="253296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15+ успешных акций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5" name="Text 10"/>
          <p:cNvSpPr/>
          <p:nvPr/>
        </p:nvSpPr>
        <p:spPr>
          <a:xfrm>
            <a:off x="777600" y="5115240"/>
            <a:ext cx="7588440" cy="55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За последние годы было проведено более 15 экологических Добрых дел, которые принесли значительные улучшения.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6" name="Shape 11"/>
          <p:cNvSpPr/>
          <p:nvPr/>
        </p:nvSpPr>
        <p:spPr>
          <a:xfrm>
            <a:off x="604800" y="6014160"/>
            <a:ext cx="7934040" cy="1256040"/>
          </a:xfrm>
          <a:prstGeom prst="roundRect">
            <a:avLst>
              <a:gd name="adj" fmla="val 2063"/>
            </a:avLst>
          </a:prstGeom>
          <a:solidFill>
            <a:srgbClr val="30475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7" name="Text 12"/>
          <p:cNvSpPr/>
          <p:nvPr/>
        </p:nvSpPr>
        <p:spPr>
          <a:xfrm>
            <a:off x="777600" y="6186960"/>
            <a:ext cx="258948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Высокая активность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8" name="Text 13"/>
          <p:cNvSpPr/>
          <p:nvPr/>
        </p:nvSpPr>
        <p:spPr>
          <a:xfrm>
            <a:off x="777600" y="6544800"/>
            <a:ext cx="7588440" cy="55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Экологические инициативы пользуются большой популярностью среди жителей, которые с энтузиазмом участвуют в Добрых делах.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19" name="Image 2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242160" y="7589520"/>
            <a:ext cx="2296440" cy="548280"/>
          </a:xfrm>
          <a:prstGeom prst="rect">
            <a:avLst/>
          </a:prstGeom>
          <a:ln w="0">
            <a:noFill/>
          </a:ln>
        </p:spPr>
      </p:pic>
      <p:pic>
        <p:nvPicPr>
          <p:cNvPr id="120" name="" descr=""/>
          <p:cNvPicPr/>
          <p:nvPr/>
        </p:nvPicPr>
        <p:blipFill>
          <a:blip r:embed="rId4"/>
          <a:stretch/>
        </p:blipFill>
        <p:spPr>
          <a:xfrm>
            <a:off x="9613080" y="924480"/>
            <a:ext cx="4066920" cy="6095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ln w="0">
            <a:noFill/>
          </a:ln>
        </p:spPr>
      </p:pic>
      <p:sp>
        <p:nvSpPr>
          <p:cNvPr id="122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1128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pic>
        <p:nvPicPr>
          <p:cNvPr id="123" name="Image 1" descr="preencoded.png"/>
          <p:cNvPicPr/>
          <p:nvPr/>
        </p:nvPicPr>
        <p:blipFill>
          <a:blip r:embed="rId2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ln w="0">
            <a:noFill/>
          </a:ln>
        </p:spPr>
      </p:pic>
      <p:sp>
        <p:nvSpPr>
          <p:cNvPr id="124" name="Text 1"/>
          <p:cNvSpPr/>
          <p:nvPr/>
        </p:nvSpPr>
        <p:spPr>
          <a:xfrm>
            <a:off x="788040" y="619200"/>
            <a:ext cx="5298480" cy="66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5216"/>
              </a:lnSpc>
              <a:tabLst>
                <a:tab algn="l" pos="0"/>
              </a:tabLst>
            </a:pPr>
            <a:r>
              <a:rPr b="0" lang="en-US" sz="4170" spc="-1" strike="noStrike">
                <a:solidFill>
                  <a:srgbClr val="ffffff"/>
                </a:solidFill>
                <a:latin typeface="Unbounded"/>
                <a:ea typeface="Unbounded"/>
              </a:rPr>
              <a:t>Сила единства</a:t>
            </a:r>
            <a:endParaRPr b="0" lang="ru-RU" sz="417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25" name="Image 2" descr="preencoded.png"/>
          <p:cNvPicPr/>
          <p:nvPr/>
        </p:nvPicPr>
        <p:blipFill>
          <a:blip r:embed="rId3"/>
          <a:stretch/>
        </p:blipFill>
        <p:spPr>
          <a:xfrm>
            <a:off x="788040" y="1619280"/>
            <a:ext cx="1125720" cy="1996560"/>
          </a:xfrm>
          <a:prstGeom prst="rect">
            <a:avLst/>
          </a:prstGeom>
          <a:ln w="0">
            <a:noFill/>
          </a:ln>
        </p:spPr>
      </p:pic>
      <p:sp>
        <p:nvSpPr>
          <p:cNvPr id="126" name="Text 2"/>
          <p:cNvSpPr/>
          <p:nvPr/>
        </p:nvSpPr>
        <p:spPr>
          <a:xfrm>
            <a:off x="2251800" y="1844640"/>
            <a:ext cx="2648880" cy="3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608"/>
              </a:lnSpc>
              <a:tabLst>
                <a:tab algn="l" pos="0"/>
              </a:tabLst>
            </a:pPr>
            <a:r>
              <a:rPr b="0" lang="en-US" sz="2090" spc="-1" strike="noStrike">
                <a:solidFill>
                  <a:srgbClr val="cad6de"/>
                </a:solidFill>
                <a:latin typeface="Unbounded"/>
                <a:ea typeface="Unbounded"/>
              </a:rPr>
              <a:t>Сплоченность</a:t>
            </a:r>
            <a:endParaRPr b="0" lang="ru-RU" sz="209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27" name="Text 3"/>
          <p:cNvSpPr/>
          <p:nvPr/>
        </p:nvSpPr>
        <p:spPr>
          <a:xfrm>
            <a:off x="2251800" y="2310480"/>
            <a:ext cx="6103440" cy="10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837"/>
              </a:lnSpc>
              <a:tabLst>
                <a:tab algn="l" pos="0"/>
              </a:tabLst>
            </a:pPr>
            <a:r>
              <a:rPr b="0" lang="en-US" sz="1770" spc="-1" strike="noStrike">
                <a:solidFill>
                  <a:srgbClr val="cad6de"/>
                </a:solidFill>
                <a:latin typeface="Cabin"/>
                <a:ea typeface="Cabin"/>
              </a:rPr>
              <a:t>Жители Надыма и Надымского района проявляют сплоченность, объединяясь для достижения общих экологических целей.</a:t>
            </a:r>
            <a:endParaRPr b="0" lang="ru-RU" sz="177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28" name="Image 3" descr="preencoded.png"/>
          <p:cNvPicPr/>
          <p:nvPr/>
        </p:nvPicPr>
        <p:blipFill>
          <a:blip r:embed="rId4"/>
          <a:stretch/>
        </p:blipFill>
        <p:spPr>
          <a:xfrm>
            <a:off x="788040" y="3616200"/>
            <a:ext cx="1125720" cy="1996560"/>
          </a:xfrm>
          <a:prstGeom prst="rect">
            <a:avLst/>
          </a:prstGeom>
          <a:ln w="0">
            <a:noFill/>
          </a:ln>
        </p:spPr>
      </p:pic>
      <p:sp>
        <p:nvSpPr>
          <p:cNvPr id="129" name="Text 4"/>
          <p:cNvSpPr/>
          <p:nvPr/>
        </p:nvSpPr>
        <p:spPr>
          <a:xfrm>
            <a:off x="2251800" y="3841560"/>
            <a:ext cx="2648880" cy="3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608"/>
              </a:lnSpc>
              <a:tabLst>
                <a:tab algn="l" pos="0"/>
              </a:tabLst>
            </a:pPr>
            <a:r>
              <a:rPr b="0" lang="en-US" sz="2090" spc="-1" strike="noStrike">
                <a:solidFill>
                  <a:srgbClr val="cad6de"/>
                </a:solidFill>
                <a:latin typeface="Unbounded"/>
                <a:ea typeface="Unbounded"/>
              </a:rPr>
              <a:t>Вдохновение</a:t>
            </a:r>
            <a:endParaRPr b="0" lang="ru-RU" sz="209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0" name="Text 5"/>
          <p:cNvSpPr/>
          <p:nvPr/>
        </p:nvSpPr>
        <p:spPr>
          <a:xfrm>
            <a:off x="2251800" y="4307400"/>
            <a:ext cx="6103440" cy="10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837"/>
              </a:lnSpc>
              <a:tabLst>
                <a:tab algn="l" pos="0"/>
              </a:tabLst>
            </a:pPr>
            <a:r>
              <a:rPr b="0" lang="en-US" sz="1770" spc="-1" strike="noStrike">
                <a:solidFill>
                  <a:srgbClr val="cad6de"/>
                </a:solidFill>
                <a:latin typeface="Cabin"/>
                <a:ea typeface="Cabin"/>
              </a:rPr>
              <a:t>Активная позиция волонтеров и широкое освещение их Добрых дел вдохновляют все больше людей присоединяться к движению.</a:t>
            </a:r>
            <a:endParaRPr b="0" lang="ru-RU" sz="177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31" name="Image 4" descr="preencoded.png"/>
          <p:cNvPicPr/>
          <p:nvPr/>
        </p:nvPicPr>
        <p:blipFill>
          <a:blip r:embed="rId5"/>
          <a:stretch/>
        </p:blipFill>
        <p:spPr>
          <a:xfrm>
            <a:off x="788040" y="5613120"/>
            <a:ext cx="1125720" cy="1996560"/>
          </a:xfrm>
          <a:prstGeom prst="rect">
            <a:avLst/>
          </a:prstGeom>
          <a:ln w="0">
            <a:noFill/>
          </a:ln>
        </p:spPr>
      </p:pic>
      <p:sp>
        <p:nvSpPr>
          <p:cNvPr id="132" name="Text 6"/>
          <p:cNvSpPr/>
          <p:nvPr/>
        </p:nvSpPr>
        <p:spPr>
          <a:xfrm>
            <a:off x="2251800" y="5838480"/>
            <a:ext cx="2648880" cy="3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608"/>
              </a:lnSpc>
              <a:tabLst>
                <a:tab algn="l" pos="0"/>
              </a:tabLst>
            </a:pPr>
            <a:r>
              <a:rPr b="0" lang="en-US" sz="2090" spc="-1" strike="noStrike">
                <a:solidFill>
                  <a:srgbClr val="cad6de"/>
                </a:solidFill>
                <a:latin typeface="Unbounded"/>
                <a:ea typeface="Unbounded"/>
              </a:rPr>
              <a:t>Результаты</a:t>
            </a:r>
            <a:endParaRPr b="0" lang="ru-RU" sz="209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3" name="Text 7"/>
          <p:cNvSpPr/>
          <p:nvPr/>
        </p:nvSpPr>
        <p:spPr>
          <a:xfrm>
            <a:off x="2251800" y="6304320"/>
            <a:ext cx="6103440" cy="10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837"/>
              </a:lnSpc>
              <a:tabLst>
                <a:tab algn="l" pos="0"/>
              </a:tabLst>
            </a:pPr>
            <a:r>
              <a:rPr b="0" lang="en-US" sz="1770" spc="-1" strike="noStrike">
                <a:solidFill>
                  <a:srgbClr val="cad6de"/>
                </a:solidFill>
                <a:latin typeface="Cabin"/>
                <a:ea typeface="Cabin"/>
              </a:rPr>
              <a:t>Совместные усилия волонтеров и жителей приносят впечатляющие результаты, значительно улучшая облик города и района.</a:t>
            </a:r>
            <a:endParaRPr b="0" lang="ru-RU" sz="177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34" name="Image 5" descr="preencoded.png">
            <a:hlinkClick r:id="rId6"/>
          </p:cNvPr>
          <p:cNvPicPr/>
          <p:nvPr/>
        </p:nvPicPr>
        <p:blipFill>
          <a:blip r:embed="rId7"/>
          <a:stretch/>
        </p:blipFill>
        <p:spPr>
          <a:xfrm>
            <a:off x="12242160" y="7589520"/>
            <a:ext cx="2296440" cy="548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ln w="0">
            <a:noFill/>
          </a:ln>
        </p:spPr>
      </p:pic>
      <p:sp>
        <p:nvSpPr>
          <p:cNvPr id="136" name="Shape 0"/>
          <p:cNvSpPr/>
          <p:nvPr/>
        </p:nvSpPr>
        <p:spPr>
          <a:xfrm>
            <a:off x="0" y="68400"/>
            <a:ext cx="14630040" cy="8229240"/>
          </a:xfrm>
          <a:prstGeom prst="rect">
            <a:avLst/>
          </a:prstGeom>
          <a:solidFill>
            <a:srgbClr val="1128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pic>
        <p:nvPicPr>
          <p:cNvPr id="137" name="Image 1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5486040" cy="8229240"/>
          </a:xfrm>
          <a:prstGeom prst="rect">
            <a:avLst/>
          </a:prstGeom>
          <a:ln w="0">
            <a:noFill/>
          </a:ln>
        </p:spPr>
      </p:pic>
      <p:sp>
        <p:nvSpPr>
          <p:cNvPr id="138" name="Text 1"/>
          <p:cNvSpPr/>
          <p:nvPr/>
        </p:nvSpPr>
        <p:spPr>
          <a:xfrm>
            <a:off x="6091200" y="475200"/>
            <a:ext cx="7469280" cy="50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4003"/>
              </a:lnSpc>
              <a:tabLst>
                <a:tab algn="l" pos="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Unbounded"/>
                <a:ea typeface="Unbounded"/>
              </a:rPr>
              <a:t>Экологическое волонтерство</a:t>
            </a:r>
            <a:endParaRPr b="0" lang="ru-RU" sz="32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39" name="Image 2" descr="preencoded.png"/>
          <p:cNvPicPr/>
          <p:nvPr/>
        </p:nvPicPr>
        <p:blipFill>
          <a:blip r:embed="rId3"/>
          <a:stretch/>
        </p:blipFill>
        <p:spPr>
          <a:xfrm>
            <a:off x="6091200" y="1242720"/>
            <a:ext cx="431640" cy="431640"/>
          </a:xfrm>
          <a:prstGeom prst="rect">
            <a:avLst/>
          </a:prstGeom>
          <a:ln w="0">
            <a:noFill/>
          </a:ln>
        </p:spPr>
      </p:pic>
      <p:sp>
        <p:nvSpPr>
          <p:cNvPr id="140" name="Text 2"/>
          <p:cNvSpPr/>
          <p:nvPr/>
        </p:nvSpPr>
        <p:spPr>
          <a:xfrm>
            <a:off x="6091200" y="1847520"/>
            <a:ext cx="271548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Сплоченная команда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1" name="Text 3"/>
          <p:cNvSpPr/>
          <p:nvPr/>
        </p:nvSpPr>
        <p:spPr>
          <a:xfrm>
            <a:off x="6091200" y="2205000"/>
            <a:ext cx="7934040" cy="27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Волонтеры объединяются, чтобы вместе заботиться об окружающей среде.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42" name="Image 3" descr="preencoded.png"/>
          <p:cNvPicPr/>
          <p:nvPr/>
        </p:nvPicPr>
        <p:blipFill>
          <a:blip r:embed="rId4"/>
          <a:stretch/>
        </p:blipFill>
        <p:spPr>
          <a:xfrm>
            <a:off x="6091200" y="3000240"/>
            <a:ext cx="431640" cy="431640"/>
          </a:xfrm>
          <a:prstGeom prst="rect">
            <a:avLst/>
          </a:prstGeom>
          <a:ln w="0">
            <a:noFill/>
          </a:ln>
        </p:spPr>
      </p:pic>
      <p:sp>
        <p:nvSpPr>
          <p:cNvPr id="143" name="Text 4"/>
          <p:cNvSpPr/>
          <p:nvPr/>
        </p:nvSpPr>
        <p:spPr>
          <a:xfrm>
            <a:off x="6091200" y="3604680"/>
            <a:ext cx="233856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Посадка деревьев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4" name="Text 5"/>
          <p:cNvSpPr/>
          <p:nvPr/>
        </p:nvSpPr>
        <p:spPr>
          <a:xfrm>
            <a:off x="6091200" y="3962520"/>
            <a:ext cx="7934040" cy="27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Высадка саженцев деревьев - важная часть экологических инициатив.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45" name="Image 4" descr="preencoded.png"/>
          <p:cNvPicPr/>
          <p:nvPr/>
        </p:nvPicPr>
        <p:blipFill>
          <a:blip r:embed="rId5"/>
          <a:stretch/>
        </p:blipFill>
        <p:spPr>
          <a:xfrm>
            <a:off x="6091200" y="4757760"/>
            <a:ext cx="431640" cy="431640"/>
          </a:xfrm>
          <a:prstGeom prst="rect">
            <a:avLst/>
          </a:prstGeom>
          <a:ln w="0">
            <a:noFill/>
          </a:ln>
        </p:spPr>
      </p:pic>
      <p:sp>
        <p:nvSpPr>
          <p:cNvPr id="146" name="Text 6"/>
          <p:cNvSpPr/>
          <p:nvPr/>
        </p:nvSpPr>
        <p:spPr>
          <a:xfrm>
            <a:off x="6091200" y="5362200"/>
            <a:ext cx="203292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Уборка мусора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7" name="Text 7"/>
          <p:cNvSpPr/>
          <p:nvPr/>
        </p:nvSpPr>
        <p:spPr>
          <a:xfrm>
            <a:off x="6091200" y="5720040"/>
            <a:ext cx="7934040" cy="27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Очистка территорий от мусора - одна из ключевых экологических активностей.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48" name="Image 5" descr="preencoded.png"/>
          <p:cNvPicPr/>
          <p:nvPr/>
        </p:nvPicPr>
        <p:blipFill>
          <a:blip r:embed="rId6"/>
          <a:stretch/>
        </p:blipFill>
        <p:spPr>
          <a:xfrm>
            <a:off x="6091200" y="6515280"/>
            <a:ext cx="431640" cy="431640"/>
          </a:xfrm>
          <a:prstGeom prst="rect">
            <a:avLst/>
          </a:prstGeom>
          <a:ln w="0">
            <a:noFill/>
          </a:ln>
        </p:spPr>
      </p:pic>
      <p:sp>
        <p:nvSpPr>
          <p:cNvPr id="149" name="Text 8"/>
          <p:cNvSpPr/>
          <p:nvPr/>
        </p:nvSpPr>
        <p:spPr>
          <a:xfrm>
            <a:off x="6091200" y="7119720"/>
            <a:ext cx="225756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001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cad6de"/>
                </a:solidFill>
                <a:latin typeface="Unbounded"/>
                <a:ea typeface="Unbounded"/>
              </a:rPr>
              <a:t>Охрана водоемов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0" name="Text 9"/>
          <p:cNvSpPr/>
          <p:nvPr/>
        </p:nvSpPr>
        <p:spPr>
          <a:xfrm>
            <a:off x="6091200" y="7477560"/>
            <a:ext cx="7934040" cy="27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177"/>
              </a:lnSpc>
              <a:tabLst>
                <a:tab algn="l" pos="0"/>
              </a:tabLst>
            </a:pPr>
            <a:r>
              <a:rPr b="0" lang="en-US" sz="1360" spc="-1" strike="noStrike">
                <a:solidFill>
                  <a:srgbClr val="cad6de"/>
                </a:solidFill>
                <a:latin typeface="Cabin"/>
                <a:ea typeface="Cabin"/>
              </a:rPr>
              <a:t>Волонтеры также следят за чистотой местных рек и озер.</a:t>
            </a:r>
            <a:endParaRPr b="0" lang="ru-RU" sz="136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51" name="Image 6" descr="preencoded.png">
            <a:hlinkClick r:id="rId7"/>
          </p:cNvPr>
          <p:cNvPicPr/>
          <p:nvPr/>
        </p:nvPicPr>
        <p:blipFill>
          <a:blip r:embed="rId8"/>
          <a:stretch/>
        </p:blipFill>
        <p:spPr>
          <a:xfrm>
            <a:off x="12242160" y="7589520"/>
            <a:ext cx="2296440" cy="548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ln w="0">
            <a:noFill/>
          </a:ln>
        </p:spPr>
      </p:pic>
      <p:sp>
        <p:nvSpPr>
          <p:cNvPr id="153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1128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54" name="Text 1"/>
          <p:cNvSpPr/>
          <p:nvPr/>
        </p:nvSpPr>
        <p:spPr>
          <a:xfrm>
            <a:off x="1375560" y="3529080"/>
            <a:ext cx="9713520" cy="67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5352"/>
              </a:lnSpc>
              <a:tabLst>
                <a:tab algn="l" pos="0"/>
              </a:tabLst>
            </a:pPr>
            <a:r>
              <a:rPr b="0" lang="en-US" sz="4280" spc="-1" strike="noStrike">
                <a:solidFill>
                  <a:srgbClr val="ffffff"/>
                </a:solidFill>
                <a:latin typeface="Unbounded"/>
                <a:ea typeface="Unbounded"/>
              </a:rPr>
              <a:t>Приглашаем всех к участию!</a:t>
            </a:r>
            <a:endParaRPr b="0" lang="ru-RU" sz="428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5" name="Shape 2"/>
          <p:cNvSpPr/>
          <p:nvPr/>
        </p:nvSpPr>
        <p:spPr>
          <a:xfrm>
            <a:off x="1375560" y="4555080"/>
            <a:ext cx="11878560" cy="3033000"/>
          </a:xfrm>
          <a:prstGeom prst="roundRect">
            <a:avLst>
              <a:gd name="adj" fmla="val 1143"/>
            </a:avLst>
          </a:prstGeom>
          <a:noFill/>
          <a:ln w="7620">
            <a:solidFill>
              <a:srgbClr val="ffffff">
                <a:alpha val="24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6" name="Shape 3"/>
          <p:cNvSpPr/>
          <p:nvPr/>
        </p:nvSpPr>
        <p:spPr>
          <a:xfrm>
            <a:off x="1383120" y="4562640"/>
            <a:ext cx="11862360" cy="661680"/>
          </a:xfrm>
          <a:prstGeom prst="rect">
            <a:avLst/>
          </a:prstGeom>
          <a:solidFill>
            <a:srgbClr val="ffffff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7" name="Text 4"/>
          <p:cNvSpPr/>
          <p:nvPr/>
        </p:nvSpPr>
        <p:spPr>
          <a:xfrm>
            <a:off x="1615680" y="4708800"/>
            <a:ext cx="348768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Экологические инициативы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8" name="Text 5"/>
          <p:cNvSpPr/>
          <p:nvPr/>
        </p:nvSpPr>
        <p:spPr>
          <a:xfrm>
            <a:off x="5573160" y="4708800"/>
            <a:ext cx="348372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Активные волонтеры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9" name="Text 6"/>
          <p:cNvSpPr/>
          <p:nvPr/>
        </p:nvSpPr>
        <p:spPr>
          <a:xfrm>
            <a:off x="9527040" y="4708800"/>
            <a:ext cx="348768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Платформа Добро.ру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0" name="Shape 7"/>
          <p:cNvSpPr/>
          <p:nvPr/>
        </p:nvSpPr>
        <p:spPr>
          <a:xfrm>
            <a:off x="1383120" y="5224680"/>
            <a:ext cx="11862360" cy="661680"/>
          </a:xfrm>
          <a:prstGeom prst="rect">
            <a:avLst/>
          </a:prstGeom>
          <a:solidFill>
            <a:srgbClr val="000000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61" name="Text 8"/>
          <p:cNvSpPr/>
          <p:nvPr/>
        </p:nvSpPr>
        <p:spPr>
          <a:xfrm>
            <a:off x="1615680" y="5371200"/>
            <a:ext cx="348768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Очистка территорий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2" name="Text 9"/>
          <p:cNvSpPr/>
          <p:nvPr/>
        </p:nvSpPr>
        <p:spPr>
          <a:xfrm>
            <a:off x="5573160" y="5371200"/>
            <a:ext cx="348372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Более 500 человек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3" name="Text 10"/>
          <p:cNvSpPr/>
          <p:nvPr/>
        </p:nvSpPr>
        <p:spPr>
          <a:xfrm>
            <a:off x="9527040" y="5371200"/>
            <a:ext cx="348768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Координация усилий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4" name="Shape 11"/>
          <p:cNvSpPr/>
          <p:nvPr/>
        </p:nvSpPr>
        <p:spPr>
          <a:xfrm>
            <a:off x="1383120" y="5887080"/>
            <a:ext cx="11862360" cy="1031400"/>
          </a:xfrm>
          <a:prstGeom prst="rect">
            <a:avLst/>
          </a:prstGeom>
          <a:solidFill>
            <a:srgbClr val="ffffff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5" name="Text 12"/>
          <p:cNvSpPr/>
          <p:nvPr/>
        </p:nvSpPr>
        <p:spPr>
          <a:xfrm>
            <a:off x="1615680" y="6033240"/>
            <a:ext cx="348768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Посадка деревьев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6" name="Text 13"/>
          <p:cNvSpPr/>
          <p:nvPr/>
        </p:nvSpPr>
        <p:spPr>
          <a:xfrm>
            <a:off x="5573160" y="6033240"/>
            <a:ext cx="348372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Представители всех возрастов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7" name="Text 14"/>
          <p:cNvSpPr/>
          <p:nvPr/>
        </p:nvSpPr>
        <p:spPr>
          <a:xfrm>
            <a:off x="9527040" y="6033240"/>
            <a:ext cx="3487680" cy="73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Подключение новых участников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8" name="Shape 15"/>
          <p:cNvSpPr/>
          <p:nvPr/>
        </p:nvSpPr>
        <p:spPr>
          <a:xfrm>
            <a:off x="1383120" y="6918840"/>
            <a:ext cx="11862360" cy="661680"/>
          </a:xfrm>
          <a:prstGeom prst="rect">
            <a:avLst/>
          </a:prstGeom>
          <a:solidFill>
            <a:srgbClr val="000000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69" name="Text 16"/>
          <p:cNvSpPr/>
          <p:nvPr/>
        </p:nvSpPr>
        <p:spPr>
          <a:xfrm>
            <a:off x="1615680" y="7065000"/>
            <a:ext cx="348768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Охрана водоемов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0" name="Text 17"/>
          <p:cNvSpPr/>
          <p:nvPr/>
        </p:nvSpPr>
        <p:spPr>
          <a:xfrm>
            <a:off x="5573160" y="7065000"/>
            <a:ext cx="348372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Жители Надыма и района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1" name="Text 18"/>
          <p:cNvSpPr/>
          <p:nvPr/>
        </p:nvSpPr>
        <p:spPr>
          <a:xfrm>
            <a:off x="9527040" y="7065000"/>
            <a:ext cx="3487680" cy="3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defTabSz="914400">
              <a:lnSpc>
                <a:spcPts val="2911"/>
              </a:lnSpc>
              <a:tabLst>
                <a:tab algn="l" pos="0"/>
              </a:tabLst>
            </a:pPr>
            <a:r>
              <a:rPr b="0" lang="en-US" sz="1820" spc="-1" strike="noStrike">
                <a:solidFill>
                  <a:srgbClr val="cad6de"/>
                </a:solidFill>
                <a:latin typeface="Cabin"/>
                <a:ea typeface="Cabin"/>
              </a:rPr>
              <a:t>Освещение Добрых дел</a:t>
            </a:r>
            <a:endParaRPr b="0" lang="ru-RU" sz="182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72" name="Image 2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242160" y="7589520"/>
            <a:ext cx="2296440" cy="548280"/>
          </a:xfrm>
          <a:prstGeom prst="rect">
            <a:avLst/>
          </a:prstGeom>
          <a:ln w="0">
            <a:noFill/>
          </a:ln>
        </p:spPr>
      </p:pic>
      <p:pic>
        <p:nvPicPr>
          <p:cNvPr id="173" name="" descr=""/>
          <p:cNvPicPr/>
          <p:nvPr/>
        </p:nvPicPr>
        <p:blipFill>
          <a:blip r:embed="rId4"/>
          <a:stretch/>
        </p:blipFill>
        <p:spPr>
          <a:xfrm>
            <a:off x="3600000" y="45360"/>
            <a:ext cx="7619760" cy="3734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Application>LibreOffice/7.6.4.1$Linux_X86_64 LibreOffice_project/60$Build-1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2024-08-14T10:45:38Z</dcterms:created>
  <dc:creator>PptxGenJS</dc:creator>
  <dc:description/>
  <dc:language>ru-RU</dc:language>
  <cp:lastModifiedBy/>
  <dcterms:modified xsi:type="dcterms:W3CDTF">2024-08-14T16:38:14Z</dcterms:modified>
  <cp:revision>2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On-screen Show (16:9)</vt:lpwstr>
  </property>
  <property fmtid="{D5CDD505-2E9C-101B-9397-08002B2CF9AE}" pid="4" name="Slides">
    <vt:i4>8</vt:i4>
  </property>
</Properties>
</file>