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71" r:id="rId12"/>
  </p:sldIdLst>
  <p:sldSz cx="18288000" cy="10287000"/>
  <p:notesSz cx="6858000" cy="9144000"/>
  <p:embeddedFontLst>
    <p:embeddedFont>
      <p:font typeface="Arimo Bold" panose="020B0604020202020204" charset="0"/>
      <p:regular r:id="rId13"/>
    </p:embeddedFont>
    <p:embeddedFont>
      <p:font typeface="Clear Sans Bold" panose="020B0604020202020204" charset="0"/>
      <p:regular r:id="rId14"/>
    </p:embeddedFont>
    <p:embeddedFont>
      <p:font typeface="Clear Sans Regular Bold" panose="020B0604020202020204" charset="0"/>
      <p:regular r:id="rId15"/>
    </p:embeddedFont>
    <p:embeddedFont>
      <p:font typeface="Fira Sans Light" panose="020B0403050000020004" pitchFamily="34" charset="0"/>
      <p:regular r:id="rId16"/>
      <p:italic r:id="rId17"/>
    </p:embeddedFont>
    <p:embeddedFont>
      <p:font typeface="Fira Sans Light Bold" panose="020B0604020202020204" charset="0"/>
      <p:regular r:id="rId18"/>
    </p:embeddedFont>
    <p:embeddedFont>
      <p:font typeface="Open Sans Light Bold" panose="020B0604020202020204" charset="0"/>
      <p:regular r:id="rId19"/>
    </p:embeddedFont>
    <p:embeddedFont>
      <p:font typeface="Peace Sans" panose="020B0604020202020204" charset="-5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openxmlformats.org/officeDocument/2006/relationships/image" Target="../media/image2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C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85000"/>
          </a:blip>
          <a:srcRect l="8251" r="49330" b="1748"/>
          <a:stretch>
            <a:fillRect/>
          </a:stretch>
        </p:blipFill>
        <p:spPr>
          <a:xfrm>
            <a:off x="-1088812" y="0"/>
            <a:ext cx="710593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028700" y="8425198"/>
            <a:ext cx="833102" cy="8331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522298" y="621986"/>
            <a:ext cx="11497153" cy="8157117"/>
            <a:chOff x="-53265" y="-1409490"/>
            <a:chExt cx="15329537" cy="10876159"/>
          </a:xfrm>
        </p:grpSpPr>
        <p:sp>
          <p:nvSpPr>
            <p:cNvPr id="6" name="TextBox 6"/>
            <p:cNvSpPr txBox="1"/>
            <p:nvPr/>
          </p:nvSpPr>
          <p:spPr>
            <a:xfrm>
              <a:off x="-53265" y="-1409490"/>
              <a:ext cx="15329537" cy="7997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1856"/>
                </a:lnSpc>
              </a:pPr>
              <a:r>
                <a:rPr lang="ru-RU" sz="8800" spc="104" dirty="0">
                  <a:solidFill>
                    <a:srgbClr val="FFFFFF"/>
                  </a:solidFill>
                  <a:latin typeface="Clear Sans Bold"/>
                </a:rPr>
                <a:t>Зерноградское местное отделение ВОД «Волонтёры культуры»</a:t>
              </a:r>
              <a:endParaRPr lang="en-US" sz="8800" spc="104" dirty="0">
                <a:solidFill>
                  <a:srgbClr val="FFFFFF"/>
                </a:solidFill>
                <a:latin typeface="Clear San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412174"/>
              <a:ext cx="12603161" cy="2054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59"/>
                </a:lnSpc>
              </a:pPr>
              <a:r>
                <a:rPr lang="ru-RU" sz="4399" spc="-211" dirty="0">
                  <a:solidFill>
                    <a:srgbClr val="FFFFFF"/>
                  </a:solidFill>
                  <a:latin typeface="Fira Sans Light"/>
                </a:rPr>
                <a:t>Мы – Молодёжь России, за нами будущее!</a:t>
              </a:r>
              <a:endParaRPr lang="en-US" sz="4399" spc="-211" dirty="0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6778592"/>
              <a:ext cx="12603161" cy="52003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11" name="AutoShape 11"/>
          <p:cNvSpPr/>
          <p:nvPr/>
        </p:nvSpPr>
        <p:spPr>
          <a:xfrm rot="5400000">
            <a:off x="854577" y="5124450"/>
            <a:ext cx="10287000" cy="0"/>
          </a:xfrm>
          <a:prstGeom prst="line">
            <a:avLst/>
          </a:prstGeom>
          <a:ln w="38100" cap="flat">
            <a:solidFill>
              <a:srgbClr val="86EAE9"/>
            </a:solidFill>
            <a:prstDash val="solid"/>
            <a:headEnd type="diamond" w="lg" len="lg"/>
            <a:tailEnd type="diamond" w="lg" len="lg"/>
          </a:ln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CCFC67-2BE5-1997-CC6A-DD9107C90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913" y="1681594"/>
            <a:ext cx="7105939" cy="71059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3E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873190"/>
            <a:ext cx="16230600" cy="349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9595" y="8770455"/>
            <a:ext cx="240395" cy="24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116" y="8770455"/>
            <a:ext cx="240395" cy="240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26636" y="8770455"/>
            <a:ext cx="240395" cy="2403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88459" y="8188395"/>
            <a:ext cx="8603794" cy="1272361"/>
            <a:chOff x="0" y="0"/>
            <a:chExt cx="11471726" cy="169648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471726" cy="1696482"/>
              <a:chOff x="0" y="0"/>
              <a:chExt cx="37355115" cy="552421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72390" y="72390"/>
                <a:ext cx="37210336" cy="5379435"/>
              </a:xfrm>
              <a:custGeom>
                <a:avLst/>
                <a:gdLst/>
                <a:ahLst/>
                <a:cxnLst/>
                <a:rect l="l" t="t" r="r" b="b"/>
                <a:pathLst>
                  <a:path w="37210336" h="5379435">
                    <a:moveTo>
                      <a:pt x="0" y="0"/>
                    </a:moveTo>
                    <a:lnTo>
                      <a:pt x="37210336" y="0"/>
                    </a:lnTo>
                    <a:lnTo>
                      <a:pt x="37210336" y="5379435"/>
                    </a:lnTo>
                    <a:lnTo>
                      <a:pt x="0" y="53794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E76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37355115" cy="5524215"/>
              </a:xfrm>
              <a:custGeom>
                <a:avLst/>
                <a:gdLst/>
                <a:ahLst/>
                <a:cxnLst/>
                <a:rect l="l" t="t" r="r" b="b"/>
                <a:pathLst>
                  <a:path w="37355115" h="5524215">
                    <a:moveTo>
                      <a:pt x="37210333" y="5379435"/>
                    </a:moveTo>
                    <a:lnTo>
                      <a:pt x="37355115" y="5379435"/>
                    </a:lnTo>
                    <a:lnTo>
                      <a:pt x="37355115" y="5524215"/>
                    </a:lnTo>
                    <a:lnTo>
                      <a:pt x="37210333" y="5524215"/>
                    </a:lnTo>
                    <a:lnTo>
                      <a:pt x="37210333" y="537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379435"/>
                    </a:lnTo>
                    <a:lnTo>
                      <a:pt x="0" y="5379435"/>
                    </a:lnTo>
                    <a:lnTo>
                      <a:pt x="0" y="144780"/>
                    </a:lnTo>
                    <a:close/>
                    <a:moveTo>
                      <a:pt x="0" y="5379435"/>
                    </a:moveTo>
                    <a:lnTo>
                      <a:pt x="144780" y="5379435"/>
                    </a:lnTo>
                    <a:lnTo>
                      <a:pt x="144780" y="5524215"/>
                    </a:lnTo>
                    <a:lnTo>
                      <a:pt x="0" y="5524215"/>
                    </a:lnTo>
                    <a:lnTo>
                      <a:pt x="0" y="5379435"/>
                    </a:lnTo>
                    <a:close/>
                    <a:moveTo>
                      <a:pt x="37210333" y="144780"/>
                    </a:moveTo>
                    <a:lnTo>
                      <a:pt x="37355115" y="144780"/>
                    </a:lnTo>
                    <a:lnTo>
                      <a:pt x="37355115" y="5379435"/>
                    </a:lnTo>
                    <a:lnTo>
                      <a:pt x="37210333" y="5379435"/>
                    </a:lnTo>
                    <a:lnTo>
                      <a:pt x="37210333" y="144780"/>
                    </a:lnTo>
                    <a:close/>
                    <a:moveTo>
                      <a:pt x="144780" y="5379435"/>
                    </a:moveTo>
                    <a:lnTo>
                      <a:pt x="37210333" y="5379435"/>
                    </a:lnTo>
                    <a:lnTo>
                      <a:pt x="37210333" y="5524215"/>
                    </a:lnTo>
                    <a:lnTo>
                      <a:pt x="144780" y="5524215"/>
                    </a:lnTo>
                    <a:lnTo>
                      <a:pt x="144780" y="5379435"/>
                    </a:lnTo>
                    <a:close/>
                    <a:moveTo>
                      <a:pt x="37210333" y="0"/>
                    </a:moveTo>
                    <a:lnTo>
                      <a:pt x="37355115" y="0"/>
                    </a:lnTo>
                    <a:lnTo>
                      <a:pt x="37355115" y="144780"/>
                    </a:lnTo>
                    <a:lnTo>
                      <a:pt x="37210333" y="144780"/>
                    </a:lnTo>
                    <a:lnTo>
                      <a:pt x="3721033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210333" y="0"/>
                    </a:lnTo>
                    <a:lnTo>
                      <a:pt x="3721033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097316" y="391887"/>
              <a:ext cx="9277094" cy="836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>
                  <a:solidFill>
                    <a:srgbClr val="FFFFFF"/>
                  </a:solidFill>
                  <a:latin typeface="Fira Sans Light"/>
                </a:rPr>
                <a:t>Спешите делать добрые дела!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8980" y="2184657"/>
            <a:ext cx="13651015" cy="7944234"/>
            <a:chOff x="0" y="-9525"/>
            <a:chExt cx="18201353" cy="1059231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487143"/>
              <a:ext cx="18201353" cy="980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10"/>
                </a:lnSpc>
              </a:pPr>
              <a:r>
                <a:rPr lang="en-US" sz="4500">
                  <a:solidFill>
                    <a:srgbClr val="FFFFFF"/>
                  </a:solidFill>
                  <a:latin typeface="Peace Sans"/>
                </a:rPr>
                <a:t>В РАМКАХ НАПРАВЛЕНИЯ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687065"/>
              <a:ext cx="14967139" cy="5895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3"/>
                </a:lnSpc>
              </a:pPr>
              <a:r>
                <a:rPr lang="en-US" sz="1899" spc="457">
                  <a:solidFill>
                    <a:srgbClr val="FFFFFF"/>
                  </a:solidFill>
                  <a:latin typeface="Fira Sans Light"/>
                </a:rPr>
                <a:t>МЕРОПРИЯТИЯ ПРОХОДЯТ КРУГЛЫЙ ГОД</a:t>
              </a:r>
            </a:p>
            <a:p>
              <a:pPr>
                <a:lnSpc>
                  <a:spcPts val="2393"/>
                </a:lnSpc>
              </a:pPr>
              <a:r>
                <a:rPr lang="en-US" sz="1899" spc="457">
                  <a:solidFill>
                    <a:srgbClr val="FFFFFF"/>
                  </a:solidFill>
                  <a:latin typeface="Fira Sans Light"/>
                </a:rPr>
                <a:t>Направления самые разные, каждый может выбрать дело по своим интересам</a:t>
              </a:r>
            </a:p>
            <a:p>
              <a:pPr>
                <a:lnSpc>
                  <a:spcPts val="2393"/>
                </a:lnSpc>
              </a:pPr>
              <a:r>
                <a:rPr lang="en-US" sz="1899" spc="457">
                  <a:solidFill>
                    <a:srgbClr val="FFFFFF"/>
                  </a:solidFill>
                  <a:latin typeface="Fira Sans Light"/>
                </a:rPr>
                <a:t>Ты можешь уделять волонтерству столько времени, сколько тебе позволяет занятость</a:t>
              </a:r>
            </a:p>
            <a:p>
              <a:pPr>
                <a:lnSpc>
                  <a:spcPts val="2393"/>
                </a:lnSpc>
              </a:pPr>
              <a:r>
                <a:rPr lang="en-US" sz="1899" spc="457">
                  <a:solidFill>
                    <a:srgbClr val="FFFFFF"/>
                  </a:solidFill>
                  <a:latin typeface="Fira Sans Light"/>
                </a:rPr>
                <a:t>ЛИЧНАЯ КНИЖКА ВОЛОНТЕРА</a:t>
              </a:r>
            </a:p>
            <a:p>
              <a:pPr>
                <a:lnSpc>
                  <a:spcPts val="2393"/>
                </a:lnSpc>
              </a:pPr>
              <a:r>
                <a:rPr lang="en-US" sz="1899" spc="457">
                  <a:solidFill>
                    <a:srgbClr val="FFFFFF"/>
                  </a:solidFill>
                  <a:latin typeface="Fira Sans Light"/>
                </a:rPr>
                <a:t>ВЫЕЗДНЫЕ ДОБРОВОЛЬЧЕСКИЕ СЛЕТЫ ДЛЯ АКТИВНЫХ ВОЛОНТЕРОВ</a:t>
              </a:r>
            </a:p>
            <a:p>
              <a:pPr>
                <a:lnSpc>
                  <a:spcPts val="2393"/>
                </a:lnSpc>
              </a:pPr>
              <a:r>
                <a:rPr lang="en-US" sz="1899" spc="457">
                  <a:solidFill>
                    <a:srgbClr val="FFFFFF"/>
                  </a:solidFill>
                  <a:latin typeface="Fira Sans Light"/>
                </a:rPr>
                <a:t>ОБРАЗОВАТЕЛЬНЫЕ ФОРУМЫ</a:t>
              </a:r>
            </a:p>
            <a:p>
              <a:pPr>
                <a:lnSpc>
                  <a:spcPts val="2393"/>
                </a:lnSpc>
              </a:pPr>
              <a:endParaRPr lang="en-US" sz="1899" spc="457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393"/>
                </a:lnSpc>
              </a:pPr>
              <a:endParaRPr lang="en-US" sz="1899" spc="457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393"/>
                </a:lnSpc>
              </a:pPr>
              <a:endParaRPr lang="en-US" sz="1899" spc="457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393"/>
                </a:lnSpc>
              </a:pPr>
              <a:endParaRPr lang="en-US" sz="1899" spc="457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393"/>
                </a:lnSpc>
              </a:pPr>
              <a:endParaRPr lang="en-US" sz="1899" spc="457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393"/>
                </a:lnSpc>
              </a:pPr>
              <a:endParaRPr lang="en-US" sz="1899" spc="457">
                <a:solidFill>
                  <a:srgbClr val="FFFFFF"/>
                </a:solidFill>
                <a:latin typeface="Fira Sans Light"/>
              </a:endParaRPr>
            </a:p>
            <a:p>
              <a:pPr algn="l">
                <a:lnSpc>
                  <a:spcPts val="2393"/>
                </a:lnSpc>
              </a:pPr>
              <a:endParaRPr lang="en-US" sz="1899" spc="457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14967138" cy="2445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3"/>
                </a:lnSpc>
              </a:pPr>
              <a:r>
                <a:rPr lang="en-US" sz="1899" spc="457" dirty="0">
                  <a:solidFill>
                    <a:srgbClr val="FFFFFF"/>
                  </a:solidFill>
                  <a:latin typeface="Fira Sans Light"/>
                </a:rPr>
                <a:t>УЧАСТИЕ ВОЛОНТЕРОВ </a:t>
              </a:r>
              <a:r>
                <a:rPr lang="ru-RU" sz="1899" spc="457" dirty="0">
                  <a:solidFill>
                    <a:srgbClr val="FFFFFF"/>
                  </a:solidFill>
                  <a:latin typeface="Fira Sans Light"/>
                </a:rPr>
                <a:t>К У Л Ь Т У Р Ы    </a:t>
              </a:r>
              <a:r>
                <a:rPr lang="en-US" sz="1899" spc="457" dirty="0">
                  <a:solidFill>
                    <a:srgbClr val="FFFFFF"/>
                  </a:solidFill>
                  <a:latin typeface="Fira Sans Light"/>
                </a:rPr>
                <a:t>В ОРГАНИЗАЦИИ ГЛАВНЫХ МЕРОПРИЯТИЙ ГОРОДА</a:t>
              </a:r>
            </a:p>
            <a:p>
              <a:pPr>
                <a:lnSpc>
                  <a:spcPts val="2393"/>
                </a:lnSpc>
              </a:pPr>
              <a:r>
                <a:rPr lang="en-US" sz="1899" spc="457" dirty="0" err="1">
                  <a:solidFill>
                    <a:srgbClr val="FFFFFF"/>
                  </a:solidFill>
                  <a:latin typeface="Fira Sans Light"/>
                </a:rPr>
                <a:t>Школа</a:t>
              </a:r>
              <a:r>
                <a:rPr lang="en-US" sz="1899" spc="457" dirty="0">
                  <a:solidFill>
                    <a:srgbClr val="FFFFFF"/>
                  </a:solidFill>
                  <a:latin typeface="Fira Sans Light"/>
                </a:rPr>
                <a:t> </a:t>
              </a:r>
              <a:r>
                <a:rPr lang="en-US" sz="1899" spc="457" dirty="0" err="1">
                  <a:solidFill>
                    <a:srgbClr val="FFFFFF"/>
                  </a:solidFill>
                  <a:latin typeface="Fira Sans Light"/>
                </a:rPr>
                <a:t>добровольца</a:t>
              </a:r>
              <a:endParaRPr lang="en-US" sz="1899" spc="457" dirty="0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393"/>
                </a:lnSpc>
              </a:pPr>
              <a:r>
                <a:rPr lang="en-US" sz="1899" spc="457" dirty="0">
                  <a:solidFill>
                    <a:srgbClr val="FFFFFF"/>
                  </a:solidFill>
                  <a:latin typeface="Fira Sans Light"/>
                </a:rPr>
                <a:t>ОНЛАЙН-КУРСЫ</a:t>
              </a:r>
            </a:p>
            <a:p>
              <a:pPr algn="l">
                <a:lnSpc>
                  <a:spcPts val="2393"/>
                </a:lnSpc>
              </a:pPr>
              <a:r>
                <a:rPr lang="en-US" sz="1899" spc="457" dirty="0">
                  <a:solidFill>
                    <a:srgbClr val="FFFFFF"/>
                  </a:solidFill>
                  <a:latin typeface="Fira Sans Light"/>
                </a:rPr>
                <a:t>ЗНАКОМСТВА С ВОЛОНТЕРАМИ СО ВСЕЙ ОБЛАСТИ, ОКРУГА, СО ВСЕЙ СТРАНЫ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13723" y="4655655"/>
            <a:ext cx="4481465" cy="41148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628933" y="489006"/>
            <a:ext cx="13672888" cy="13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96"/>
              </a:lnSpc>
            </a:pPr>
            <a:r>
              <a:rPr lang="en-US" sz="10100">
                <a:solidFill>
                  <a:srgbClr val="FFFFFF"/>
                </a:solidFill>
                <a:latin typeface="Clear Sans Bold"/>
              </a:rPr>
              <a:t>Добровольчество</a:t>
            </a:r>
          </a:p>
        </p:txBody>
      </p:sp>
      <p:sp>
        <p:nvSpPr>
          <p:cNvPr id="18" name="TextBox 18"/>
          <p:cNvSpPr txBox="1"/>
          <p:nvPr/>
        </p:nvSpPr>
        <p:spPr>
          <a:xfrm rot="5400000">
            <a:off x="14261651" y="3615073"/>
            <a:ext cx="6366773" cy="40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7"/>
              </a:lnSpc>
            </a:pPr>
            <a:r>
              <a:rPr lang="en-US" sz="2799" spc="92">
                <a:solidFill>
                  <a:srgbClr val="FFFFFF"/>
                </a:solidFill>
                <a:latin typeface="Clear Sans Regular Bold"/>
              </a:rPr>
              <a:t>ОТ 14 ДО 60 ЛЕТ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30722" y="1749369"/>
            <a:ext cx="4847468" cy="203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5"/>
              </a:lnSpc>
              <a:spcBef>
                <a:spcPct val="0"/>
              </a:spcBef>
            </a:pPr>
            <a:r>
              <a:rPr lang="en-US" sz="2325">
                <a:solidFill>
                  <a:srgbClr val="FFFFFF"/>
                </a:solidFill>
                <a:latin typeface="Fira Sans Light"/>
              </a:rPr>
              <a:t>Благодарственные письма и волонтерские часы за участие</a:t>
            </a:r>
          </a:p>
          <a:p>
            <a:pPr algn="ctr">
              <a:lnSpc>
                <a:spcPts val="3255"/>
              </a:lnSpc>
              <a:spcBef>
                <a:spcPct val="0"/>
              </a:spcBef>
            </a:pPr>
            <a:r>
              <a:rPr lang="en-US" sz="2325">
                <a:solidFill>
                  <a:srgbClr val="FFFFFF"/>
                </a:solidFill>
                <a:latin typeface="Fira Sans Light"/>
              </a:rPr>
              <a:t>При поступлении и получении стипендии (дополнительные баллы за активную деятельность)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75389" y="770438"/>
            <a:ext cx="13850895" cy="270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8"/>
              </a:lnSpc>
            </a:pPr>
            <a:r>
              <a:rPr lang="en-US" sz="9300">
                <a:solidFill>
                  <a:srgbClr val="FFFFFF"/>
                </a:solidFill>
                <a:latin typeface="Clear Sans Bold"/>
              </a:rPr>
              <a:t>Экопросвещение</a:t>
            </a:r>
          </a:p>
          <a:p>
            <a:pPr>
              <a:lnSpc>
                <a:spcPts val="11519"/>
              </a:lnSpc>
            </a:pPr>
            <a:endParaRPr lang="en-US" sz="930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8873190"/>
            <a:ext cx="16230600" cy="349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9595" y="8770455"/>
            <a:ext cx="240395" cy="240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116" y="8770455"/>
            <a:ext cx="240395" cy="240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26636" y="8770455"/>
            <a:ext cx="240395" cy="24039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88459" y="8036349"/>
            <a:ext cx="8603794" cy="1673681"/>
            <a:chOff x="0" y="0"/>
            <a:chExt cx="11471726" cy="223157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471726" cy="2231575"/>
              <a:chOff x="0" y="0"/>
              <a:chExt cx="37355115" cy="726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72390" y="72390"/>
                <a:ext cx="37210336" cy="7121845"/>
              </a:xfrm>
              <a:custGeom>
                <a:avLst/>
                <a:gdLst/>
                <a:ahLst/>
                <a:cxnLst/>
                <a:rect l="l" t="t" r="r" b="b"/>
                <a:pathLst>
                  <a:path w="37210336" h="7121845">
                    <a:moveTo>
                      <a:pt x="0" y="0"/>
                    </a:moveTo>
                    <a:lnTo>
                      <a:pt x="37210336" y="0"/>
                    </a:lnTo>
                    <a:lnTo>
                      <a:pt x="37210336" y="7121845"/>
                    </a:lnTo>
                    <a:lnTo>
                      <a:pt x="0" y="7121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C656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37355115" cy="7266625"/>
              </a:xfrm>
              <a:custGeom>
                <a:avLst/>
                <a:gdLst/>
                <a:ahLst/>
                <a:cxnLst/>
                <a:rect l="l" t="t" r="r" b="b"/>
                <a:pathLst>
                  <a:path w="37355115" h="7266625">
                    <a:moveTo>
                      <a:pt x="37210333" y="7121845"/>
                    </a:moveTo>
                    <a:lnTo>
                      <a:pt x="37355115" y="7121845"/>
                    </a:lnTo>
                    <a:lnTo>
                      <a:pt x="37355115" y="7266625"/>
                    </a:lnTo>
                    <a:lnTo>
                      <a:pt x="37210333" y="7266625"/>
                    </a:lnTo>
                    <a:lnTo>
                      <a:pt x="37210333" y="712184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7121845"/>
                    </a:lnTo>
                    <a:lnTo>
                      <a:pt x="0" y="7121845"/>
                    </a:lnTo>
                    <a:lnTo>
                      <a:pt x="0" y="144780"/>
                    </a:lnTo>
                    <a:close/>
                    <a:moveTo>
                      <a:pt x="0" y="7121845"/>
                    </a:moveTo>
                    <a:lnTo>
                      <a:pt x="144780" y="7121845"/>
                    </a:lnTo>
                    <a:lnTo>
                      <a:pt x="144780" y="7266625"/>
                    </a:lnTo>
                    <a:lnTo>
                      <a:pt x="0" y="7266625"/>
                    </a:lnTo>
                    <a:lnTo>
                      <a:pt x="0" y="7121845"/>
                    </a:lnTo>
                    <a:close/>
                    <a:moveTo>
                      <a:pt x="37210333" y="144780"/>
                    </a:moveTo>
                    <a:lnTo>
                      <a:pt x="37355115" y="144780"/>
                    </a:lnTo>
                    <a:lnTo>
                      <a:pt x="37355115" y="7121845"/>
                    </a:lnTo>
                    <a:lnTo>
                      <a:pt x="37210333" y="7121845"/>
                    </a:lnTo>
                    <a:lnTo>
                      <a:pt x="37210333" y="144780"/>
                    </a:lnTo>
                    <a:close/>
                    <a:moveTo>
                      <a:pt x="144780" y="7121845"/>
                    </a:moveTo>
                    <a:lnTo>
                      <a:pt x="37210333" y="7121845"/>
                    </a:lnTo>
                    <a:lnTo>
                      <a:pt x="37210333" y="7266625"/>
                    </a:lnTo>
                    <a:lnTo>
                      <a:pt x="144780" y="7266625"/>
                    </a:lnTo>
                    <a:lnTo>
                      <a:pt x="144780" y="7121845"/>
                    </a:lnTo>
                    <a:close/>
                    <a:moveTo>
                      <a:pt x="37210333" y="0"/>
                    </a:moveTo>
                    <a:lnTo>
                      <a:pt x="37355115" y="0"/>
                    </a:lnTo>
                    <a:lnTo>
                      <a:pt x="37355115" y="144780"/>
                    </a:lnTo>
                    <a:lnTo>
                      <a:pt x="37210333" y="144780"/>
                    </a:lnTo>
                    <a:lnTo>
                      <a:pt x="3721033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210333" y="0"/>
                    </a:lnTo>
                    <a:lnTo>
                      <a:pt x="3721033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097316" y="410937"/>
              <a:ext cx="9277094" cy="1352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Fira Sans Light"/>
                </a:rPr>
                <a:t>Чтобы жить, нужно солнце, свобода и маленький цветок!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44513" y="2623516"/>
            <a:ext cx="14122461" cy="5459068"/>
            <a:chOff x="0" y="0"/>
            <a:chExt cx="18829948" cy="727875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790291"/>
              <a:ext cx="18829948" cy="1105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95"/>
                </a:lnSpc>
              </a:pPr>
              <a:r>
                <a:rPr lang="en-US" sz="5900" spc="118">
                  <a:solidFill>
                    <a:srgbClr val="FFFFFF"/>
                  </a:solidFill>
                  <a:latin typeface="Peace Sans"/>
                </a:rPr>
                <a:t>В РАМКАХ ПРОЕКТА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077212"/>
              <a:ext cx="15484039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ЭКОЛОГИЧЕСКИЕ УРОКИ ДЛЯ ШКОЛЬНИКОВ И СТУДЕНТОВ С ИСПОЛЬЗОВАНИЕМ ПРЕДМЕТОВ ПЕРЕРАБОТКИ</a:t>
              </a:r>
            </a:p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ФЕДЕРАЛЬНЫЙ ПРОЕКТ "ЧИСТЫЕ ИГРЫ"</a:t>
              </a:r>
            </a:p>
            <a:p>
              <a:pPr algn="l">
                <a:lnSpc>
                  <a:spcPts val="3359"/>
                </a:lnSpc>
              </a:pPr>
              <a:endParaRPr lang="en-US" sz="2400" spc="288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5484039" cy="3319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РАЗДЕЛЬНЫЙ СБОР</a:t>
              </a:r>
            </a:p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экологические акции каждую первую субботу нового месяца с 11:00 до 13:00</a:t>
              </a:r>
            </a:p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внедрение раздельного сбора отходов в городе</a:t>
              </a:r>
            </a:p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часы работы на добро.ру</a:t>
              </a:r>
            </a:p>
            <a:p>
              <a:pPr algn="l"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обучение волонтеров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4513" y="0"/>
            <a:ext cx="2289458" cy="2433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97490" y="3476311"/>
            <a:ext cx="6603935" cy="506852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 rot="5400000">
            <a:off x="14061626" y="3694380"/>
            <a:ext cx="6366773" cy="45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1"/>
              </a:lnSpc>
            </a:pPr>
            <a:r>
              <a:rPr lang="en-US" sz="3199" spc="105">
                <a:solidFill>
                  <a:srgbClr val="FFFFFF"/>
                </a:solidFill>
                <a:latin typeface="Open Sans Light Bold"/>
              </a:rPr>
              <a:t>ОТ 14 ДО 35 ЛЕТ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98578" y="15869"/>
            <a:ext cx="4773272" cy="1216277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3" name="AutoShape 3"/>
          <p:cNvSpPr/>
          <p:nvPr/>
        </p:nvSpPr>
        <p:spPr>
          <a:xfrm>
            <a:off x="6498578" y="-26994"/>
            <a:ext cx="10920073" cy="1302002"/>
          </a:xfrm>
          <a:prstGeom prst="rect">
            <a:avLst/>
          </a:prstGeom>
          <a:solidFill>
            <a:srgbClr val="86EAE9">
              <a:alpha val="29804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6498578" y="1275009"/>
            <a:ext cx="10920073" cy="1302002"/>
          </a:xfrm>
          <a:prstGeom prst="rect">
            <a:avLst/>
          </a:prstGeom>
          <a:solidFill>
            <a:srgbClr val="3EDAD8">
              <a:alpha val="29804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6498578" y="2577011"/>
            <a:ext cx="10920073" cy="1302002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6498578" y="2622544"/>
            <a:ext cx="4773272" cy="1216277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7" name="AutoShape 7"/>
          <p:cNvSpPr/>
          <p:nvPr/>
        </p:nvSpPr>
        <p:spPr>
          <a:xfrm>
            <a:off x="6498578" y="5181016"/>
            <a:ext cx="10920073" cy="1302002"/>
          </a:xfrm>
          <a:prstGeom prst="rect">
            <a:avLst/>
          </a:prstGeom>
          <a:solidFill>
            <a:srgbClr val="592EA4">
              <a:alpha val="29804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6498578" y="5276266"/>
            <a:ext cx="4773272" cy="1216277"/>
          </a:xfrm>
          <a:prstGeom prst="rect">
            <a:avLst/>
          </a:prstGeom>
          <a:solidFill>
            <a:srgbClr val="592EA4"/>
          </a:solidFill>
        </p:spPr>
      </p:sp>
      <p:sp>
        <p:nvSpPr>
          <p:cNvPr id="9" name="AutoShape 9"/>
          <p:cNvSpPr/>
          <p:nvPr/>
        </p:nvSpPr>
        <p:spPr>
          <a:xfrm>
            <a:off x="6498578" y="1327396"/>
            <a:ext cx="4773272" cy="1216277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0" name="TextBox 10"/>
          <p:cNvSpPr txBox="1"/>
          <p:nvPr/>
        </p:nvSpPr>
        <p:spPr>
          <a:xfrm>
            <a:off x="6798331" y="3035545"/>
            <a:ext cx="5448407" cy="52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8"/>
              </a:lnSpc>
              <a:spcBef>
                <a:spcPct val="0"/>
              </a:spcBef>
            </a:pPr>
            <a:r>
              <a:rPr lang="en-US" sz="3200" spc="124">
                <a:solidFill>
                  <a:srgbClr val="FFFFFF"/>
                </a:solidFill>
                <a:latin typeface="Fira Sans Light"/>
              </a:rPr>
              <a:t>ПРОФИЛАКТИЧЕСКОЕ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498578" y="3879013"/>
            <a:ext cx="10920073" cy="1302002"/>
          </a:xfrm>
          <a:prstGeom prst="rect">
            <a:avLst/>
          </a:prstGeom>
          <a:solidFill>
            <a:srgbClr val="13527B">
              <a:alpha val="29804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6498578" y="3917113"/>
            <a:ext cx="4773272" cy="1216277"/>
          </a:xfrm>
          <a:prstGeom prst="rect">
            <a:avLst/>
          </a:prstGeom>
          <a:solidFill>
            <a:srgbClr val="13527B"/>
          </a:solidFill>
        </p:spPr>
      </p:sp>
      <p:sp>
        <p:nvSpPr>
          <p:cNvPr id="13" name="TextBox 13"/>
          <p:cNvSpPr txBox="1"/>
          <p:nvPr/>
        </p:nvSpPr>
        <p:spPr>
          <a:xfrm>
            <a:off x="7526063" y="4182796"/>
            <a:ext cx="3235874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5"/>
              </a:lnSpc>
              <a:spcBef>
                <a:spcPct val="0"/>
              </a:spcBef>
            </a:pPr>
            <a:r>
              <a:rPr lang="en-US" sz="3500" spc="136">
                <a:solidFill>
                  <a:srgbClr val="FFFFFF"/>
                </a:solidFill>
                <a:latin typeface="Fira Sans Light"/>
              </a:rPr>
              <a:t>ДОСУГОВОЕ</a:t>
            </a:r>
          </a:p>
        </p:txBody>
      </p:sp>
      <p:sp>
        <p:nvSpPr>
          <p:cNvPr id="14" name="AutoShape 14"/>
          <p:cNvSpPr/>
          <p:nvPr/>
        </p:nvSpPr>
        <p:spPr>
          <a:xfrm>
            <a:off x="6498578" y="6483018"/>
            <a:ext cx="10920073" cy="1302002"/>
          </a:xfrm>
          <a:prstGeom prst="rect">
            <a:avLst/>
          </a:prstGeom>
          <a:solidFill>
            <a:srgbClr val="8446EF">
              <a:alpha val="29804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6498578" y="6525881"/>
            <a:ext cx="4773272" cy="1216277"/>
          </a:xfrm>
          <a:prstGeom prst="rect">
            <a:avLst/>
          </a:prstGeom>
          <a:solidFill>
            <a:srgbClr val="8446EF"/>
          </a:solidFill>
        </p:spPr>
      </p:sp>
      <p:sp>
        <p:nvSpPr>
          <p:cNvPr id="16" name="AutoShape 16"/>
          <p:cNvSpPr/>
          <p:nvPr/>
        </p:nvSpPr>
        <p:spPr>
          <a:xfrm>
            <a:off x="6498578" y="9072808"/>
            <a:ext cx="10920073" cy="1302002"/>
          </a:xfrm>
          <a:prstGeom prst="rect">
            <a:avLst/>
          </a:prstGeom>
          <a:solidFill>
            <a:srgbClr val="A783E6">
              <a:alpha val="29804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6498578" y="7785020"/>
            <a:ext cx="10920073" cy="1302002"/>
          </a:xfrm>
          <a:prstGeom prst="rect">
            <a:avLst/>
          </a:prstGeom>
          <a:solidFill>
            <a:srgbClr val="9869E8">
              <a:alpha val="29804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6498578" y="7823120"/>
            <a:ext cx="4773272" cy="1216277"/>
          </a:xfrm>
          <a:prstGeom prst="rect">
            <a:avLst/>
          </a:prstGeom>
          <a:solidFill>
            <a:srgbClr val="9869E8"/>
          </a:solidFill>
        </p:spPr>
      </p:sp>
      <p:sp>
        <p:nvSpPr>
          <p:cNvPr id="19" name="AutoShape 19"/>
          <p:cNvSpPr/>
          <p:nvPr/>
        </p:nvSpPr>
        <p:spPr>
          <a:xfrm>
            <a:off x="6498578" y="9087023"/>
            <a:ext cx="4773272" cy="1216277"/>
          </a:xfrm>
          <a:prstGeom prst="rect">
            <a:avLst/>
          </a:prstGeom>
          <a:solidFill>
            <a:srgbClr val="A783E6"/>
          </a:solidFill>
        </p:spPr>
      </p:sp>
      <p:sp>
        <p:nvSpPr>
          <p:cNvPr id="20" name="TextBox 20"/>
          <p:cNvSpPr txBox="1"/>
          <p:nvPr/>
        </p:nvSpPr>
        <p:spPr>
          <a:xfrm>
            <a:off x="6421816" y="7846424"/>
            <a:ext cx="4926797" cy="114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5"/>
              </a:lnSpc>
              <a:spcBef>
                <a:spcPct val="0"/>
              </a:spcBef>
            </a:pPr>
            <a:r>
              <a:rPr lang="en-US" sz="3500" spc="136">
                <a:solidFill>
                  <a:srgbClr val="FFFFFF"/>
                </a:solidFill>
                <a:latin typeface="Fira Sans Light"/>
              </a:rPr>
              <a:t>ДУХОВНО-НРАВСТВЕННОЕ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42511" y="6902118"/>
            <a:ext cx="4773272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420">
                <a:solidFill>
                  <a:srgbClr val="FFFFFF"/>
                </a:solidFill>
                <a:latin typeface="Fira Sans Light"/>
              </a:rPr>
              <a:t>ЭКОЛОГИЧЕСКОЕ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9835" y="6844330"/>
            <a:ext cx="4554551" cy="1572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6"/>
              </a:lnSpc>
              <a:spcBef>
                <a:spcPct val="0"/>
              </a:spcBef>
            </a:pPr>
            <a:r>
              <a:rPr lang="en-US" sz="4699" spc="140" dirty="0" err="1">
                <a:solidFill>
                  <a:srgbClr val="37C9EF"/>
                </a:solidFill>
                <a:latin typeface="Arimo Bold"/>
              </a:rPr>
              <a:t>Направления</a:t>
            </a:r>
            <a:r>
              <a:rPr lang="en-US" sz="4699" spc="140" dirty="0">
                <a:solidFill>
                  <a:srgbClr val="37C9EF"/>
                </a:solidFill>
                <a:latin typeface="Arimo Bold"/>
              </a:rPr>
              <a:t> </a:t>
            </a:r>
            <a:r>
              <a:rPr lang="en-US" sz="4699" spc="140" dirty="0" err="1">
                <a:solidFill>
                  <a:srgbClr val="37C9EF"/>
                </a:solidFill>
                <a:latin typeface="Arimo Bold"/>
              </a:rPr>
              <a:t>работы</a:t>
            </a:r>
            <a:endParaRPr lang="en-US" sz="4699" spc="140" dirty="0">
              <a:solidFill>
                <a:srgbClr val="37C9EF"/>
              </a:solidFill>
              <a:latin typeface="Arimo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731991" y="5528169"/>
            <a:ext cx="5581165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5"/>
              </a:lnSpc>
              <a:spcBef>
                <a:spcPct val="0"/>
              </a:spcBef>
            </a:pPr>
            <a:r>
              <a:rPr lang="en-US" sz="3500" spc="136">
                <a:solidFill>
                  <a:srgbClr val="FFFFFF"/>
                </a:solidFill>
                <a:latin typeface="Fira Sans Light"/>
              </a:rPr>
              <a:t>ДОБРОВОЛЬЧЕСКОЕ</a:t>
            </a:r>
            <a:r>
              <a:rPr lang="en-US" sz="3500" spc="136">
                <a:solidFill>
                  <a:srgbClr val="B8B81F"/>
                </a:solidFill>
                <a:latin typeface="Fira Sans Light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22985" y="226695"/>
            <a:ext cx="4946144" cy="80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ru-RU" sz="2000" spc="109" dirty="0">
                <a:solidFill>
                  <a:srgbClr val="24275A"/>
                </a:solidFill>
                <a:latin typeface="Fira Sans Light Bold"/>
              </a:rPr>
              <a:t>Школа лидеров среди волонтёров </a:t>
            </a:r>
            <a:r>
              <a:rPr lang="ru-RU" sz="2000" spc="109" dirty="0" err="1">
                <a:solidFill>
                  <a:srgbClr val="24275A"/>
                </a:solidFill>
                <a:latin typeface="Fira Sans Light Bold"/>
              </a:rPr>
              <a:t>культурыЗерноградского</a:t>
            </a:r>
            <a:r>
              <a:rPr lang="ru-RU" sz="2000" spc="109" dirty="0">
                <a:solidFill>
                  <a:srgbClr val="24275A"/>
                </a:solidFill>
                <a:latin typeface="Fira Sans Light Bold"/>
              </a:rPr>
              <a:t> района</a:t>
            </a:r>
            <a:endParaRPr lang="en-US" sz="2000" spc="109" dirty="0">
              <a:solidFill>
                <a:srgbClr val="24275A"/>
              </a:solidFill>
              <a:latin typeface="Fira Sans Ligh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688903" y="316857"/>
            <a:ext cx="3235874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5"/>
              </a:lnSpc>
              <a:spcBef>
                <a:spcPct val="0"/>
              </a:spcBef>
            </a:pPr>
            <a:r>
              <a:rPr lang="en-US" sz="3500" spc="136">
                <a:solidFill>
                  <a:srgbClr val="FFFFFF"/>
                </a:solidFill>
                <a:latin typeface="Fira Sans Light"/>
              </a:rPr>
              <a:t>ЛИДЕРСКОЕ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798331" y="1622162"/>
            <a:ext cx="4691337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15"/>
              </a:lnSpc>
              <a:spcBef>
                <a:spcPct val="0"/>
              </a:spcBef>
            </a:pPr>
            <a:r>
              <a:rPr lang="en-US" sz="3500" spc="136">
                <a:solidFill>
                  <a:srgbClr val="FFFFFF"/>
                </a:solidFill>
                <a:latin typeface="Fira Sans Light"/>
              </a:rPr>
              <a:t>ПАТРИОТИЧЕСКОЕ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122985" y="1296407"/>
            <a:ext cx="5105495" cy="12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ru-RU" sz="2199" spc="109" dirty="0">
                <a:solidFill>
                  <a:srgbClr val="191919"/>
                </a:solidFill>
                <a:latin typeface="Fira Sans Light Bold"/>
              </a:rPr>
              <a:t>Взаимодействие с Юнармия, Волонтёры победы, КДМО «Донцы»</a:t>
            </a:r>
            <a:endParaRPr lang="en-US" sz="2199" spc="109" dirty="0">
              <a:solidFill>
                <a:srgbClr val="191919"/>
              </a:solidFill>
              <a:latin typeface="Fira Sans Light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115611" y="4121835"/>
            <a:ext cx="4946144" cy="81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spc="109" dirty="0">
                <a:solidFill>
                  <a:srgbClr val="191919"/>
                </a:solidFill>
                <a:latin typeface="Fira Sans Light Bold"/>
              </a:rPr>
              <a:t>КВН, </a:t>
            </a:r>
            <a:r>
              <a:rPr lang="en-US" sz="2199" spc="109" dirty="0" err="1">
                <a:solidFill>
                  <a:srgbClr val="191919"/>
                </a:solidFill>
                <a:latin typeface="Fira Sans Light Bold"/>
              </a:rPr>
              <a:t>игротека</a:t>
            </a:r>
            <a:r>
              <a:rPr lang="en-US" sz="2199" spc="109" dirty="0">
                <a:solidFill>
                  <a:srgbClr val="191919"/>
                </a:solidFill>
                <a:latin typeface="Fira Sans Light Bold"/>
              </a:rPr>
              <a:t>, </a:t>
            </a:r>
            <a:r>
              <a:rPr lang="ru-RU" sz="2199" spc="109" dirty="0">
                <a:solidFill>
                  <a:srgbClr val="191919"/>
                </a:solidFill>
                <a:latin typeface="Fira Sans Light Bold"/>
              </a:rPr>
              <a:t>кинолектории, музыкальные </a:t>
            </a:r>
            <a:r>
              <a:rPr lang="ru-RU" sz="2199" spc="109" dirty="0" err="1">
                <a:solidFill>
                  <a:srgbClr val="191919"/>
                </a:solidFill>
                <a:latin typeface="Fira Sans Light Bold"/>
              </a:rPr>
              <a:t>квизы</a:t>
            </a:r>
            <a:endParaRPr lang="en-US" sz="2199" spc="109" dirty="0">
              <a:solidFill>
                <a:srgbClr val="191919"/>
              </a:solidFill>
              <a:latin typeface="Fira Sans Light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122985" y="2588885"/>
            <a:ext cx="5295666" cy="1353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199" spc="109" dirty="0">
                <a:solidFill>
                  <a:srgbClr val="191919"/>
                </a:solidFill>
                <a:latin typeface="Fira Sans Light Bold"/>
              </a:rPr>
              <a:t>«Месячник пожарной безопасности», профилактика деструктивного поведения среди молодёжи</a:t>
            </a:r>
            <a:endParaRPr lang="en-US" sz="2199" spc="109" dirty="0">
              <a:solidFill>
                <a:srgbClr val="191919"/>
              </a:solidFill>
              <a:latin typeface="Fira Sans Ligh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153805" y="5306872"/>
            <a:ext cx="4142724" cy="815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spc="109" dirty="0" err="1">
                <a:solidFill>
                  <a:srgbClr val="191919"/>
                </a:solidFill>
                <a:latin typeface="Fira Sans Light Bold"/>
              </a:rPr>
              <a:t>Добровольцы</a:t>
            </a:r>
            <a:r>
              <a:rPr lang="en-US" sz="2199" spc="109" dirty="0">
                <a:solidFill>
                  <a:srgbClr val="191919"/>
                </a:solidFill>
                <a:latin typeface="Fira Sans Light Bold"/>
              </a:rPr>
              <a:t> </a:t>
            </a:r>
            <a:r>
              <a:rPr lang="ru-RU" sz="2199" spc="109" dirty="0">
                <a:solidFill>
                  <a:srgbClr val="191919"/>
                </a:solidFill>
                <a:latin typeface="Fira Sans Light Bold"/>
              </a:rPr>
              <a:t>Зерноградского района</a:t>
            </a:r>
            <a:endParaRPr lang="en-US" sz="2199" spc="109" dirty="0">
              <a:solidFill>
                <a:srgbClr val="191919"/>
              </a:solidFill>
              <a:latin typeface="Fira Sans Light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153805" y="6725840"/>
            <a:ext cx="4915324" cy="38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spc="109" dirty="0">
                <a:solidFill>
                  <a:srgbClr val="191919"/>
                </a:solidFill>
                <a:latin typeface="Clear Sans Regular Bold"/>
              </a:rPr>
              <a:t>Z</a:t>
            </a:r>
            <a:r>
              <a:rPr lang="ru-RU" sz="2199" spc="109" dirty="0">
                <a:solidFill>
                  <a:srgbClr val="191919"/>
                </a:solidFill>
                <a:latin typeface="Clear Sans Regular Bold"/>
              </a:rPr>
              <a:t>дай макулатуры – помоги </a:t>
            </a:r>
            <a:r>
              <a:rPr lang="ru-RU" sz="2199" spc="109" dirty="0" err="1">
                <a:solidFill>
                  <a:srgbClr val="191919"/>
                </a:solidFill>
                <a:latin typeface="Clear Sans Regular Bold"/>
              </a:rPr>
              <a:t>СВОим</a:t>
            </a:r>
            <a:endParaRPr lang="en-US" sz="2199" spc="109" dirty="0">
              <a:solidFill>
                <a:srgbClr val="191919"/>
              </a:solidFill>
              <a:latin typeface="Clear Sans Regular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080460" y="7818431"/>
            <a:ext cx="4981742" cy="12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ru-RU" sz="2199" spc="109" dirty="0">
                <a:solidFill>
                  <a:srgbClr val="191919"/>
                </a:solidFill>
                <a:latin typeface="Fira Sans Light Bold"/>
              </a:rPr>
              <a:t>Клуб активных семей Зерноградского района «</a:t>
            </a:r>
            <a:r>
              <a:rPr lang="ru-RU" sz="2199" spc="109" dirty="0" err="1">
                <a:solidFill>
                  <a:srgbClr val="191919"/>
                </a:solidFill>
                <a:latin typeface="Fira Sans Light Bold"/>
              </a:rPr>
              <a:t>СЕМЬЯград</a:t>
            </a:r>
            <a:r>
              <a:rPr lang="ru-RU" sz="2199" spc="109" dirty="0">
                <a:solidFill>
                  <a:srgbClr val="191919"/>
                </a:solidFill>
                <a:latin typeface="Fira Sans Light Bold"/>
              </a:rPr>
              <a:t>»</a:t>
            </a:r>
            <a:endParaRPr lang="en-US" sz="2199" spc="109" dirty="0">
              <a:solidFill>
                <a:srgbClr val="191919"/>
              </a:solidFill>
              <a:latin typeface="Fira Sans Light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421816" y="9409792"/>
            <a:ext cx="4926797" cy="54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86"/>
              </a:lnSpc>
              <a:spcBef>
                <a:spcPct val="0"/>
              </a:spcBef>
            </a:pPr>
            <a:r>
              <a:rPr lang="en-US" sz="3400" spc="132">
                <a:solidFill>
                  <a:srgbClr val="FFFFFF"/>
                </a:solidFill>
                <a:latin typeface="Fira Sans Light"/>
              </a:rPr>
              <a:t>ТРУДОУСТРОЙСТВО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119169" y="9288778"/>
            <a:ext cx="4590701" cy="3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ru-RU" sz="2199" spc="109" dirty="0">
                <a:solidFill>
                  <a:srgbClr val="191919"/>
                </a:solidFill>
                <a:latin typeface="Fira Sans Light Bold"/>
              </a:rPr>
              <a:t>Программа профориентации</a:t>
            </a:r>
            <a:endParaRPr lang="en-US" sz="2199" spc="109" dirty="0">
              <a:solidFill>
                <a:srgbClr val="191919"/>
              </a:solidFill>
              <a:latin typeface="Fira Sans Light Bold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C753B5-92E6-2485-94F6-3B9223DF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1" y="514231"/>
            <a:ext cx="5856877" cy="58568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6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873190"/>
            <a:ext cx="16230600" cy="349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9595" y="8770455"/>
            <a:ext cx="240395" cy="24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116" y="8770455"/>
            <a:ext cx="240395" cy="240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26636" y="8770455"/>
            <a:ext cx="240395" cy="2403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88459" y="8036349"/>
            <a:ext cx="8603794" cy="1673681"/>
            <a:chOff x="0" y="0"/>
            <a:chExt cx="11471726" cy="223157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471726" cy="2231575"/>
              <a:chOff x="0" y="0"/>
              <a:chExt cx="37355115" cy="72666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72390" y="72390"/>
                <a:ext cx="37210336" cy="7121845"/>
              </a:xfrm>
              <a:custGeom>
                <a:avLst/>
                <a:gdLst/>
                <a:ahLst/>
                <a:cxnLst/>
                <a:rect l="l" t="t" r="r" b="b"/>
                <a:pathLst>
                  <a:path w="37210336" h="7121845">
                    <a:moveTo>
                      <a:pt x="0" y="0"/>
                    </a:moveTo>
                    <a:lnTo>
                      <a:pt x="37210336" y="0"/>
                    </a:lnTo>
                    <a:lnTo>
                      <a:pt x="37210336" y="7121845"/>
                    </a:lnTo>
                    <a:lnTo>
                      <a:pt x="0" y="71218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69E8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37355115" cy="7266625"/>
              </a:xfrm>
              <a:custGeom>
                <a:avLst/>
                <a:gdLst/>
                <a:ahLst/>
                <a:cxnLst/>
                <a:rect l="l" t="t" r="r" b="b"/>
                <a:pathLst>
                  <a:path w="37355115" h="7266625">
                    <a:moveTo>
                      <a:pt x="37210333" y="7121845"/>
                    </a:moveTo>
                    <a:lnTo>
                      <a:pt x="37355115" y="7121845"/>
                    </a:lnTo>
                    <a:lnTo>
                      <a:pt x="37355115" y="7266625"/>
                    </a:lnTo>
                    <a:lnTo>
                      <a:pt x="37210333" y="7266625"/>
                    </a:lnTo>
                    <a:lnTo>
                      <a:pt x="37210333" y="712184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7121845"/>
                    </a:lnTo>
                    <a:lnTo>
                      <a:pt x="0" y="7121845"/>
                    </a:lnTo>
                    <a:lnTo>
                      <a:pt x="0" y="144780"/>
                    </a:lnTo>
                    <a:close/>
                    <a:moveTo>
                      <a:pt x="0" y="7121845"/>
                    </a:moveTo>
                    <a:lnTo>
                      <a:pt x="144780" y="7121845"/>
                    </a:lnTo>
                    <a:lnTo>
                      <a:pt x="144780" y="7266625"/>
                    </a:lnTo>
                    <a:lnTo>
                      <a:pt x="0" y="7266625"/>
                    </a:lnTo>
                    <a:lnTo>
                      <a:pt x="0" y="7121845"/>
                    </a:lnTo>
                    <a:close/>
                    <a:moveTo>
                      <a:pt x="37210333" y="144780"/>
                    </a:moveTo>
                    <a:lnTo>
                      <a:pt x="37355115" y="144780"/>
                    </a:lnTo>
                    <a:lnTo>
                      <a:pt x="37355115" y="7121845"/>
                    </a:lnTo>
                    <a:lnTo>
                      <a:pt x="37210333" y="7121845"/>
                    </a:lnTo>
                    <a:lnTo>
                      <a:pt x="37210333" y="144780"/>
                    </a:lnTo>
                    <a:close/>
                    <a:moveTo>
                      <a:pt x="144780" y="7121845"/>
                    </a:moveTo>
                    <a:lnTo>
                      <a:pt x="37210333" y="7121845"/>
                    </a:lnTo>
                    <a:lnTo>
                      <a:pt x="37210333" y="7266625"/>
                    </a:lnTo>
                    <a:lnTo>
                      <a:pt x="144780" y="7266625"/>
                    </a:lnTo>
                    <a:lnTo>
                      <a:pt x="144780" y="7121845"/>
                    </a:lnTo>
                    <a:close/>
                    <a:moveTo>
                      <a:pt x="37210333" y="0"/>
                    </a:moveTo>
                    <a:lnTo>
                      <a:pt x="37355115" y="0"/>
                    </a:lnTo>
                    <a:lnTo>
                      <a:pt x="37355115" y="144780"/>
                    </a:lnTo>
                    <a:lnTo>
                      <a:pt x="37210333" y="144780"/>
                    </a:lnTo>
                    <a:lnTo>
                      <a:pt x="3721033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210333" y="0"/>
                    </a:lnTo>
                    <a:lnTo>
                      <a:pt x="3721033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097316" y="410937"/>
              <a:ext cx="9277094" cy="1352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Fira Sans Light"/>
                </a:rPr>
                <a:t>Лидером не рождаются, лидером становятся!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26446" y="477257"/>
            <a:ext cx="15161554" cy="330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84"/>
              </a:lnSpc>
            </a:pPr>
            <a:r>
              <a:rPr lang="ru-RU" sz="6800" dirty="0">
                <a:solidFill>
                  <a:srgbClr val="FFFFFF"/>
                </a:solidFill>
                <a:latin typeface="Clear Sans Bold"/>
              </a:rPr>
              <a:t>Школа лидеров Волонтёров культуры Зерноградского района</a:t>
            </a:r>
            <a:endParaRPr lang="en-US" sz="6800" dirty="0">
              <a:solidFill>
                <a:srgbClr val="FFFFFF"/>
              </a:solidFill>
              <a:latin typeface="Clear Sans Bold"/>
            </a:endParaRPr>
          </a:p>
          <a:p>
            <a:pPr>
              <a:lnSpc>
                <a:spcPts val="11519"/>
              </a:lnSpc>
            </a:pPr>
            <a:endParaRPr lang="en-US" sz="7901" dirty="0">
              <a:solidFill>
                <a:srgbClr val="FFFFFF"/>
              </a:solidFill>
              <a:latin typeface="Clear Sa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83832" y="2751040"/>
            <a:ext cx="14122461" cy="4948528"/>
            <a:chOff x="0" y="0"/>
            <a:chExt cx="18829948" cy="659803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672691"/>
              <a:ext cx="18829948" cy="1105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95"/>
                </a:lnSpc>
              </a:pPr>
              <a:r>
                <a:rPr lang="en-US" sz="5900" spc="118" dirty="0">
                  <a:solidFill>
                    <a:srgbClr val="FFFFFF"/>
                  </a:solidFill>
                  <a:latin typeface="Peace Sans"/>
                </a:rPr>
                <a:t>В РАМКАХ ПРОЕКТА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959612"/>
              <a:ext cx="15484039" cy="2638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ПОЛУЧИТЬ ОПЫТ ПРОВЕДЕНИЯ МЕРОПРИЯТИЙ</a:t>
              </a:r>
            </a:p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стать помощником в проведении городских мероприятий</a:t>
              </a:r>
            </a:p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реализовать свои идеи и способности</a:t>
              </a:r>
            </a:p>
            <a:p>
              <a:pPr>
                <a:lnSpc>
                  <a:spcPts val="2940"/>
                </a:lnSpc>
              </a:pPr>
              <a:endParaRPr lang="en-US" sz="2400" spc="288">
                <a:solidFill>
                  <a:srgbClr val="FFFFFF"/>
                </a:solidFill>
                <a:latin typeface="Fira Sans Light"/>
              </a:endParaRPr>
            </a:p>
            <a:p>
              <a:pPr algn="l">
                <a:lnSpc>
                  <a:spcPts val="2940"/>
                </a:lnSpc>
              </a:pPr>
              <a:endParaRPr lang="en-US" sz="2400" spc="288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5484039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288" dirty="0">
                  <a:solidFill>
                    <a:srgbClr val="FFFFFF"/>
                  </a:solidFill>
                  <a:latin typeface="Fira Sans Light"/>
                </a:rPr>
                <a:t>НАЙТИ НОВЫХ ДРУЗЕЙ</a:t>
              </a:r>
            </a:p>
            <a:p>
              <a:pPr>
                <a:lnSpc>
                  <a:spcPts val="3359"/>
                </a:lnSpc>
              </a:pPr>
              <a:r>
                <a:rPr lang="en-US" sz="2400" spc="288" dirty="0" err="1">
                  <a:solidFill>
                    <a:srgbClr val="FFFFFF"/>
                  </a:solidFill>
                  <a:latin typeface="Fira Sans Light"/>
                </a:rPr>
                <a:t>развить</a:t>
              </a:r>
              <a:r>
                <a:rPr lang="en-US" sz="2400" spc="288" dirty="0">
                  <a:solidFill>
                    <a:srgbClr val="FFFFFF"/>
                  </a:solidFill>
                  <a:latin typeface="Fira Sans Light"/>
                </a:rPr>
                <a:t> </a:t>
              </a:r>
              <a:r>
                <a:rPr lang="en-US" sz="2400" spc="288" dirty="0" err="1">
                  <a:solidFill>
                    <a:srgbClr val="FFFFFF"/>
                  </a:solidFill>
                  <a:latin typeface="Fira Sans Light"/>
                </a:rPr>
                <a:t>лидерские</a:t>
              </a:r>
              <a:r>
                <a:rPr lang="en-US" sz="2400" spc="288" dirty="0">
                  <a:solidFill>
                    <a:srgbClr val="FFFFFF"/>
                  </a:solidFill>
                  <a:latin typeface="Fira Sans Light"/>
                </a:rPr>
                <a:t> </a:t>
              </a:r>
              <a:r>
                <a:rPr lang="en-US" sz="2400" spc="288" dirty="0" err="1">
                  <a:solidFill>
                    <a:srgbClr val="FFFFFF"/>
                  </a:solidFill>
                  <a:latin typeface="Fira Sans Light"/>
                </a:rPr>
                <a:t>качества</a:t>
              </a:r>
              <a:endParaRPr lang="en-US" sz="2400" spc="288" dirty="0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3359"/>
                </a:lnSpc>
              </a:pPr>
              <a:r>
                <a:rPr lang="en-US" sz="2400" spc="288" dirty="0" err="1">
                  <a:solidFill>
                    <a:srgbClr val="FFFFFF"/>
                  </a:solidFill>
                  <a:latin typeface="Fira Sans Light"/>
                </a:rPr>
                <a:t>научиться</a:t>
              </a:r>
              <a:r>
                <a:rPr lang="en-US" sz="2400" spc="288" dirty="0">
                  <a:solidFill>
                    <a:srgbClr val="FFFFFF"/>
                  </a:solidFill>
                  <a:latin typeface="Fira Sans Light"/>
                </a:rPr>
                <a:t> </a:t>
              </a:r>
              <a:r>
                <a:rPr lang="en-US" sz="2400" spc="288" dirty="0" err="1">
                  <a:solidFill>
                    <a:srgbClr val="FFFFFF"/>
                  </a:solidFill>
                  <a:latin typeface="Fira Sans Light"/>
                </a:rPr>
                <a:t>свободному</a:t>
              </a:r>
              <a:r>
                <a:rPr lang="en-US" sz="2400" spc="288" dirty="0">
                  <a:solidFill>
                    <a:srgbClr val="FFFFFF"/>
                  </a:solidFill>
                  <a:latin typeface="Fira Sans Light"/>
                </a:rPr>
                <a:t> </a:t>
              </a:r>
              <a:r>
                <a:rPr lang="en-US" sz="2400" spc="288" dirty="0" err="1">
                  <a:solidFill>
                    <a:srgbClr val="FFFFFF"/>
                  </a:solidFill>
                  <a:latin typeface="Fira Sans Light"/>
                </a:rPr>
                <a:t>общению</a:t>
              </a:r>
              <a:endParaRPr lang="en-US" sz="2400" spc="288" dirty="0">
                <a:solidFill>
                  <a:srgbClr val="FFFFFF"/>
                </a:solidFill>
                <a:latin typeface="Fira Sans Light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400" spc="288" dirty="0" err="1">
                  <a:solidFill>
                    <a:srgbClr val="FFFFFF"/>
                  </a:solidFill>
                  <a:latin typeface="Fira Sans Light"/>
                </a:rPr>
                <a:t>работать</a:t>
              </a:r>
              <a:r>
                <a:rPr lang="en-US" sz="2400" spc="288" dirty="0">
                  <a:solidFill>
                    <a:srgbClr val="FFFFFF"/>
                  </a:solidFill>
                  <a:latin typeface="Fira Sans Light"/>
                </a:rPr>
                <a:t> в </a:t>
              </a:r>
              <a:r>
                <a:rPr lang="en-US" sz="2400" spc="288" dirty="0" err="1">
                  <a:solidFill>
                    <a:srgbClr val="FFFFFF"/>
                  </a:solidFill>
                  <a:latin typeface="Fira Sans Light"/>
                </a:rPr>
                <a:t>команде</a:t>
              </a:r>
              <a:endParaRPr lang="en-US" sz="2400" spc="288" dirty="0">
                <a:solidFill>
                  <a:srgbClr val="FFFFFF"/>
                </a:solidFill>
                <a:latin typeface="Fira Sans Light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 rot="5400000">
            <a:off x="13779668" y="5359230"/>
            <a:ext cx="6366773" cy="45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1"/>
              </a:lnSpc>
            </a:pPr>
            <a:r>
              <a:rPr lang="en-US" sz="3199" spc="105">
                <a:solidFill>
                  <a:srgbClr val="FFFFFF"/>
                </a:solidFill>
                <a:latin typeface="Open Sans Light Bold"/>
              </a:rPr>
              <a:t>ОТ 14 ДО 35 ЛЕТ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C97C6C-BA34-EDE4-83EC-8538D9BB1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57" y="3792590"/>
            <a:ext cx="7108728" cy="47151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9C7D06-72CD-2141-E53D-787ED585D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9" y="148622"/>
            <a:ext cx="2550026" cy="25500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873190"/>
            <a:ext cx="16230600" cy="349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9595" y="8770455"/>
            <a:ext cx="240395" cy="24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116" y="8770455"/>
            <a:ext cx="240395" cy="240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26636" y="8770455"/>
            <a:ext cx="240395" cy="2403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88459" y="8147120"/>
            <a:ext cx="8603794" cy="1354912"/>
            <a:chOff x="0" y="0"/>
            <a:chExt cx="11471726" cy="180654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471726" cy="1806549"/>
              <a:chOff x="0" y="0"/>
              <a:chExt cx="37355115" cy="58826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72390" y="72390"/>
                <a:ext cx="37210336" cy="5737844"/>
              </a:xfrm>
              <a:custGeom>
                <a:avLst/>
                <a:gdLst/>
                <a:ahLst/>
                <a:cxnLst/>
                <a:rect l="l" t="t" r="r" b="b"/>
                <a:pathLst>
                  <a:path w="37210336" h="5737844">
                    <a:moveTo>
                      <a:pt x="0" y="0"/>
                    </a:moveTo>
                    <a:lnTo>
                      <a:pt x="37210336" y="0"/>
                    </a:lnTo>
                    <a:lnTo>
                      <a:pt x="37210336" y="5737844"/>
                    </a:lnTo>
                    <a:lnTo>
                      <a:pt x="0" y="57378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838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37355115" cy="5882624"/>
              </a:xfrm>
              <a:custGeom>
                <a:avLst/>
                <a:gdLst/>
                <a:ahLst/>
                <a:cxnLst/>
                <a:rect l="l" t="t" r="r" b="b"/>
                <a:pathLst>
                  <a:path w="37355115" h="5882624">
                    <a:moveTo>
                      <a:pt x="37210333" y="5737844"/>
                    </a:moveTo>
                    <a:lnTo>
                      <a:pt x="37355115" y="5737844"/>
                    </a:lnTo>
                    <a:lnTo>
                      <a:pt x="37355115" y="5882624"/>
                    </a:lnTo>
                    <a:lnTo>
                      <a:pt x="37210333" y="5882624"/>
                    </a:lnTo>
                    <a:lnTo>
                      <a:pt x="37210333" y="573784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737844"/>
                    </a:lnTo>
                    <a:lnTo>
                      <a:pt x="0" y="5737844"/>
                    </a:lnTo>
                    <a:lnTo>
                      <a:pt x="0" y="144780"/>
                    </a:lnTo>
                    <a:close/>
                    <a:moveTo>
                      <a:pt x="0" y="5737844"/>
                    </a:moveTo>
                    <a:lnTo>
                      <a:pt x="144780" y="5737844"/>
                    </a:lnTo>
                    <a:lnTo>
                      <a:pt x="144780" y="5882624"/>
                    </a:lnTo>
                    <a:lnTo>
                      <a:pt x="0" y="5882624"/>
                    </a:lnTo>
                    <a:lnTo>
                      <a:pt x="0" y="5737844"/>
                    </a:lnTo>
                    <a:close/>
                    <a:moveTo>
                      <a:pt x="37210333" y="144780"/>
                    </a:moveTo>
                    <a:lnTo>
                      <a:pt x="37355115" y="144780"/>
                    </a:lnTo>
                    <a:lnTo>
                      <a:pt x="37355115" y="5737844"/>
                    </a:lnTo>
                    <a:lnTo>
                      <a:pt x="37210333" y="5737844"/>
                    </a:lnTo>
                    <a:lnTo>
                      <a:pt x="37210333" y="144780"/>
                    </a:lnTo>
                    <a:close/>
                    <a:moveTo>
                      <a:pt x="144780" y="5737844"/>
                    </a:moveTo>
                    <a:lnTo>
                      <a:pt x="37210333" y="5737844"/>
                    </a:lnTo>
                    <a:lnTo>
                      <a:pt x="37210333" y="5882624"/>
                    </a:lnTo>
                    <a:lnTo>
                      <a:pt x="144780" y="5882624"/>
                    </a:lnTo>
                    <a:lnTo>
                      <a:pt x="144780" y="5737844"/>
                    </a:lnTo>
                    <a:close/>
                    <a:moveTo>
                      <a:pt x="37210333" y="0"/>
                    </a:moveTo>
                    <a:lnTo>
                      <a:pt x="37355115" y="0"/>
                    </a:lnTo>
                    <a:lnTo>
                      <a:pt x="37355115" y="144780"/>
                    </a:lnTo>
                    <a:lnTo>
                      <a:pt x="37210333" y="144780"/>
                    </a:lnTo>
                    <a:lnTo>
                      <a:pt x="3721033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210333" y="0"/>
                    </a:lnTo>
                    <a:lnTo>
                      <a:pt x="3721033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097316" y="382362"/>
              <a:ext cx="9277094" cy="95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9"/>
                </a:lnSpc>
              </a:pPr>
              <a:r>
                <a:rPr lang="en-US" sz="4299">
                  <a:solidFill>
                    <a:srgbClr val="FFFFFF"/>
                  </a:solidFill>
                  <a:latin typeface="Fira Sans Light"/>
                </a:rPr>
                <a:t>Кто если не мы?!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670" y="170041"/>
            <a:ext cx="2223198" cy="22123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692904" y="2328193"/>
            <a:ext cx="12936640" cy="6930107"/>
            <a:chOff x="0" y="0"/>
            <a:chExt cx="17248853" cy="924014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244828"/>
              <a:ext cx="17248853" cy="1187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452"/>
                </a:lnSpc>
              </a:pPr>
              <a:r>
                <a:rPr lang="en-US" sz="5400">
                  <a:solidFill>
                    <a:srgbClr val="FFFFFF"/>
                  </a:solidFill>
                  <a:latin typeface="Peace Sans"/>
                </a:rPr>
                <a:t>ОСНОВНЫЕ ПРОЕКТЫ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652270"/>
              <a:ext cx="14183890" cy="5587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ВИКТОРИНЫ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ИСТОРИЧЕСКИЕ КВЕСТЫ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ДОПРИЗЫВНАЯ ПОДГОТОВКА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ВАХТЫ ПАМЯТИ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СПОРТИВНЫЕ СОРЕВНОВАНИЯ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СДАЧА ГТО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И МНОГОЕ ДРУГОЕ</a:t>
              </a:r>
            </a:p>
            <a:p>
              <a:pPr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  <a:p>
              <a:pPr algn="l"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14183890" cy="1916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СБОРЫ ЮНАРМЕЙСКИХ ОТРЯДОВ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ФЕСТИВАЛЬ ЮНАРМИИ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СИЛА И КРАСА ЮНАРМИИ</a:t>
              </a:r>
            </a:p>
            <a:p>
              <a:pPr algn="l"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СЛЕТЫ ЮНАРМЕЙЦЕВ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93949" y="5275894"/>
            <a:ext cx="1335595" cy="35486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629544" y="5275894"/>
            <a:ext cx="1490446" cy="35486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79329" y="835403"/>
            <a:ext cx="12012738" cy="10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8"/>
              </a:lnSpc>
            </a:pPr>
            <a:r>
              <a:rPr lang="en-US" sz="8300">
                <a:solidFill>
                  <a:srgbClr val="FFFFFF"/>
                </a:solidFill>
                <a:latin typeface="Clear Sans Bold"/>
              </a:rPr>
              <a:t>ВВПОД "ЮНАРМИЯ"</a:t>
            </a:r>
          </a:p>
        </p:txBody>
      </p:sp>
      <p:sp>
        <p:nvSpPr>
          <p:cNvPr id="19" name="TextBox 19"/>
          <p:cNvSpPr txBox="1"/>
          <p:nvPr/>
        </p:nvSpPr>
        <p:spPr>
          <a:xfrm rot="5400000">
            <a:off x="15426700" y="2004919"/>
            <a:ext cx="3081635" cy="75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FFFFFF"/>
                </a:solidFill>
                <a:latin typeface="Open Sans Light Bold"/>
              </a:rPr>
              <a:t>от 8-18 лет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09344" y="2391951"/>
            <a:ext cx="4557260" cy="260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10"/>
              </a:lnSpc>
              <a:spcBef>
                <a:spcPct val="0"/>
              </a:spcBef>
            </a:pPr>
            <a:r>
              <a:rPr lang="en-US" sz="2351" spc="77">
                <a:solidFill>
                  <a:srgbClr val="FFFFFF"/>
                </a:solidFill>
                <a:latin typeface="Fira Sans Light Bold"/>
              </a:rPr>
              <a:t>ДОПОЛНИТЕЛЬНЫЕ БАЛЛЫ ПРИ ПОСТУПЛЕНИИ В ВОЕННЫЕ ВУЗЫ, ВОЕННЫЕ КАФЕДРЫ И ВЕДОМСТВЕННЫЕ УЧРЕЖДЕНИЯ</a:t>
            </a:r>
          </a:p>
          <a:p>
            <a:pPr algn="just">
              <a:lnSpc>
                <a:spcPts val="2610"/>
              </a:lnSpc>
              <a:spcBef>
                <a:spcPct val="0"/>
              </a:spcBef>
            </a:pPr>
            <a:endParaRPr lang="en-US" sz="2351" spc="77">
              <a:solidFill>
                <a:srgbClr val="FFFFFF"/>
              </a:solidFill>
              <a:latin typeface="Fira Sans Light Bold"/>
            </a:endParaRPr>
          </a:p>
          <a:p>
            <a:pPr algn="just">
              <a:lnSpc>
                <a:spcPts val="2610"/>
              </a:lnSpc>
              <a:spcBef>
                <a:spcPct val="0"/>
              </a:spcBef>
            </a:pPr>
            <a:r>
              <a:rPr lang="en-US" sz="2351" spc="77">
                <a:solidFill>
                  <a:srgbClr val="FFFFFF"/>
                </a:solidFill>
                <a:latin typeface="Fira Sans Light Bold"/>
              </a:rPr>
              <a:t>ПРИ ПРИЗЫВЕ В АРМИЮ - ЭЛИТНЫЕ ВОЙСКА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8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873190"/>
            <a:ext cx="16230600" cy="349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9595" y="8770455"/>
            <a:ext cx="240395" cy="24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116" y="8770455"/>
            <a:ext cx="240395" cy="240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26636" y="8770455"/>
            <a:ext cx="240395" cy="2403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88459" y="8188395"/>
            <a:ext cx="8603794" cy="1272361"/>
            <a:chOff x="0" y="0"/>
            <a:chExt cx="11471726" cy="169648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471726" cy="1696482"/>
              <a:chOff x="0" y="0"/>
              <a:chExt cx="37355115" cy="552421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72390" y="72390"/>
                <a:ext cx="37210336" cy="5379435"/>
              </a:xfrm>
              <a:custGeom>
                <a:avLst/>
                <a:gdLst/>
                <a:ahLst/>
                <a:cxnLst/>
                <a:rect l="l" t="t" r="r" b="b"/>
                <a:pathLst>
                  <a:path w="37210336" h="5379435">
                    <a:moveTo>
                      <a:pt x="0" y="0"/>
                    </a:moveTo>
                    <a:lnTo>
                      <a:pt x="37210336" y="0"/>
                    </a:lnTo>
                    <a:lnTo>
                      <a:pt x="37210336" y="5379435"/>
                    </a:lnTo>
                    <a:lnTo>
                      <a:pt x="0" y="53794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8AA4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37355115" cy="5524215"/>
              </a:xfrm>
              <a:custGeom>
                <a:avLst/>
                <a:gdLst/>
                <a:ahLst/>
                <a:cxnLst/>
                <a:rect l="l" t="t" r="r" b="b"/>
                <a:pathLst>
                  <a:path w="37355115" h="5524215">
                    <a:moveTo>
                      <a:pt x="37210333" y="5379435"/>
                    </a:moveTo>
                    <a:lnTo>
                      <a:pt x="37355115" y="5379435"/>
                    </a:lnTo>
                    <a:lnTo>
                      <a:pt x="37355115" y="5524215"/>
                    </a:lnTo>
                    <a:lnTo>
                      <a:pt x="37210333" y="5524215"/>
                    </a:lnTo>
                    <a:lnTo>
                      <a:pt x="37210333" y="537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379435"/>
                    </a:lnTo>
                    <a:lnTo>
                      <a:pt x="0" y="5379435"/>
                    </a:lnTo>
                    <a:lnTo>
                      <a:pt x="0" y="144780"/>
                    </a:lnTo>
                    <a:close/>
                    <a:moveTo>
                      <a:pt x="0" y="5379435"/>
                    </a:moveTo>
                    <a:lnTo>
                      <a:pt x="144780" y="5379435"/>
                    </a:lnTo>
                    <a:lnTo>
                      <a:pt x="144780" y="5524215"/>
                    </a:lnTo>
                    <a:lnTo>
                      <a:pt x="0" y="5524215"/>
                    </a:lnTo>
                    <a:lnTo>
                      <a:pt x="0" y="5379435"/>
                    </a:lnTo>
                    <a:close/>
                    <a:moveTo>
                      <a:pt x="37210333" y="144780"/>
                    </a:moveTo>
                    <a:lnTo>
                      <a:pt x="37355115" y="144780"/>
                    </a:lnTo>
                    <a:lnTo>
                      <a:pt x="37355115" y="5379435"/>
                    </a:lnTo>
                    <a:lnTo>
                      <a:pt x="37210333" y="5379435"/>
                    </a:lnTo>
                    <a:lnTo>
                      <a:pt x="37210333" y="144780"/>
                    </a:lnTo>
                    <a:close/>
                    <a:moveTo>
                      <a:pt x="144780" y="5379435"/>
                    </a:moveTo>
                    <a:lnTo>
                      <a:pt x="37210333" y="5379435"/>
                    </a:lnTo>
                    <a:lnTo>
                      <a:pt x="37210333" y="5524215"/>
                    </a:lnTo>
                    <a:lnTo>
                      <a:pt x="144780" y="5524215"/>
                    </a:lnTo>
                    <a:lnTo>
                      <a:pt x="144780" y="5379435"/>
                    </a:lnTo>
                    <a:close/>
                    <a:moveTo>
                      <a:pt x="37210333" y="0"/>
                    </a:moveTo>
                    <a:lnTo>
                      <a:pt x="37355115" y="0"/>
                    </a:lnTo>
                    <a:lnTo>
                      <a:pt x="37355115" y="144780"/>
                    </a:lnTo>
                    <a:lnTo>
                      <a:pt x="37210333" y="144780"/>
                    </a:lnTo>
                    <a:lnTo>
                      <a:pt x="3721033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210333" y="0"/>
                    </a:lnTo>
                    <a:lnTo>
                      <a:pt x="3721033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097316" y="391887"/>
              <a:ext cx="9277094" cy="836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>
                  <a:solidFill>
                    <a:srgbClr val="FFFFFF"/>
                  </a:solidFill>
                  <a:latin typeface="Fira Sans Light"/>
                </a:rPr>
                <a:t>Спешите делать добрые дела!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18980" y="2448079"/>
            <a:ext cx="12936640" cy="6568157"/>
            <a:chOff x="0" y="0"/>
            <a:chExt cx="17248853" cy="875754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727428"/>
              <a:ext cx="17248853" cy="1187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452"/>
                </a:lnSpc>
              </a:pPr>
              <a:r>
                <a:rPr lang="en-US" sz="5400">
                  <a:solidFill>
                    <a:srgbClr val="FFFFFF"/>
                  </a:solidFill>
                  <a:latin typeface="Peace Sans"/>
                </a:rPr>
                <a:t>ОСНОВНЫЕ ПРОЕКТЫ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134870"/>
              <a:ext cx="14183890" cy="4622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ОБЩЕНИЕ С ВЕТЕРАНАМИ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Субботники на памятных местах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Разработка и проведение исторических игр и квестов</a:t>
              </a:r>
            </a:p>
            <a:p>
              <a:pPr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Медиаволонтерство</a:t>
              </a:r>
            </a:p>
            <a:p>
              <a:pPr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  <a:p>
              <a:pPr algn="l">
                <a:lnSpc>
                  <a:spcPts val="2646"/>
                </a:lnSpc>
              </a:pPr>
              <a:endParaRPr lang="en-US" sz="2300" spc="554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4183890" cy="2399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98"/>
                </a:lnSpc>
              </a:pPr>
              <a:r>
                <a:rPr lang="en-US" sz="2300" spc="554">
                  <a:solidFill>
                    <a:srgbClr val="FFFFFF"/>
                  </a:solidFill>
                  <a:latin typeface="Fira Sans Light"/>
                </a:rPr>
                <a:t>УЧАСТИЕ ВОЛОНТЕРОВ В ОРГАНИЗАЦИИ КРУПНЫХ ПАМЯТНЫХ МЕРОПРИЯТИЙ (БЕССМЕРТНЫЙ ПОЛК, ПАРАД ПОБЕДЫ, ГЕОРГИЕВСКАЯ ЛЕНТОЧКА, ПОЕЗД ПОБЕДЫ, БОЛЬШОЙ КОНЦЕРТ В ЛЕДОВОМ ДВОРЦЕ И ДР.)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9685" y="232165"/>
            <a:ext cx="1835788" cy="18357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56840" y="2940934"/>
            <a:ext cx="4027153" cy="582877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628933" y="412806"/>
            <a:ext cx="13672888" cy="162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1"/>
              </a:lnSpc>
            </a:pPr>
            <a:r>
              <a:rPr lang="en-US" sz="6501">
                <a:solidFill>
                  <a:srgbClr val="FFFFFF"/>
                </a:solidFill>
                <a:latin typeface="Clear Sans Bold"/>
              </a:rPr>
              <a:t>Всероссийское общественное движение "Волонтеры Победы"</a:t>
            </a:r>
          </a:p>
        </p:txBody>
      </p:sp>
      <p:sp>
        <p:nvSpPr>
          <p:cNvPr id="18" name="TextBox 18"/>
          <p:cNvSpPr txBox="1"/>
          <p:nvPr/>
        </p:nvSpPr>
        <p:spPr>
          <a:xfrm rot="5400000">
            <a:off x="15398674" y="2416330"/>
            <a:ext cx="4021482" cy="45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1"/>
              </a:lnSpc>
            </a:pPr>
            <a:r>
              <a:rPr lang="en-US" sz="3199" spc="105">
                <a:solidFill>
                  <a:srgbClr val="FFFFFF"/>
                </a:solidFill>
                <a:latin typeface="Clear Sans Regular Bold"/>
              </a:rPr>
              <a:t>ОТ 14 ДО 60 ЛЕТ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9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1719" y="347921"/>
            <a:ext cx="13850895" cy="336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9"/>
              </a:lnSpc>
            </a:pPr>
            <a:r>
              <a:rPr lang="en-US" sz="7301">
                <a:solidFill>
                  <a:srgbClr val="FFFFFF"/>
                </a:solidFill>
                <a:latin typeface="Clear Sans Bold"/>
              </a:rPr>
              <a:t>Профилактика негативных явлений</a:t>
            </a:r>
          </a:p>
          <a:p>
            <a:pPr>
              <a:lnSpc>
                <a:spcPts val="11519"/>
              </a:lnSpc>
            </a:pPr>
            <a:endParaRPr lang="en-US" sz="7301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8873190"/>
            <a:ext cx="16230600" cy="349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9595" y="8770455"/>
            <a:ext cx="240395" cy="240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116" y="8770455"/>
            <a:ext cx="240395" cy="240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26636" y="8770455"/>
            <a:ext cx="240395" cy="24039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88459" y="7934432"/>
            <a:ext cx="8603794" cy="1877516"/>
            <a:chOff x="0" y="0"/>
            <a:chExt cx="11471726" cy="250335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471726" cy="2503355"/>
              <a:chOff x="0" y="0"/>
              <a:chExt cx="37355115" cy="815161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72390" y="72390"/>
                <a:ext cx="37210336" cy="8006838"/>
              </a:xfrm>
              <a:custGeom>
                <a:avLst/>
                <a:gdLst/>
                <a:ahLst/>
                <a:cxnLst/>
                <a:rect l="l" t="t" r="r" b="b"/>
                <a:pathLst>
                  <a:path w="37210336" h="8006838">
                    <a:moveTo>
                      <a:pt x="0" y="0"/>
                    </a:moveTo>
                    <a:lnTo>
                      <a:pt x="37210336" y="0"/>
                    </a:lnTo>
                    <a:lnTo>
                      <a:pt x="37210336" y="8006838"/>
                    </a:lnTo>
                    <a:lnTo>
                      <a:pt x="0" y="80068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9869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37355115" cy="8151617"/>
              </a:xfrm>
              <a:custGeom>
                <a:avLst/>
                <a:gdLst/>
                <a:ahLst/>
                <a:cxnLst/>
                <a:rect l="l" t="t" r="r" b="b"/>
                <a:pathLst>
                  <a:path w="37355115" h="8151617">
                    <a:moveTo>
                      <a:pt x="37210333" y="8006838"/>
                    </a:moveTo>
                    <a:lnTo>
                      <a:pt x="37355115" y="8006838"/>
                    </a:lnTo>
                    <a:lnTo>
                      <a:pt x="37355115" y="8151617"/>
                    </a:lnTo>
                    <a:lnTo>
                      <a:pt x="37210333" y="8151617"/>
                    </a:lnTo>
                    <a:lnTo>
                      <a:pt x="37210333" y="800683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006838"/>
                    </a:lnTo>
                    <a:lnTo>
                      <a:pt x="0" y="8006838"/>
                    </a:lnTo>
                    <a:lnTo>
                      <a:pt x="0" y="144780"/>
                    </a:lnTo>
                    <a:close/>
                    <a:moveTo>
                      <a:pt x="0" y="8006838"/>
                    </a:moveTo>
                    <a:lnTo>
                      <a:pt x="144780" y="8006838"/>
                    </a:lnTo>
                    <a:lnTo>
                      <a:pt x="144780" y="8151617"/>
                    </a:lnTo>
                    <a:lnTo>
                      <a:pt x="0" y="8151617"/>
                    </a:lnTo>
                    <a:lnTo>
                      <a:pt x="0" y="8006838"/>
                    </a:lnTo>
                    <a:close/>
                    <a:moveTo>
                      <a:pt x="37210333" y="144780"/>
                    </a:moveTo>
                    <a:lnTo>
                      <a:pt x="37355115" y="144780"/>
                    </a:lnTo>
                    <a:lnTo>
                      <a:pt x="37355115" y="8006838"/>
                    </a:lnTo>
                    <a:lnTo>
                      <a:pt x="37210333" y="8006838"/>
                    </a:lnTo>
                    <a:lnTo>
                      <a:pt x="37210333" y="144780"/>
                    </a:lnTo>
                    <a:close/>
                    <a:moveTo>
                      <a:pt x="144780" y="8006838"/>
                    </a:moveTo>
                    <a:lnTo>
                      <a:pt x="37210333" y="8006838"/>
                    </a:lnTo>
                    <a:lnTo>
                      <a:pt x="37210333" y="8151617"/>
                    </a:lnTo>
                    <a:lnTo>
                      <a:pt x="144780" y="8151617"/>
                    </a:lnTo>
                    <a:lnTo>
                      <a:pt x="144780" y="8006838"/>
                    </a:lnTo>
                    <a:close/>
                    <a:moveTo>
                      <a:pt x="37210333" y="0"/>
                    </a:moveTo>
                    <a:lnTo>
                      <a:pt x="37355115" y="0"/>
                    </a:lnTo>
                    <a:lnTo>
                      <a:pt x="37355115" y="144780"/>
                    </a:lnTo>
                    <a:lnTo>
                      <a:pt x="37210333" y="144780"/>
                    </a:lnTo>
                    <a:lnTo>
                      <a:pt x="3721033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210333" y="0"/>
                    </a:lnTo>
                    <a:lnTo>
                      <a:pt x="3721033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097316" y="401412"/>
              <a:ext cx="9277094" cy="1633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Fira Sans Light"/>
                </a:rPr>
                <a:t>Живи и ошибайся. В этом жизнь!</a:t>
              </a:r>
            </a:p>
            <a:p>
              <a:pPr algn="ctr">
                <a:lnSpc>
                  <a:spcPts val="5319"/>
                </a:lnSpc>
              </a:pPr>
              <a:endParaRPr lang="en-US" sz="3399">
                <a:solidFill>
                  <a:srgbClr val="FFFFFF"/>
                </a:solidFill>
                <a:latin typeface="Fira Sans Ligh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6159" y="2758537"/>
            <a:ext cx="16441015" cy="6063773"/>
            <a:chOff x="0" y="-47625"/>
            <a:chExt cx="21921354" cy="808503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028715"/>
              <a:ext cx="21921354" cy="906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4800" spc="96">
                  <a:solidFill>
                    <a:srgbClr val="FFFFFF"/>
                  </a:solidFill>
                  <a:latin typeface="Peace Sans"/>
                </a:rPr>
                <a:t>В РАМКАХ ПРОЕКТА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116246"/>
              <a:ext cx="18026131" cy="3921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 spc="263" dirty="0">
                  <a:solidFill>
                    <a:srgbClr val="FFFFFF"/>
                  </a:solidFill>
                  <a:latin typeface="Fira Sans Light"/>
                </a:rPr>
                <a:t> ОБУЧАЮЩИЕ СБОРЫ ДЛЯ НЕСОВЕРШЕННОЛЕТНИХ</a:t>
              </a:r>
            </a:p>
            <a:p>
              <a:pPr>
                <a:lnSpc>
                  <a:spcPts val="3079"/>
                </a:lnSpc>
              </a:pPr>
              <a:r>
                <a:rPr lang="en-US" sz="2199" spc="263" dirty="0">
                  <a:solidFill>
                    <a:srgbClr val="FFFFFF"/>
                  </a:solidFill>
                  <a:latin typeface="Fira Sans Light"/>
                </a:rPr>
                <a:t>с </a:t>
              </a:r>
              <a:r>
                <a:rPr lang="en-US" sz="2199" spc="263" dirty="0" err="1">
                  <a:solidFill>
                    <a:srgbClr val="FFFFFF"/>
                  </a:solidFill>
                  <a:latin typeface="Fira Sans Light"/>
                </a:rPr>
                <a:t>девиантным</a:t>
              </a:r>
              <a:r>
                <a:rPr lang="en-US" sz="2199" spc="263" dirty="0">
                  <a:solidFill>
                    <a:srgbClr val="FFFFFF"/>
                  </a:solidFill>
                  <a:latin typeface="Fira Sans Light"/>
                </a:rPr>
                <a:t> </a:t>
              </a:r>
              <a:r>
                <a:rPr lang="en-US" sz="2199" spc="263" dirty="0" err="1">
                  <a:solidFill>
                    <a:srgbClr val="FFFFFF"/>
                  </a:solidFill>
                  <a:latin typeface="Fira Sans Light"/>
                </a:rPr>
                <a:t>поведением</a:t>
              </a:r>
              <a:r>
                <a:rPr lang="en-US" sz="2199" spc="263" dirty="0">
                  <a:solidFill>
                    <a:srgbClr val="FFFFFF"/>
                  </a:solidFill>
                  <a:latin typeface="Fira Sans Light"/>
                </a:rPr>
                <a:t> </a:t>
              </a:r>
              <a:endParaRPr lang="ru-RU" sz="2199" spc="263" dirty="0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3359"/>
                </a:lnSpc>
              </a:pPr>
              <a:endParaRPr lang="en-US" sz="2199" spc="263" dirty="0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3359"/>
                </a:lnSpc>
              </a:pPr>
              <a:endParaRPr lang="en-US" sz="2199" spc="263" dirty="0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3359"/>
                </a:lnSpc>
              </a:pPr>
              <a:endParaRPr lang="en-US" sz="2199" spc="263" dirty="0">
                <a:solidFill>
                  <a:srgbClr val="FFFFFF"/>
                </a:solidFill>
                <a:latin typeface="Fira Sans Light"/>
              </a:endParaRPr>
            </a:p>
            <a:p>
              <a:pPr>
                <a:lnSpc>
                  <a:spcPts val="3359"/>
                </a:lnSpc>
              </a:pPr>
              <a:endParaRPr lang="en-US" sz="2199" spc="263" dirty="0">
                <a:solidFill>
                  <a:srgbClr val="FFFFFF"/>
                </a:solidFill>
                <a:latin typeface="Fira Sans Light"/>
              </a:endParaRPr>
            </a:p>
            <a:p>
              <a:pPr algn="l">
                <a:lnSpc>
                  <a:spcPts val="3359"/>
                </a:lnSpc>
              </a:pPr>
              <a:endParaRPr lang="en-US" sz="2199" spc="263" dirty="0">
                <a:solidFill>
                  <a:srgbClr val="FFFFFF"/>
                </a:solidFill>
                <a:latin typeface="Fira Sans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8026131" cy="2576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 spc="263">
                  <a:solidFill>
                    <a:srgbClr val="FFFFFF"/>
                  </a:solidFill>
                  <a:latin typeface="Fira Sans Light"/>
                </a:rPr>
                <a:t>СОВМЕСТНАЯ РАБОТА С КДН И ЗАЩИТЕ ПРАВ ПО ВЫЯВЛЕНИЮ НЕСОВЕРШЕННОЛЕТНИХ ОСУЖДЕННЫХ К МЕРАМ НЕ СВЯЗАННЫХ С ЛИШЕНИЕМ СВОБОДЫ</a:t>
              </a:r>
            </a:p>
            <a:p>
              <a:pPr>
                <a:lnSpc>
                  <a:spcPts val="3079"/>
                </a:lnSpc>
              </a:pPr>
              <a:r>
                <a:rPr lang="en-US" sz="2199" spc="263">
                  <a:solidFill>
                    <a:srgbClr val="FFFFFF"/>
                  </a:solidFill>
                  <a:latin typeface="Fira Sans Light"/>
                </a:rPr>
                <a:t>ОРГАНИЗАЦИЯ ОБЗОРНЫХ ПОСЕЩЕНИЙ МКУ «ЧМЦ»</a:t>
              </a:r>
            </a:p>
            <a:p>
              <a:pPr>
                <a:lnSpc>
                  <a:spcPts val="3079"/>
                </a:lnSpc>
              </a:pPr>
              <a:r>
                <a:rPr lang="en-US" sz="2199" spc="263">
                  <a:solidFill>
                    <a:srgbClr val="FFFFFF"/>
                  </a:solidFill>
                  <a:latin typeface="Fira Sans Light"/>
                </a:rPr>
                <a:t>ПОСЕЩЕНИЕ НЕСОВЕРШЕННОЛЕТНИМИ МАСТЕР – КЛАССОВ ОБЪЕДИНЕНИЙ МБУ «ЧМЦ»</a:t>
              </a:r>
            </a:p>
            <a:p>
              <a:pPr algn="l">
                <a:lnSpc>
                  <a:spcPts val="3079"/>
                </a:lnSpc>
              </a:pPr>
              <a:r>
                <a:rPr lang="en-US" sz="2199" spc="263">
                  <a:solidFill>
                    <a:srgbClr val="FFFFFF"/>
                  </a:solidFill>
                  <a:latin typeface="Fira Sans Light"/>
                </a:rPr>
                <a:t>ИНДИВИДУАЛЬНЫЕ БЕСЕДЫ 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9759" y="185996"/>
            <a:ext cx="2057400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914" y="4765107"/>
            <a:ext cx="3811757" cy="381175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 rot="5400000">
            <a:off x="14061626" y="3694380"/>
            <a:ext cx="6366773" cy="45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1"/>
              </a:lnSpc>
            </a:pPr>
            <a:r>
              <a:rPr lang="en-US" sz="3199" spc="105">
                <a:solidFill>
                  <a:srgbClr val="FFFFFF"/>
                </a:solidFill>
                <a:latin typeface="Open Sans Light Bold"/>
              </a:rPr>
              <a:t>ОТ 14 ДО 35 ЛЕТ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873190"/>
            <a:ext cx="16230600" cy="349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9595" y="8770455"/>
            <a:ext cx="240395" cy="24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116" y="8770455"/>
            <a:ext cx="240395" cy="240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26636" y="8770455"/>
            <a:ext cx="240395" cy="2403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88459" y="8084890"/>
            <a:ext cx="8603794" cy="1479371"/>
            <a:chOff x="0" y="0"/>
            <a:chExt cx="11471726" cy="197249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471726" cy="1972494"/>
              <a:chOff x="0" y="0"/>
              <a:chExt cx="37355115" cy="642298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72390" y="72390"/>
                <a:ext cx="37210336" cy="6278207"/>
              </a:xfrm>
              <a:custGeom>
                <a:avLst/>
                <a:gdLst/>
                <a:ahLst/>
                <a:cxnLst/>
                <a:rect l="l" t="t" r="r" b="b"/>
                <a:pathLst>
                  <a:path w="37210336" h="6278207">
                    <a:moveTo>
                      <a:pt x="0" y="0"/>
                    </a:moveTo>
                    <a:lnTo>
                      <a:pt x="37210336" y="0"/>
                    </a:lnTo>
                    <a:lnTo>
                      <a:pt x="37210336" y="6278207"/>
                    </a:lnTo>
                    <a:lnTo>
                      <a:pt x="0" y="6278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1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37355115" cy="6422987"/>
              </a:xfrm>
              <a:custGeom>
                <a:avLst/>
                <a:gdLst/>
                <a:ahLst/>
                <a:cxnLst/>
                <a:rect l="l" t="t" r="r" b="b"/>
                <a:pathLst>
                  <a:path w="37355115" h="6422987">
                    <a:moveTo>
                      <a:pt x="37210333" y="6278207"/>
                    </a:moveTo>
                    <a:lnTo>
                      <a:pt x="37355115" y="6278207"/>
                    </a:lnTo>
                    <a:lnTo>
                      <a:pt x="37355115" y="6422987"/>
                    </a:lnTo>
                    <a:lnTo>
                      <a:pt x="37210333" y="6422987"/>
                    </a:lnTo>
                    <a:lnTo>
                      <a:pt x="37210333" y="627820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278207"/>
                    </a:lnTo>
                    <a:lnTo>
                      <a:pt x="0" y="6278207"/>
                    </a:lnTo>
                    <a:lnTo>
                      <a:pt x="0" y="144780"/>
                    </a:lnTo>
                    <a:close/>
                    <a:moveTo>
                      <a:pt x="0" y="6278207"/>
                    </a:moveTo>
                    <a:lnTo>
                      <a:pt x="144780" y="6278207"/>
                    </a:lnTo>
                    <a:lnTo>
                      <a:pt x="144780" y="6422987"/>
                    </a:lnTo>
                    <a:lnTo>
                      <a:pt x="0" y="6422987"/>
                    </a:lnTo>
                    <a:lnTo>
                      <a:pt x="0" y="6278207"/>
                    </a:lnTo>
                    <a:close/>
                    <a:moveTo>
                      <a:pt x="37210333" y="144780"/>
                    </a:moveTo>
                    <a:lnTo>
                      <a:pt x="37355115" y="144780"/>
                    </a:lnTo>
                    <a:lnTo>
                      <a:pt x="37355115" y="6278207"/>
                    </a:lnTo>
                    <a:lnTo>
                      <a:pt x="37210333" y="6278207"/>
                    </a:lnTo>
                    <a:lnTo>
                      <a:pt x="37210333" y="144780"/>
                    </a:lnTo>
                    <a:close/>
                    <a:moveTo>
                      <a:pt x="144780" y="6278207"/>
                    </a:moveTo>
                    <a:lnTo>
                      <a:pt x="37210333" y="6278207"/>
                    </a:lnTo>
                    <a:lnTo>
                      <a:pt x="37210333" y="6422987"/>
                    </a:lnTo>
                    <a:lnTo>
                      <a:pt x="144780" y="6422987"/>
                    </a:lnTo>
                    <a:lnTo>
                      <a:pt x="144780" y="6278207"/>
                    </a:lnTo>
                    <a:close/>
                    <a:moveTo>
                      <a:pt x="37210333" y="0"/>
                    </a:moveTo>
                    <a:lnTo>
                      <a:pt x="37355115" y="0"/>
                    </a:lnTo>
                    <a:lnTo>
                      <a:pt x="37355115" y="144780"/>
                    </a:lnTo>
                    <a:lnTo>
                      <a:pt x="37210333" y="144780"/>
                    </a:lnTo>
                    <a:lnTo>
                      <a:pt x="3721033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210333" y="0"/>
                    </a:lnTo>
                    <a:lnTo>
                      <a:pt x="3721033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097316" y="420462"/>
              <a:ext cx="9277094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Fira Sans Light"/>
                </a:rPr>
                <a:t>Общайся с тем, кто позитивен, Кто в ярких красках видит мир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5231" y="263516"/>
            <a:ext cx="1872939" cy="187293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372631" y="370764"/>
            <a:ext cx="17259300" cy="334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3"/>
              </a:lnSpc>
            </a:pPr>
            <a:r>
              <a:rPr lang="en-US" sz="7201">
                <a:solidFill>
                  <a:srgbClr val="FFFFFF"/>
                </a:solidFill>
                <a:latin typeface="Clear Sans Bold"/>
              </a:rPr>
              <a:t>Единые дни профилактики </a:t>
            </a:r>
          </a:p>
          <a:p>
            <a:pPr>
              <a:lnSpc>
                <a:spcPts val="6913"/>
              </a:lnSpc>
            </a:pPr>
            <a:r>
              <a:rPr lang="en-US" sz="7201">
                <a:solidFill>
                  <a:srgbClr val="FFFFFF"/>
                </a:solidFill>
                <a:latin typeface="Clear Sans Bold"/>
              </a:rPr>
              <a:t>в образовательных учреждениях </a:t>
            </a:r>
          </a:p>
          <a:p>
            <a:pPr>
              <a:lnSpc>
                <a:spcPts val="11519"/>
              </a:lnSpc>
            </a:pPr>
            <a:endParaRPr lang="en-US" sz="7201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5400000">
            <a:off x="14189832" y="5323036"/>
            <a:ext cx="6366773" cy="52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3699" spc="122">
                <a:solidFill>
                  <a:srgbClr val="FFFFFF"/>
                </a:solidFill>
                <a:latin typeface="Open Sans Light Bold"/>
              </a:rPr>
              <a:t>ОТ 14-25 ЛЕТ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87376" y="2713887"/>
            <a:ext cx="3879655" cy="2014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874" spc="94">
                <a:solidFill>
                  <a:srgbClr val="FFFFFF"/>
                </a:solidFill>
                <a:latin typeface="Clear Sans Regular Bold"/>
              </a:rPr>
              <a:t>ПРОФИЛАКТИКА НЕГАТИВНЫХ ЯВЛЕНИЙ В ПОДРОСТКОВОЙ СРЕДЕ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15231" y="2844186"/>
            <a:ext cx="13954764" cy="5157443"/>
            <a:chOff x="0" y="0"/>
            <a:chExt cx="18606352" cy="687659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2818318"/>
              <a:ext cx="18606352" cy="1148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05"/>
                </a:lnSpc>
              </a:pPr>
              <a:r>
                <a:rPr lang="en-US" sz="6100" spc="122">
                  <a:solidFill>
                    <a:srgbClr val="FFFFFF"/>
                  </a:solidFill>
                  <a:latin typeface="Peace Sans"/>
                </a:rPr>
                <a:t>ТЕМЫ БЕСЕД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196043"/>
              <a:ext cx="15300174" cy="2680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ПРОФИЛАКТИКА СУИЦИДАЛЬНОГО ПОВЕДЕНИЯ</a:t>
              </a:r>
            </a:p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Профилактика экстремизма/терроризма</a:t>
              </a:r>
            </a:p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Профилактика ПДД </a:t>
              </a:r>
            </a:p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Профилактика нецензурного общения среди подростков </a:t>
              </a:r>
            </a:p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(Мат – не наш формат)</a:t>
              </a:r>
            </a:p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Уголовная ответственность несовершеннолетних </a:t>
              </a:r>
            </a:p>
            <a:p>
              <a:pPr algn="l"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Профилактика употребления ПАВ и др.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15300174" cy="2299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НАРУШЕНИЕ ОБЩЕСТВЕННОГО ПОРЯДКА </a:t>
              </a:r>
            </a:p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Нарушение комендантского часа несовершеннолетним</a:t>
              </a:r>
            </a:p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Нахождение несовершеннолетних в состоянии алкогольного и наркотического опьянения в общественном месте </a:t>
              </a:r>
            </a:p>
            <a:p>
              <a:pPr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Профилактика распространения ВИЧ/СПИД инфекции</a:t>
              </a:r>
            </a:p>
            <a:p>
              <a:pPr algn="l">
                <a:lnSpc>
                  <a:spcPts val="2320"/>
                </a:lnSpc>
              </a:pPr>
              <a:r>
                <a:rPr lang="en-US" sz="2000" spc="320">
                  <a:solidFill>
                    <a:srgbClr val="FFFFFF"/>
                  </a:solidFill>
                  <a:latin typeface="Fira Sans Light"/>
                </a:rPr>
                <a:t>Профилактика ранних половых связей 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02281" y="5143500"/>
            <a:ext cx="5050190" cy="3626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873190"/>
            <a:ext cx="16230600" cy="349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9595" y="8770455"/>
            <a:ext cx="240395" cy="24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116" y="8770455"/>
            <a:ext cx="240395" cy="240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26636" y="8770455"/>
            <a:ext cx="240395" cy="2403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488459" y="8208398"/>
            <a:ext cx="8603794" cy="1232356"/>
            <a:chOff x="0" y="0"/>
            <a:chExt cx="11471726" cy="164314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471726" cy="1643142"/>
              <a:chOff x="0" y="0"/>
              <a:chExt cx="37355115" cy="53505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72390" y="72390"/>
                <a:ext cx="37210336" cy="5205744"/>
              </a:xfrm>
              <a:custGeom>
                <a:avLst/>
                <a:gdLst/>
                <a:ahLst/>
                <a:cxnLst/>
                <a:rect l="l" t="t" r="r" b="b"/>
                <a:pathLst>
                  <a:path w="37210336" h="5205744">
                    <a:moveTo>
                      <a:pt x="0" y="0"/>
                    </a:moveTo>
                    <a:lnTo>
                      <a:pt x="37210336" y="0"/>
                    </a:lnTo>
                    <a:lnTo>
                      <a:pt x="37210336" y="5205744"/>
                    </a:lnTo>
                    <a:lnTo>
                      <a:pt x="0" y="52057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C5CE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37355115" cy="5350525"/>
              </a:xfrm>
              <a:custGeom>
                <a:avLst/>
                <a:gdLst/>
                <a:ahLst/>
                <a:cxnLst/>
                <a:rect l="l" t="t" r="r" b="b"/>
                <a:pathLst>
                  <a:path w="37355115" h="5350525">
                    <a:moveTo>
                      <a:pt x="37210333" y="5205745"/>
                    </a:moveTo>
                    <a:lnTo>
                      <a:pt x="37355115" y="5205745"/>
                    </a:lnTo>
                    <a:lnTo>
                      <a:pt x="37355115" y="5350525"/>
                    </a:lnTo>
                    <a:lnTo>
                      <a:pt x="37210333" y="5350525"/>
                    </a:lnTo>
                    <a:lnTo>
                      <a:pt x="37210333" y="520574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205745"/>
                    </a:lnTo>
                    <a:lnTo>
                      <a:pt x="0" y="5205745"/>
                    </a:lnTo>
                    <a:lnTo>
                      <a:pt x="0" y="144780"/>
                    </a:lnTo>
                    <a:close/>
                    <a:moveTo>
                      <a:pt x="0" y="5205745"/>
                    </a:moveTo>
                    <a:lnTo>
                      <a:pt x="144780" y="5205745"/>
                    </a:lnTo>
                    <a:lnTo>
                      <a:pt x="144780" y="5350525"/>
                    </a:lnTo>
                    <a:lnTo>
                      <a:pt x="0" y="5350525"/>
                    </a:lnTo>
                    <a:lnTo>
                      <a:pt x="0" y="5205744"/>
                    </a:lnTo>
                    <a:close/>
                    <a:moveTo>
                      <a:pt x="37210333" y="144780"/>
                    </a:moveTo>
                    <a:lnTo>
                      <a:pt x="37355115" y="144780"/>
                    </a:lnTo>
                    <a:lnTo>
                      <a:pt x="37355115" y="5205745"/>
                    </a:lnTo>
                    <a:lnTo>
                      <a:pt x="37210333" y="5205745"/>
                    </a:lnTo>
                    <a:lnTo>
                      <a:pt x="37210333" y="144780"/>
                    </a:lnTo>
                    <a:close/>
                    <a:moveTo>
                      <a:pt x="144780" y="5205745"/>
                    </a:moveTo>
                    <a:lnTo>
                      <a:pt x="37210333" y="5205745"/>
                    </a:lnTo>
                    <a:lnTo>
                      <a:pt x="37210333" y="5350525"/>
                    </a:lnTo>
                    <a:lnTo>
                      <a:pt x="144780" y="5350525"/>
                    </a:lnTo>
                    <a:lnTo>
                      <a:pt x="144780" y="5205744"/>
                    </a:lnTo>
                    <a:close/>
                    <a:moveTo>
                      <a:pt x="37210333" y="0"/>
                    </a:moveTo>
                    <a:lnTo>
                      <a:pt x="37355115" y="0"/>
                    </a:lnTo>
                    <a:lnTo>
                      <a:pt x="37355115" y="144780"/>
                    </a:lnTo>
                    <a:lnTo>
                      <a:pt x="37210333" y="144780"/>
                    </a:lnTo>
                    <a:lnTo>
                      <a:pt x="3721033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210333" y="0"/>
                    </a:lnTo>
                    <a:lnTo>
                      <a:pt x="3721033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097316" y="401412"/>
              <a:ext cx="9277094" cy="773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FFFFF"/>
                  </a:solidFill>
                  <a:latin typeface="Fira Sans Light"/>
                </a:rPr>
                <a:t>Смех продлевает жизнь!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703" y="84946"/>
            <a:ext cx="2384259" cy="24883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759424" y="505815"/>
            <a:ext cx="14499876" cy="347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7"/>
              </a:lnSpc>
            </a:pPr>
            <a:r>
              <a:rPr lang="en-US" sz="7997" dirty="0" err="1">
                <a:solidFill>
                  <a:srgbClr val="FFFFFF"/>
                </a:solidFill>
                <a:latin typeface="Clear Sans Bold"/>
              </a:rPr>
              <a:t>Фестиваль</a:t>
            </a:r>
            <a:r>
              <a:rPr lang="en-US" sz="7997" dirty="0">
                <a:solidFill>
                  <a:srgbClr val="FFFFFF"/>
                </a:solidFill>
                <a:latin typeface="Clear Sans Bold"/>
              </a:rPr>
              <a:t> КВН</a:t>
            </a:r>
          </a:p>
          <a:p>
            <a:pPr>
              <a:lnSpc>
                <a:spcPts val="8241"/>
              </a:lnSpc>
            </a:pPr>
            <a:r>
              <a:rPr lang="en-US" sz="8585" dirty="0">
                <a:solidFill>
                  <a:srgbClr val="FFFFFF"/>
                </a:solidFill>
                <a:latin typeface="Clear Sans Bold"/>
              </a:rPr>
              <a:t> </a:t>
            </a:r>
          </a:p>
          <a:p>
            <a:pPr>
              <a:lnSpc>
                <a:spcPts val="12059"/>
              </a:lnSpc>
            </a:pPr>
            <a:endParaRPr lang="en-US" sz="8585" dirty="0">
              <a:solidFill>
                <a:srgbClr val="FFFFFF"/>
              </a:solidFill>
              <a:latin typeface="Clear Sa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514850" y="3401937"/>
            <a:ext cx="12462311" cy="3978882"/>
            <a:chOff x="0" y="0"/>
            <a:chExt cx="16616415" cy="530517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2132941"/>
              <a:ext cx="16616415" cy="1348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560"/>
                </a:lnSpc>
              </a:pPr>
              <a:r>
                <a:rPr lang="en-US" sz="7200" spc="144">
                  <a:solidFill>
                    <a:srgbClr val="FFFFFF"/>
                  </a:solidFill>
                  <a:latin typeface="Peace Sans"/>
                </a:rPr>
                <a:t>ШКОЛА КВН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662431"/>
              <a:ext cx="13663830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ОРАТОРСКОЕ ИСКУССТВО</a:t>
              </a:r>
            </a:p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НАВЫКИ ПУБЛИЧНЫХ ВЫСТУПЛЕНИЙ</a:t>
              </a:r>
            </a:p>
            <a:p>
              <a:pPr algn="l"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ДЕНЕЖНЫЙ ПРИЗ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3663830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МАСТЕР-КЛАССЫ ПО НАПИСАНИЮ ШУТОК ОТ ТОПОВЫХ СТЕНДАПЕРОВ ГОРОДА И ОБЛАСТИ</a:t>
              </a:r>
            </a:p>
            <a:p>
              <a:pPr algn="l"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АКТЕРСКОЕ МАСТЕРСТВО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81891" y="4758390"/>
            <a:ext cx="4595409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39033" y="4139997"/>
            <a:ext cx="4249956" cy="38017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0800000">
            <a:off x="11117600" y="-586813"/>
            <a:ext cx="7523989" cy="632015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 rot="5400000">
            <a:off x="14339947" y="4494356"/>
            <a:ext cx="6366773" cy="52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3699" spc="122">
                <a:solidFill>
                  <a:srgbClr val="FFFFFF"/>
                </a:solidFill>
                <a:latin typeface="Clear Sans Regular Bold"/>
              </a:rPr>
              <a:t>ОТ 13 ДО 25 ЛЕТ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6918" y="631910"/>
            <a:ext cx="13850895" cy="329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36"/>
              </a:lnSpc>
            </a:pPr>
            <a:r>
              <a:rPr lang="en-US" sz="11600">
                <a:solidFill>
                  <a:srgbClr val="FFFFFF"/>
                </a:solidFill>
                <a:latin typeface="Clear Sans Bold"/>
              </a:rPr>
              <a:t>Игротека</a:t>
            </a:r>
          </a:p>
          <a:p>
            <a:pPr>
              <a:lnSpc>
                <a:spcPts val="13727"/>
              </a:lnSpc>
            </a:pPr>
            <a:endParaRPr lang="en-US" sz="11600">
              <a:solidFill>
                <a:srgbClr val="FFFFFF"/>
              </a:solidFill>
              <a:latin typeface="Clear Sans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8873190"/>
            <a:ext cx="16230600" cy="3492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9595" y="8770455"/>
            <a:ext cx="240395" cy="240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3116" y="8770455"/>
            <a:ext cx="240395" cy="240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26636" y="8770455"/>
            <a:ext cx="240395" cy="24039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88459" y="8237009"/>
            <a:ext cx="8603794" cy="1272361"/>
            <a:chOff x="0" y="0"/>
            <a:chExt cx="11471726" cy="169648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471726" cy="1696482"/>
              <a:chOff x="0" y="0"/>
              <a:chExt cx="37355115" cy="552421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72390" y="72390"/>
                <a:ext cx="37210336" cy="5379435"/>
              </a:xfrm>
              <a:custGeom>
                <a:avLst/>
                <a:gdLst/>
                <a:ahLst/>
                <a:cxnLst/>
                <a:rect l="l" t="t" r="r" b="b"/>
                <a:pathLst>
                  <a:path w="37210336" h="5379435">
                    <a:moveTo>
                      <a:pt x="0" y="0"/>
                    </a:moveTo>
                    <a:lnTo>
                      <a:pt x="37210336" y="0"/>
                    </a:lnTo>
                    <a:lnTo>
                      <a:pt x="37210336" y="5379435"/>
                    </a:lnTo>
                    <a:lnTo>
                      <a:pt x="0" y="53794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37355115" cy="5524215"/>
              </a:xfrm>
              <a:custGeom>
                <a:avLst/>
                <a:gdLst/>
                <a:ahLst/>
                <a:cxnLst/>
                <a:rect l="l" t="t" r="r" b="b"/>
                <a:pathLst>
                  <a:path w="37355115" h="5524215">
                    <a:moveTo>
                      <a:pt x="37210333" y="5379435"/>
                    </a:moveTo>
                    <a:lnTo>
                      <a:pt x="37355115" y="5379435"/>
                    </a:lnTo>
                    <a:lnTo>
                      <a:pt x="37355115" y="5524215"/>
                    </a:lnTo>
                    <a:lnTo>
                      <a:pt x="37210333" y="5524215"/>
                    </a:lnTo>
                    <a:lnTo>
                      <a:pt x="37210333" y="537943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379435"/>
                    </a:lnTo>
                    <a:lnTo>
                      <a:pt x="0" y="5379435"/>
                    </a:lnTo>
                    <a:lnTo>
                      <a:pt x="0" y="144780"/>
                    </a:lnTo>
                    <a:close/>
                    <a:moveTo>
                      <a:pt x="0" y="5379435"/>
                    </a:moveTo>
                    <a:lnTo>
                      <a:pt x="144780" y="5379435"/>
                    </a:lnTo>
                    <a:lnTo>
                      <a:pt x="144780" y="5524215"/>
                    </a:lnTo>
                    <a:lnTo>
                      <a:pt x="0" y="5524215"/>
                    </a:lnTo>
                    <a:lnTo>
                      <a:pt x="0" y="5379435"/>
                    </a:lnTo>
                    <a:close/>
                    <a:moveTo>
                      <a:pt x="37210333" y="144780"/>
                    </a:moveTo>
                    <a:lnTo>
                      <a:pt x="37355115" y="144780"/>
                    </a:lnTo>
                    <a:lnTo>
                      <a:pt x="37355115" y="5379435"/>
                    </a:lnTo>
                    <a:lnTo>
                      <a:pt x="37210333" y="5379435"/>
                    </a:lnTo>
                    <a:lnTo>
                      <a:pt x="37210333" y="144780"/>
                    </a:lnTo>
                    <a:close/>
                    <a:moveTo>
                      <a:pt x="144780" y="5379435"/>
                    </a:moveTo>
                    <a:lnTo>
                      <a:pt x="37210333" y="5379435"/>
                    </a:lnTo>
                    <a:lnTo>
                      <a:pt x="37210333" y="5524215"/>
                    </a:lnTo>
                    <a:lnTo>
                      <a:pt x="144780" y="5524215"/>
                    </a:lnTo>
                    <a:lnTo>
                      <a:pt x="144780" y="5379435"/>
                    </a:lnTo>
                    <a:close/>
                    <a:moveTo>
                      <a:pt x="37210333" y="0"/>
                    </a:moveTo>
                    <a:lnTo>
                      <a:pt x="37355115" y="0"/>
                    </a:lnTo>
                    <a:lnTo>
                      <a:pt x="37355115" y="144780"/>
                    </a:lnTo>
                    <a:lnTo>
                      <a:pt x="37210333" y="144780"/>
                    </a:lnTo>
                    <a:lnTo>
                      <a:pt x="3721033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7210333" y="0"/>
                    </a:lnTo>
                    <a:lnTo>
                      <a:pt x="37210333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097316" y="391887"/>
              <a:ext cx="9277094" cy="836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>
                  <a:solidFill>
                    <a:srgbClr val="FFFFFF"/>
                  </a:solidFill>
                  <a:latin typeface="Fira Sans Light"/>
                </a:rPr>
                <a:t>Вся наша жизнь-игра!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7134" y="3045142"/>
            <a:ext cx="11750818" cy="4342737"/>
            <a:chOff x="0" y="0"/>
            <a:chExt cx="15667758" cy="579031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241016"/>
              <a:ext cx="15667758" cy="1283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140"/>
                </a:lnSpc>
              </a:pPr>
              <a:r>
                <a:rPr lang="en-US" sz="6800" spc="136">
                  <a:solidFill>
                    <a:srgbClr val="FFFFFF"/>
                  </a:solidFill>
                  <a:latin typeface="Peace Sans"/>
                </a:rPr>
                <a:t>В РАМКАХ ПРОЕКТА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706371"/>
              <a:ext cx="12883741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ДОМАШНЯЯ БИБЛИОТЕКА</a:t>
              </a:r>
            </a:p>
            <a:p>
              <a:pPr algn="l"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НОВЫЕ ЗНАКОМСТВА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2883741" cy="276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ПРОСТРАНСТВО ДЛЯ ДОСУГА МОЛОДЕЖИ</a:t>
              </a:r>
            </a:p>
            <a:p>
              <a:pPr algn="l">
                <a:lnSpc>
                  <a:spcPts val="3359"/>
                </a:lnSpc>
              </a:pPr>
              <a:r>
                <a:rPr lang="en-US" sz="2400" spc="288">
                  <a:solidFill>
                    <a:srgbClr val="FFFFFF"/>
                  </a:solidFill>
                  <a:latin typeface="Fira Sans Light"/>
                </a:rPr>
                <a:t>ТУРНИРЫ ПО НАСТОЛЬНЫМ ИГРАМ: ЭЛИАС, БАШНЯ, ГРАВИТИ ФОЛЗ, МОНОПОЛИЯ, СВИНТУС, ТВИСТЕР, ВЗРЫВНЫЕ КОТЯТА, ИМАНЖИНАРИУМ, ШТУКА, МАНЧКИН И МНОГИЕ ДРУГИЕ 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9361" y="481833"/>
            <a:ext cx="2438196" cy="19035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91024" y="3581592"/>
            <a:ext cx="7431965" cy="518886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 rot="5400000">
            <a:off x="14061626" y="3694380"/>
            <a:ext cx="6366773" cy="45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1"/>
              </a:lnSpc>
            </a:pPr>
            <a:r>
              <a:rPr lang="en-US" sz="3199" spc="105">
                <a:solidFill>
                  <a:srgbClr val="FFFFFF"/>
                </a:solidFill>
                <a:latin typeface="Open Sans Light Bold"/>
              </a:rPr>
              <a:t>ОТ 14 ДО 35 ЛЕТ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67178" y="1686175"/>
            <a:ext cx="3879655" cy="121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874" spc="94">
                <a:solidFill>
                  <a:srgbClr val="FFFFFF"/>
                </a:solidFill>
                <a:latin typeface="Clear Sans Regular Bold"/>
              </a:rPr>
              <a:t>СВОБОДНАЯ ЗОНА ПОСЕЩЕНИЯ ДЛЯ ВСТРЕЧ С ДРУЗЬЯМИ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655</Words>
  <Application>Microsoft Office PowerPoint</Application>
  <PresentationFormat>Произвольный</PresentationFormat>
  <Paragraphs>145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Fira Sans Light</vt:lpstr>
      <vt:lpstr>Open Sans Light Bold</vt:lpstr>
      <vt:lpstr>Fira Sans Light Bold</vt:lpstr>
      <vt:lpstr>Arial</vt:lpstr>
      <vt:lpstr>Calibri</vt:lpstr>
      <vt:lpstr>Clear Sans Bold</vt:lpstr>
      <vt:lpstr>Arimo Bold</vt:lpstr>
      <vt:lpstr>Clear Sans Regular Bold</vt:lpstr>
      <vt:lpstr>Peace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Череповецкий молодежный центр</dc:title>
  <cp:lastModifiedBy>Пользователь</cp:lastModifiedBy>
  <cp:revision>3</cp:revision>
  <dcterms:created xsi:type="dcterms:W3CDTF">2006-08-16T00:00:00Z</dcterms:created>
  <dcterms:modified xsi:type="dcterms:W3CDTF">2025-06-05T06:50:30Z</dcterms:modified>
  <dc:identifier>DAFNl6Y5DOk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843008206</vt:i4>
  </property>
  <property fmtid="{D5CDD505-2E9C-101B-9397-08002B2CF9AE}" pid="3" name="_NewReviewCycle">
    <vt:lpwstr/>
  </property>
  <property fmtid="{D5CDD505-2E9C-101B-9397-08002B2CF9AE}" pid="4" name="_EmailSubject">
    <vt:lpwstr>Руководителям ОУ Информация о Молодежном центре </vt:lpwstr>
  </property>
  <property fmtid="{D5CDD505-2E9C-101B-9397-08002B2CF9AE}" pid="5" name="_AuthorEmail">
    <vt:lpwstr>filippov.im@cherepovetscity.ru</vt:lpwstr>
  </property>
  <property fmtid="{D5CDD505-2E9C-101B-9397-08002B2CF9AE}" pid="6" name="_AuthorEmailDisplayName">
    <vt:lpwstr>Филиппов Иван Михайлович</vt:lpwstr>
  </property>
  <property fmtid="{D5CDD505-2E9C-101B-9397-08002B2CF9AE}" pid="7" name="_PreviousAdHocReviewCycleID">
    <vt:i4>-1533375266</vt:i4>
  </property>
</Properties>
</file>