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4" autoAdjust="0"/>
    <p:restoredTop sz="94660"/>
  </p:normalViewPr>
  <p:slideViewPr>
    <p:cSldViewPr snapToGrid="0">
      <p:cViewPr varScale="1">
        <p:scale>
          <a:sx n="43" d="100"/>
          <a:sy n="43" d="100"/>
        </p:scale>
        <p:origin x="8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77C33-C4F9-46C8-AA10-20FB39D49A0A}" type="datetimeFigureOut">
              <a:rPr lang="tr-TR" smtClean="0"/>
              <a:t>25.07.2021</a:t>
            </a:fld>
            <a:endParaRPr lang="tr-TR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57E92-D605-4537-9DC8-2A6E308397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682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tr-TR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E9D3-6711-4434-BF92-393EA7F98CDF}" type="datetimeFigureOut">
              <a:rPr lang="tr-TR" smtClean="0"/>
              <a:t>25.07.2021</a:t>
            </a:fld>
            <a:endParaRPr lang="tr-T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AA01-E3E0-45A7-AD3C-A2FFC4400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947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E9D3-6711-4434-BF92-393EA7F98CDF}" type="datetimeFigureOut">
              <a:rPr lang="tr-TR" smtClean="0"/>
              <a:t>25.07.2021</a:t>
            </a:fld>
            <a:endParaRPr lang="tr-T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AA01-E3E0-45A7-AD3C-A2FFC4400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077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E9D3-6711-4434-BF92-393EA7F98CDF}" type="datetimeFigureOut">
              <a:rPr lang="tr-TR" smtClean="0"/>
              <a:t>25.07.2021</a:t>
            </a:fld>
            <a:endParaRPr lang="tr-T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AA01-E3E0-45A7-AD3C-A2FFC4400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179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E9D3-6711-4434-BF92-393EA7F98CDF}" type="datetimeFigureOut">
              <a:rPr lang="tr-TR" smtClean="0"/>
              <a:t>25.07.2021</a:t>
            </a:fld>
            <a:endParaRPr lang="tr-T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AA01-E3E0-45A7-AD3C-A2FFC4400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859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E9D3-6711-4434-BF92-393EA7F98CDF}" type="datetimeFigureOut">
              <a:rPr lang="tr-TR" smtClean="0"/>
              <a:t>25.07.2021</a:t>
            </a:fld>
            <a:endParaRPr lang="tr-T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AA01-E3E0-45A7-AD3C-A2FFC4400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41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E9D3-6711-4434-BF92-393EA7F98CDF}" type="datetimeFigureOut">
              <a:rPr lang="tr-TR" smtClean="0"/>
              <a:t>25.07.2021</a:t>
            </a:fld>
            <a:endParaRPr lang="tr-T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AA01-E3E0-45A7-AD3C-A2FFC4400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03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E9D3-6711-4434-BF92-393EA7F98CDF}" type="datetimeFigureOut">
              <a:rPr lang="tr-TR" smtClean="0"/>
              <a:t>25.07.2021</a:t>
            </a:fld>
            <a:endParaRPr lang="tr-TR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AA01-E3E0-45A7-AD3C-A2FFC4400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596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E9D3-6711-4434-BF92-393EA7F98CDF}" type="datetimeFigureOut">
              <a:rPr lang="tr-TR" smtClean="0"/>
              <a:t>25.07.2021</a:t>
            </a:fld>
            <a:endParaRPr lang="tr-TR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AA01-E3E0-45A7-AD3C-A2FFC4400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395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E9D3-6711-4434-BF92-393EA7F98CDF}" type="datetimeFigureOut">
              <a:rPr lang="tr-TR" smtClean="0"/>
              <a:t>25.07.2021</a:t>
            </a:fld>
            <a:endParaRPr lang="tr-TR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AA01-E3E0-45A7-AD3C-A2FFC4400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56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E9D3-6711-4434-BF92-393EA7F98CDF}" type="datetimeFigureOut">
              <a:rPr lang="tr-TR" smtClean="0"/>
              <a:t>25.07.2021</a:t>
            </a:fld>
            <a:endParaRPr lang="tr-T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AA01-E3E0-45A7-AD3C-A2FFC4400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944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E9D3-6711-4434-BF92-393EA7F98CDF}" type="datetimeFigureOut">
              <a:rPr lang="tr-TR" smtClean="0"/>
              <a:t>25.07.2021</a:t>
            </a:fld>
            <a:endParaRPr lang="tr-T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AA01-E3E0-45A7-AD3C-A2FFC4400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711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2E9D3-6711-4434-BF92-393EA7F98CDF}" type="datetimeFigureOut">
              <a:rPr lang="tr-TR" smtClean="0"/>
              <a:t>25.07.2021</a:t>
            </a:fld>
            <a:endParaRPr lang="tr-T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AA01-E3E0-45A7-AD3C-A2FFC4400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480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984B8-9FF9-4FA6-A8C5-9F0E970F9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C0B522-128E-4C6B-A88D-CC1517A38B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7E82074F-9F04-4133-B2F2-1FAEFDF0C9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pp.userapi.com/c846417/v846417831/f262e/jcaeSok5h8k.jpg">
            <a:extLst>
              <a:ext uri="{FF2B5EF4-FFF2-40B4-BE49-F238E27FC236}">
                <a16:creationId xmlns:a16="http://schemas.microsoft.com/office/drawing/2014/main" id="{CA5355A6-B7E5-41A2-8349-8D2FA9BEF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/>
          <a:stretch/>
        </p:blipFill>
        <p:spPr bwMode="auto">
          <a:xfrm>
            <a:off x="0" y="0"/>
            <a:ext cx="88488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230C97-A7E0-4B5E-8509-DB15565F6E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8" t="25011" r="25897" b="29283"/>
          <a:stretch/>
        </p:blipFill>
        <p:spPr>
          <a:xfrm>
            <a:off x="5750010" y="0"/>
            <a:ext cx="64419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82B21C-63A6-4768-B190-150B4517B0ED}"/>
              </a:ext>
            </a:extLst>
          </p:cNvPr>
          <p:cNvSpPr txBox="1"/>
          <p:nvPr/>
        </p:nvSpPr>
        <p:spPr>
          <a:xfrm>
            <a:off x="7984114" y="2105561"/>
            <a:ext cx="4497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Команда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продвижения</a:t>
            </a:r>
            <a:endParaRPr lang="ru-RU" sz="4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.userapi.com/c841534/v841534805/4a2bf/DIoJYeKhaYw.jpg">
            <a:extLst>
              <a:ext uri="{FF2B5EF4-FFF2-40B4-BE49-F238E27FC236}">
                <a16:creationId xmlns:a16="http://schemas.microsoft.com/office/drawing/2014/main" id="{91D2C693-EDC2-4E16-A18C-3CC0B9EEF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"/>
          <a:stretch/>
        </p:blipFill>
        <p:spPr bwMode="auto">
          <a:xfrm>
            <a:off x="-172995" y="0"/>
            <a:ext cx="10168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4B2914-B0D2-49D2-A4E4-497A35B3DD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8" t="25011" r="25897" b="29283"/>
          <a:stretch/>
        </p:blipFill>
        <p:spPr>
          <a:xfrm>
            <a:off x="5750010" y="0"/>
            <a:ext cx="64419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3BB53F-1B03-4E8B-A4A2-1B37E56996A4}"/>
              </a:ext>
            </a:extLst>
          </p:cNvPr>
          <p:cNvSpPr txBox="1"/>
          <p:nvPr/>
        </p:nvSpPr>
        <p:spPr>
          <a:xfrm>
            <a:off x="8240543" y="994367"/>
            <a:ext cx="4497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Волонтер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30249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117E27-E4A3-4858-BB37-69B144E99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4" r="9474"/>
          <a:stretch/>
        </p:blipFill>
        <p:spPr bwMode="auto">
          <a:xfrm>
            <a:off x="1395663" y="-1006"/>
            <a:ext cx="10796337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E4754BF-C3D7-489C-A9A2-4788CBDDDC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7" t="29986" r="-1" b="21562"/>
          <a:stretch/>
        </p:blipFill>
        <p:spPr>
          <a:xfrm>
            <a:off x="0" y="-14068"/>
            <a:ext cx="5542547" cy="68720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24F963-A423-41C7-A503-A012F2780DE7}"/>
              </a:ext>
            </a:extLst>
          </p:cNvPr>
          <p:cNvSpPr txBox="1"/>
          <p:nvPr/>
        </p:nvSpPr>
        <p:spPr>
          <a:xfrm>
            <a:off x="124326" y="2175470"/>
            <a:ext cx="54182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4D86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Окружной центр программы мобильности Уральского федерального округа</a:t>
            </a:r>
            <a:endParaRPr lang="ru-RU" sz="2600" b="1" dirty="0">
              <a:solidFill>
                <a:srgbClr val="4D86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C89B3F-9EB4-4536-8BCB-D1EAF613E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71" y="174826"/>
            <a:ext cx="1408726" cy="786468"/>
          </a:xfrm>
          <a:prstGeom prst="rect">
            <a:avLst/>
          </a:prstGeom>
        </p:spPr>
      </p:pic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D218950B-D7ED-4C8F-9412-B1F7BA1E878C}"/>
              </a:ext>
            </a:extLst>
          </p:cNvPr>
          <p:cNvSpPr txBox="1">
            <a:spLocks/>
          </p:cNvSpPr>
          <p:nvPr/>
        </p:nvSpPr>
        <p:spPr>
          <a:xfrm>
            <a:off x="532938" y="379166"/>
            <a:ext cx="9031166" cy="79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Ближайшие мероприятия</a:t>
            </a:r>
            <a:endParaRPr lang="ru-RU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13253AC-7A52-4D7E-BC30-B56AEB660E65}"/>
              </a:ext>
            </a:extLst>
          </p:cNvPr>
          <p:cNvGrpSpPr/>
          <p:nvPr/>
        </p:nvGrpSpPr>
        <p:grpSpPr>
          <a:xfrm>
            <a:off x="7575460" y="4258263"/>
            <a:ext cx="4420145" cy="2074272"/>
            <a:chOff x="8907984" y="4228816"/>
            <a:chExt cx="4420145" cy="2074272"/>
          </a:xfrm>
        </p:grpSpPr>
        <p:sp>
          <p:nvSpPr>
            <p:cNvPr id="6" name="Скругленный прямоугольник 6">
              <a:extLst>
                <a:ext uri="{FF2B5EF4-FFF2-40B4-BE49-F238E27FC236}">
                  <a16:creationId xmlns:a16="http://schemas.microsoft.com/office/drawing/2014/main" id="{A75DEDF7-A633-422A-AB96-B64BE4E498B5}"/>
                </a:ext>
              </a:extLst>
            </p:cNvPr>
            <p:cNvSpPr/>
            <p:nvPr/>
          </p:nvSpPr>
          <p:spPr>
            <a:xfrm>
              <a:off x="8907984" y="5554943"/>
              <a:ext cx="1229101" cy="7481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5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2023</a:t>
              </a:r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AA75927A-022E-4A65-9E48-77AA3209DE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09427" y="4632865"/>
              <a:ext cx="3013" cy="922080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38025E90-28A3-4523-B3F4-0CE2286ED2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98400" y="5036385"/>
              <a:ext cx="12969" cy="516033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D17EAB-AEBD-4391-9E01-14098EA10930}"/>
                </a:ext>
              </a:extLst>
            </p:cNvPr>
            <p:cNvSpPr txBox="1"/>
            <p:nvPr/>
          </p:nvSpPr>
          <p:spPr>
            <a:xfrm>
              <a:off x="9028047" y="4228816"/>
              <a:ext cx="42530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XXXII </a:t>
              </a:r>
              <a:r>
                <a:rPr lang="ru-RU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Всемирная летняя универсиада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16B4E9-EBFB-41DC-A0CE-6D087B7E49B8}"/>
                </a:ext>
              </a:extLst>
            </p:cNvPr>
            <p:cNvSpPr txBox="1"/>
            <p:nvPr/>
          </p:nvSpPr>
          <p:spPr>
            <a:xfrm>
              <a:off x="9697007" y="4655360"/>
              <a:ext cx="36311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300летие города Екатеринбурга</a:t>
              </a:r>
            </a:p>
          </p:txBody>
        </p:sp>
      </p:grp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748BE91C-151B-4C7D-8086-6ADB498F1F7B}"/>
              </a:ext>
            </a:extLst>
          </p:cNvPr>
          <p:cNvSpPr/>
          <p:nvPr/>
        </p:nvSpPr>
        <p:spPr>
          <a:xfrm>
            <a:off x="2174263" y="5554942"/>
            <a:ext cx="3065685" cy="748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</a:t>
            </a:r>
            <a:r>
              <a:rPr lang="en-US" sz="2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ru-RU" sz="2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D4ABFD5C-F413-4D8B-B888-8E4F1F1E2A5E}"/>
              </a:ext>
            </a:extLst>
          </p:cNvPr>
          <p:cNvCxnSpPr>
            <a:cxnSpLocks/>
          </p:cNvCxnSpPr>
          <p:nvPr/>
        </p:nvCxnSpPr>
        <p:spPr>
          <a:xfrm flipH="1" flipV="1">
            <a:off x="4625397" y="3720289"/>
            <a:ext cx="16484" cy="1798405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812D0BF-D9AF-4082-A95B-1754529428F0}"/>
              </a:ext>
            </a:extLst>
          </p:cNvPr>
          <p:cNvSpPr txBox="1"/>
          <p:nvPr/>
        </p:nvSpPr>
        <p:spPr>
          <a:xfrm>
            <a:off x="4474023" y="3427902"/>
            <a:ext cx="5572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Всемирный саммит спорта и бизнеса </a:t>
            </a:r>
            <a:r>
              <a:rPr lang="en-US" sz="16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SportAccord</a:t>
            </a:r>
            <a:endParaRPr lang="en-US" sz="16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B048E9-4B9D-44EA-8B60-24B4616B0044}"/>
              </a:ext>
            </a:extLst>
          </p:cNvPr>
          <p:cNvSpPr txBox="1"/>
          <p:nvPr/>
        </p:nvSpPr>
        <p:spPr>
          <a:xfrm>
            <a:off x="3289953" y="2890089"/>
            <a:ext cx="5798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Чемпионат Европы по футболу в г. Санкт-Петербург</a:t>
            </a:r>
          </a:p>
        </p:txBody>
      </p:sp>
      <p:sp>
        <p:nvSpPr>
          <p:cNvPr id="37" name="Скругленный прямоугольник 33">
            <a:extLst>
              <a:ext uri="{FF2B5EF4-FFF2-40B4-BE49-F238E27FC236}">
                <a16:creationId xmlns:a16="http://schemas.microsoft.com/office/drawing/2014/main" id="{68E94631-9B76-4366-AF40-2F3941E67051}"/>
              </a:ext>
            </a:extLst>
          </p:cNvPr>
          <p:cNvSpPr/>
          <p:nvPr/>
        </p:nvSpPr>
        <p:spPr>
          <a:xfrm>
            <a:off x="5825907" y="5554942"/>
            <a:ext cx="1229101" cy="748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C73EA2F1-FBB3-415A-8709-6A578175C903}"/>
              </a:ext>
            </a:extLst>
          </p:cNvPr>
          <p:cNvCxnSpPr>
            <a:cxnSpLocks/>
          </p:cNvCxnSpPr>
          <p:nvPr/>
        </p:nvCxnSpPr>
        <p:spPr>
          <a:xfrm flipH="1" flipV="1">
            <a:off x="6419360" y="4210798"/>
            <a:ext cx="7035" cy="1339183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9191DB8-6341-4205-9221-FEE081CC19A1}"/>
              </a:ext>
            </a:extLst>
          </p:cNvPr>
          <p:cNvSpPr txBox="1"/>
          <p:nvPr/>
        </p:nvSpPr>
        <p:spPr>
          <a:xfrm>
            <a:off x="6189144" y="3808057"/>
            <a:ext cx="3567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Чемпионат мира по волейболу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D4ABFD5C-F413-4D8B-B888-8E4F1F1E2A5E}"/>
              </a:ext>
            </a:extLst>
          </p:cNvPr>
          <p:cNvCxnSpPr>
            <a:cxnSpLocks/>
          </p:cNvCxnSpPr>
          <p:nvPr/>
        </p:nvCxnSpPr>
        <p:spPr>
          <a:xfrm flipV="1">
            <a:off x="4080143" y="3347724"/>
            <a:ext cx="0" cy="2159633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812D0BF-D9AF-4082-A95B-1754529428F0}"/>
              </a:ext>
            </a:extLst>
          </p:cNvPr>
          <p:cNvSpPr txBox="1"/>
          <p:nvPr/>
        </p:nvSpPr>
        <p:spPr>
          <a:xfrm>
            <a:off x="2609914" y="2485891"/>
            <a:ext cx="4063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Всероссийская перепись населения</a:t>
            </a:r>
            <a:endParaRPr lang="en-US" sz="16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12D0BF-D9AF-4082-A95B-1754529428F0}"/>
              </a:ext>
            </a:extLst>
          </p:cNvPr>
          <p:cNvSpPr txBox="1"/>
          <p:nvPr/>
        </p:nvSpPr>
        <p:spPr>
          <a:xfrm>
            <a:off x="2174263" y="2093874"/>
            <a:ext cx="6955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Старт волонтерской программы Всемирных студенческих игр</a:t>
            </a:r>
            <a:endParaRPr lang="en-US" sz="16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4ABFD5C-F413-4D8B-B888-8E4F1F1E2A5E}"/>
              </a:ext>
            </a:extLst>
          </p:cNvPr>
          <p:cNvCxnSpPr>
            <a:cxnSpLocks/>
          </p:cNvCxnSpPr>
          <p:nvPr/>
        </p:nvCxnSpPr>
        <p:spPr>
          <a:xfrm flipV="1">
            <a:off x="2456639" y="2485891"/>
            <a:ext cx="25304" cy="3021466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D4ABFD5C-F413-4D8B-B888-8E4F1F1E2A5E}"/>
              </a:ext>
            </a:extLst>
          </p:cNvPr>
          <p:cNvCxnSpPr>
            <a:cxnSpLocks/>
          </p:cNvCxnSpPr>
          <p:nvPr/>
        </p:nvCxnSpPr>
        <p:spPr>
          <a:xfrm flipV="1">
            <a:off x="3203008" y="2831175"/>
            <a:ext cx="1887" cy="268752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8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F791D10-238F-46E5-9D48-272D737A9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125" y="2756263"/>
            <a:ext cx="9775371" cy="1867988"/>
          </a:xfrm>
        </p:spPr>
        <p:txBody>
          <a:bodyPr>
            <a:normAutofit/>
          </a:bodyPr>
          <a:lstStyle/>
          <a:p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Волонтерский </a:t>
            </a:r>
            <a:r>
              <a:rPr lang="ru-RU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центр</a:t>
            </a:r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УрФУ</a:t>
            </a:r>
            <a:r>
              <a:rPr lang="ru-RU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«Волонтеры Урала»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2EECC2-A1EE-49E9-B3E2-13CC6789C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17" y="1306770"/>
            <a:ext cx="2245366" cy="125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lzxAL99BaTeiIyCoQ-yxY1pwWmXEMuSnnBE_wQ/4x7fUzcp2Sw.jpg">
            <a:extLst>
              <a:ext uri="{FF2B5EF4-FFF2-40B4-BE49-F238E27FC236}">
                <a16:creationId xmlns:a16="http://schemas.microsoft.com/office/drawing/2014/main" id="{080E9C21-7E95-4094-8A0B-DFE6A2ECB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9"/>
          <a:stretch/>
        </p:blipFill>
        <p:spPr bwMode="auto">
          <a:xfrm>
            <a:off x="-1" y="1139786"/>
            <a:ext cx="7168829" cy="57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064408-E8C4-4CB4-9E3B-61AC82015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71" y="174826"/>
            <a:ext cx="1408726" cy="786468"/>
          </a:xfrm>
          <a:prstGeom prst="rect">
            <a:avLst/>
          </a:prstGeom>
        </p:spPr>
      </p:pic>
      <p:sp>
        <p:nvSpPr>
          <p:cNvPr id="6" name="Shape 125">
            <a:extLst>
              <a:ext uri="{FF2B5EF4-FFF2-40B4-BE49-F238E27FC236}">
                <a16:creationId xmlns:a16="http://schemas.microsoft.com/office/drawing/2014/main" id="{10D93A52-EA77-4844-A898-99098B83574B}"/>
              </a:ext>
            </a:extLst>
          </p:cNvPr>
          <p:cNvSpPr/>
          <p:nvPr/>
        </p:nvSpPr>
        <p:spPr>
          <a:xfrm>
            <a:off x="6607381" y="1136451"/>
            <a:ext cx="5584619" cy="572155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" name="Shape 126">
            <a:extLst>
              <a:ext uri="{FF2B5EF4-FFF2-40B4-BE49-F238E27FC236}">
                <a16:creationId xmlns:a16="http://schemas.microsoft.com/office/drawing/2014/main" id="{37FCEB41-39D5-4080-A3A4-2DAA8E9834E4}"/>
              </a:ext>
            </a:extLst>
          </p:cNvPr>
          <p:cNvSpPr txBox="1"/>
          <p:nvPr/>
        </p:nvSpPr>
        <p:spPr>
          <a:xfrm>
            <a:off x="6900457" y="1205269"/>
            <a:ext cx="5101240" cy="54779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ru-RU" sz="20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Волонтеры Урала – </a:t>
            </a:r>
            <a:r>
              <a:rPr lang="ru-RU" sz="2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единый бренд созданный РОО «Волонтерским центром Свердловской области», Министерством спорта и физической культуры</a:t>
            </a:r>
            <a:r>
              <a:rPr lang="en-US" sz="2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Свердловской области, Уральским федеральным университетом.</a:t>
            </a:r>
            <a:endParaRPr lang="ru" sz="20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A8B4FE-6EAA-4AAB-83B6-4695849F22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03" b="24934"/>
          <a:stretch/>
        </p:blipFill>
        <p:spPr>
          <a:xfrm rot="5400000">
            <a:off x="993053" y="4607112"/>
            <a:ext cx="1257835" cy="324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FB6E01-9C7F-4F0E-8161-5218E6571C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751" y="284518"/>
            <a:ext cx="1808243" cy="101498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35A4606-3CE8-4E8F-A035-0B04EF218578}"/>
              </a:ext>
            </a:extLst>
          </p:cNvPr>
          <p:cNvGrpSpPr/>
          <p:nvPr/>
        </p:nvGrpSpPr>
        <p:grpSpPr>
          <a:xfrm>
            <a:off x="377005" y="1440181"/>
            <a:ext cx="11437989" cy="388619"/>
            <a:chOff x="470914" y="1440181"/>
            <a:chExt cx="13100360" cy="4451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D98BD46-FC1D-497D-AF5B-8451445AF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14" y="1440181"/>
              <a:ext cx="1871480" cy="445100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667CB04-F659-4B3A-9FBD-74CBB5817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394" y="1440181"/>
              <a:ext cx="1871480" cy="4451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442B68E-AEEE-4423-A880-41D3520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874" y="1440181"/>
              <a:ext cx="1871480" cy="4451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F110EA7-AD6C-44CB-BDCB-3931A39F0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354" y="1440181"/>
              <a:ext cx="1871480" cy="4451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A48E382C-225E-4EAA-9EC5-838FCC7A3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834" y="1440181"/>
              <a:ext cx="1871480" cy="44510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1B60749-F770-4B57-8F81-586052653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8314" y="1440181"/>
              <a:ext cx="1871480" cy="44510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8D58942-DC86-430A-B642-8196E2D33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9794" y="1440181"/>
              <a:ext cx="1871480" cy="445100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67A63A8-B33A-4879-A828-E8067F263CA7}"/>
              </a:ext>
            </a:extLst>
          </p:cNvPr>
          <p:cNvGrpSpPr/>
          <p:nvPr/>
        </p:nvGrpSpPr>
        <p:grpSpPr>
          <a:xfrm>
            <a:off x="377005" y="2314344"/>
            <a:ext cx="11045157" cy="3872855"/>
            <a:chOff x="390606" y="2478117"/>
            <a:chExt cx="11045157" cy="3872855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593BAD84-6851-4B9E-BDB1-DC23D31AD127}"/>
                </a:ext>
              </a:extLst>
            </p:cNvPr>
            <p:cNvGrpSpPr/>
            <p:nvPr/>
          </p:nvGrpSpPr>
          <p:grpSpPr>
            <a:xfrm>
              <a:off x="390606" y="2478117"/>
              <a:ext cx="11045157" cy="3872855"/>
              <a:chOff x="390606" y="2478117"/>
              <a:chExt cx="11045157" cy="3872855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9D2546-09F8-4D1B-BADF-D65D8C18CDC0}"/>
                  </a:ext>
                </a:extLst>
              </p:cNvPr>
              <p:cNvSpPr txBox="1"/>
              <p:nvPr/>
            </p:nvSpPr>
            <p:spPr>
              <a:xfrm>
                <a:off x="756236" y="2478117"/>
                <a:ext cx="10679527" cy="3872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1000"/>
                  </a:spcAft>
                  <a:buClr>
                    <a:schemeClr val="dk1"/>
                  </a:buClr>
                  <a:buSzPct val="55000"/>
                </a:pPr>
                <a:r>
                  <a:rPr lang="ru" sz="2400" b="1" dirty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&gt;10 лет</a:t>
                </a:r>
                <a:r>
                  <a:rPr lang="ru" sz="2400" dirty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 волонтёрскому движению в </a:t>
                </a:r>
                <a:r>
                  <a:rPr lang="ru-RU" sz="2400" dirty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регионе</a:t>
                </a:r>
                <a:endParaRPr lang="ru" sz="2400" dirty="0">
                  <a:solidFill>
                    <a:schemeClr val="dk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  <a:p>
                <a:pPr lvl="0" algn="ctr">
                  <a:lnSpc>
                    <a:spcPct val="150000"/>
                  </a:lnSpc>
                  <a:spcAft>
                    <a:spcPts val="1000"/>
                  </a:spcAft>
                  <a:buClr>
                    <a:schemeClr val="dk1"/>
                  </a:buClr>
                  <a:buSzPct val="55000"/>
                </a:pPr>
                <a:r>
                  <a:rPr lang="en-US" sz="2400" b="1" dirty="0" smtClean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&gt;</a:t>
                </a:r>
                <a:r>
                  <a:rPr lang="ru-RU" sz="2400" b="1" dirty="0" smtClean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8</a:t>
                </a:r>
                <a:r>
                  <a:rPr lang="ru" sz="2400" b="1" dirty="0" smtClean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 </a:t>
                </a:r>
                <a:r>
                  <a:rPr lang="ru-RU" sz="2400" b="1" dirty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лет</a:t>
                </a:r>
                <a:r>
                  <a:rPr lang="ru" sz="2400" dirty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 единому бренду Волонтёры Урала (#volural) </a:t>
                </a:r>
                <a:endParaRPr lang="en-US" sz="2400" dirty="0">
                  <a:solidFill>
                    <a:schemeClr val="dk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  <a:p>
                <a:pPr lvl="0" algn="ctr">
                  <a:lnSpc>
                    <a:spcPct val="150000"/>
                  </a:lnSpc>
                  <a:spcAft>
                    <a:spcPts val="1000"/>
                  </a:spcAft>
                  <a:buClr>
                    <a:schemeClr val="dk1"/>
                  </a:buClr>
                  <a:buSzPct val="55000"/>
                </a:pPr>
                <a:r>
                  <a:rPr lang="ru" sz="2400" b="1" dirty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&gt;500 000 часов </a:t>
                </a:r>
                <a:r>
                  <a:rPr lang="ru" sz="2400" dirty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отработали</a:t>
                </a:r>
                <a:r>
                  <a:rPr lang="ru" sz="2400" b="1" dirty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 </a:t>
                </a:r>
                <a:r>
                  <a:rPr lang="ru" sz="2400" dirty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на мероприятиях наши волонтёры</a:t>
                </a:r>
                <a:endParaRPr lang="en-US" sz="2400" dirty="0">
                  <a:solidFill>
                    <a:schemeClr val="dk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  <a:buClr>
                    <a:schemeClr val="dk1"/>
                  </a:buClr>
                  <a:buSzPct val="55000"/>
                </a:pPr>
                <a:r>
                  <a:rPr lang="ru" sz="2400" b="1" dirty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&gt;</a:t>
                </a:r>
                <a:r>
                  <a:rPr lang="en-US" sz="2400" b="1" dirty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90</a:t>
                </a:r>
                <a:r>
                  <a:rPr lang="ru-RU" sz="2400" b="1" dirty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00 волонтеров </a:t>
                </a:r>
                <a:r>
                  <a:rPr lang="ru-RU" sz="2400" dirty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за последний год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  <a:buClr>
                    <a:schemeClr val="dk1"/>
                  </a:buClr>
                  <a:buSzPct val="55000"/>
                </a:pPr>
                <a:r>
                  <a:rPr lang="ru" sz="2400" b="1" dirty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&gt;</a:t>
                </a:r>
                <a:r>
                  <a:rPr lang="en-US" sz="2400" b="1" dirty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9</a:t>
                </a:r>
                <a:r>
                  <a:rPr lang="ru" sz="2400" b="1" dirty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00 событий</a:t>
                </a:r>
                <a:r>
                  <a:rPr lang="ru" sz="2400" dirty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 мирового, всероссийского и региональног</a:t>
                </a:r>
                <a:r>
                  <a:rPr lang="ru-RU" sz="2400" dirty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о масштаба</a:t>
                </a:r>
              </a:p>
              <a:p>
                <a:pPr algn="ctr"/>
                <a:r>
                  <a:rPr lang="ru" sz="2400" b="1" dirty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&gt; </a:t>
                </a:r>
                <a:r>
                  <a:rPr lang="ru-RU" sz="2400" b="1" dirty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15000 </a:t>
                </a:r>
                <a:r>
                  <a:rPr lang="ru-RU" sz="2400" dirty="0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подписчиков в группе </a:t>
                </a:r>
                <a:r>
                  <a:rPr lang="ru-RU" sz="2400" dirty="0" err="1">
                    <a:solidFill>
                      <a:schemeClr val="dk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Вконтакте</a:t>
                </a:r>
                <a:endParaRPr lang="en-US" sz="2400" dirty="0">
                  <a:solidFill>
                    <a:schemeClr val="dk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E09712D3-8E26-41CE-BB0F-C4089A9C6A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59" t="-8751" r="30000" b="35876"/>
              <a:stretch/>
            </p:blipFill>
            <p:spPr>
              <a:xfrm>
                <a:off x="2183998" y="2574262"/>
                <a:ext cx="435635" cy="433151"/>
              </a:xfrm>
              <a:prstGeom prst="rect">
                <a:avLst/>
              </a:prstGeom>
            </p:spPr>
          </p:pic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5A560964-93E5-4237-A92A-900643FEC4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59" t="-8751" r="30000" b="35876"/>
              <a:stretch/>
            </p:blipFill>
            <p:spPr>
              <a:xfrm>
                <a:off x="1748363" y="3242132"/>
                <a:ext cx="435635" cy="433151"/>
              </a:xfrm>
              <a:prstGeom prst="rect">
                <a:avLst/>
              </a:prstGeom>
            </p:spPr>
          </p:pic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AE2DAD6E-4568-460B-8ED0-87CE0377CF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59" t="-8751" r="30000" b="35876"/>
              <a:stretch/>
            </p:blipFill>
            <p:spPr>
              <a:xfrm>
                <a:off x="826393" y="3938737"/>
                <a:ext cx="435635" cy="433151"/>
              </a:xfrm>
              <a:prstGeom prst="rect">
                <a:avLst/>
              </a:prstGeom>
            </p:spPr>
          </p:pic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78C93D6F-8AE8-4EBF-BD15-CE02666A15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59" t="-8751" r="30000" b="35876"/>
              <a:stretch/>
            </p:blipFill>
            <p:spPr>
              <a:xfrm>
                <a:off x="2828002" y="4609751"/>
                <a:ext cx="435635" cy="433151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86F12DF1-7B7D-41E9-8FBE-851EEA7650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59" t="-8751" r="30000" b="35876"/>
              <a:stretch/>
            </p:blipFill>
            <p:spPr>
              <a:xfrm>
                <a:off x="390606" y="5298843"/>
                <a:ext cx="435635" cy="433151"/>
              </a:xfrm>
              <a:prstGeom prst="rect">
                <a:avLst/>
              </a:prstGeom>
            </p:spPr>
          </p:pic>
        </p:grp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4F8234D1-6A24-4F10-B7E8-EC9BBDB3D7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59" t="-8751" r="30000" b="35876"/>
            <a:stretch/>
          </p:blipFill>
          <p:spPr>
            <a:xfrm>
              <a:off x="2555592" y="5888679"/>
              <a:ext cx="435635" cy="433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41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6417/v846417831/f2738/YEiZb4c0LAE.jpg">
            <a:extLst>
              <a:ext uri="{FF2B5EF4-FFF2-40B4-BE49-F238E27FC236}">
                <a16:creationId xmlns:a16="http://schemas.microsoft.com/office/drawing/2014/main" id="{832DBADA-07EF-4049-A77F-C17811A33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17027" b="15690"/>
          <a:stretch/>
        </p:blipFill>
        <p:spPr bwMode="auto">
          <a:xfrm>
            <a:off x="2323070" y="0"/>
            <a:ext cx="98689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D96A95-1689-4446-8BA5-B85E2CB8D6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 t="25011" b="29283"/>
          <a:stretch/>
        </p:blipFill>
        <p:spPr>
          <a:xfrm>
            <a:off x="0" y="26126"/>
            <a:ext cx="564596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394883-866C-4161-9A74-CBB9918B9837}"/>
              </a:ext>
            </a:extLst>
          </p:cNvPr>
          <p:cNvSpPr txBox="1"/>
          <p:nvPr/>
        </p:nvSpPr>
        <p:spPr>
          <a:xfrm>
            <a:off x="0" y="1581666"/>
            <a:ext cx="4497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17000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volural.ru</a:t>
            </a:r>
            <a:endParaRPr lang="ru-RU" sz="4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61A8C7-4612-4D1D-8249-B2C6B52F70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05" y="1050729"/>
            <a:ext cx="5233598" cy="475654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43D2C5A-0CA3-476A-8812-85E855F3F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2" y="1134057"/>
            <a:ext cx="1962341" cy="216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25746EE-1324-4646-9F4F-CF3553E35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153" y="1251730"/>
            <a:ext cx="2177270" cy="21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039D58-B55C-4E47-BBF9-402FD48142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2" r="9258" b="489"/>
          <a:stretch/>
        </p:blipFill>
        <p:spPr>
          <a:xfrm>
            <a:off x="3786010" y="3796286"/>
            <a:ext cx="1060069" cy="2026107"/>
          </a:xfrm>
          <a:prstGeom prst="rect">
            <a:avLst/>
          </a:prstGeom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AD28B40-F498-40AE-AC44-C8A3DAC5E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64" y="1128635"/>
            <a:ext cx="1436151" cy="201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4A7870E8-3E16-4D93-8EF8-3E87A9033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0" y="1050729"/>
            <a:ext cx="1397957" cy="216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&quot;вфмс 2017&quot;">
            <a:extLst>
              <a:ext uri="{FF2B5EF4-FFF2-40B4-BE49-F238E27FC236}">
                <a16:creationId xmlns:a16="http://schemas.microsoft.com/office/drawing/2014/main" id="{31FD9AA3-0229-4A47-852E-0ED8CFA41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64" y="3885454"/>
            <a:ext cx="1844842" cy="184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артинки по запросу &quot;чемпионат мира по боксу 2019 екатеринбург&quot;">
            <a:extLst>
              <a:ext uri="{FF2B5EF4-FFF2-40B4-BE49-F238E27FC236}">
                <a16:creationId xmlns:a16="http://schemas.microsoft.com/office/drawing/2014/main" id="{EBE182AF-1815-4EB8-A533-184B785BF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6"/>
          <a:stretch/>
        </p:blipFill>
        <p:spPr bwMode="auto">
          <a:xfrm>
            <a:off x="9420774" y="3890144"/>
            <a:ext cx="2171796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850472-FCE4-4132-AE92-4FCCA58075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67" y="3936887"/>
            <a:ext cx="2046541" cy="1716264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38F123B7-E0E3-4914-8773-A93F13BAE8A2}"/>
              </a:ext>
            </a:extLst>
          </p:cNvPr>
          <p:cNvSpPr txBox="1">
            <a:spLocks/>
          </p:cNvSpPr>
          <p:nvPr/>
        </p:nvSpPr>
        <p:spPr>
          <a:xfrm>
            <a:off x="165257" y="84817"/>
            <a:ext cx="9031166" cy="79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Волонтерские проекты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064408-E8C4-4CB4-9E3B-61AC82015E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672" y="84817"/>
            <a:ext cx="1408726" cy="78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p.userapi.com/c845416/v845416360/939d6/HzNNvnfisnY.jpg">
            <a:extLst>
              <a:ext uri="{FF2B5EF4-FFF2-40B4-BE49-F238E27FC236}">
                <a16:creationId xmlns:a16="http://schemas.microsoft.com/office/drawing/2014/main" id="{D2E1373A-11EB-4248-A6B8-481561354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8" r="231"/>
          <a:stretch/>
        </p:blipFill>
        <p:spPr bwMode="auto">
          <a:xfrm>
            <a:off x="0" y="1385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D92E04-722B-4088-87E3-E87EEAAB7B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 t="25011" b="29283"/>
          <a:stretch/>
        </p:blipFill>
        <p:spPr>
          <a:xfrm>
            <a:off x="0" y="0"/>
            <a:ext cx="564596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45A596-49FA-4C77-85F3-B976B27429F7}"/>
              </a:ext>
            </a:extLst>
          </p:cNvPr>
          <p:cNvSpPr txBox="1"/>
          <p:nvPr/>
        </p:nvSpPr>
        <p:spPr>
          <a:xfrm>
            <a:off x="133350" y="743466"/>
            <a:ext cx="4171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Чемпионат мира по футболу </a:t>
            </a:r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FIFA 2018 </a:t>
            </a:r>
            <a:r>
              <a:rPr lang="ru-R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19154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DDEC8DF-9F10-4C9A-9A42-DE81FD010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0" b="3096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230C97-A7E0-4B5E-8509-DB15565F6E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8" t="25011" r="25897" b="29283"/>
          <a:stretch/>
        </p:blipFill>
        <p:spPr>
          <a:xfrm>
            <a:off x="6095999" y="0"/>
            <a:ext cx="644199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82B21C-63A6-4768-B190-150B4517B0ED}"/>
              </a:ext>
            </a:extLst>
          </p:cNvPr>
          <p:cNvSpPr txBox="1"/>
          <p:nvPr/>
        </p:nvSpPr>
        <p:spPr>
          <a:xfrm>
            <a:off x="8506628" y="1961019"/>
            <a:ext cx="4497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Центр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рекрутинга</a:t>
            </a:r>
          </a:p>
        </p:txBody>
      </p:sp>
    </p:spTree>
    <p:extLst>
      <p:ext uri="{BB962C8B-B14F-4D97-AF65-F5344CB8AC3E}">
        <p14:creationId xmlns:p14="http://schemas.microsoft.com/office/powerpoint/2010/main" val="37712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p.userapi.com/c834302/v834302235/125c95/LlJSCkE_UAg.jpg">
            <a:extLst>
              <a:ext uri="{FF2B5EF4-FFF2-40B4-BE49-F238E27FC236}">
                <a16:creationId xmlns:a16="http://schemas.microsoft.com/office/drawing/2014/main" id="{D2C72C79-018F-4BD0-8226-8D9302B4E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3"/>
          <a:stretch/>
        </p:blipFill>
        <p:spPr bwMode="auto">
          <a:xfrm>
            <a:off x="3064476" y="0"/>
            <a:ext cx="91275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DACBF8-F571-434C-AFEB-5795AEE267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 t="25011" b="29283"/>
          <a:stretch/>
        </p:blipFill>
        <p:spPr>
          <a:xfrm>
            <a:off x="0" y="0"/>
            <a:ext cx="564596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12420C-7092-40CA-998E-AC4BE8FC4162}"/>
              </a:ext>
            </a:extLst>
          </p:cNvPr>
          <p:cNvSpPr txBox="1"/>
          <p:nvPr/>
        </p:nvSpPr>
        <p:spPr>
          <a:xfrm>
            <a:off x="0" y="1581666"/>
            <a:ext cx="4497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Волонтеры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2.0</a:t>
            </a:r>
          </a:p>
        </p:txBody>
      </p:sp>
    </p:spTree>
    <p:extLst>
      <p:ext uri="{BB962C8B-B14F-4D97-AF65-F5344CB8AC3E}">
        <p14:creationId xmlns:p14="http://schemas.microsoft.com/office/powerpoint/2010/main" val="17101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149</Words>
  <Application>Microsoft Office PowerPoint</Application>
  <PresentationFormat>Широкоэкранный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Тема Office</vt:lpstr>
      <vt:lpstr>Презентация PowerPoint</vt:lpstr>
      <vt:lpstr>Волонтерский центр УрФУ «Волонтеры Урала»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2</cp:revision>
  <dcterms:created xsi:type="dcterms:W3CDTF">2021-07-25T09:25:03Z</dcterms:created>
  <dcterms:modified xsi:type="dcterms:W3CDTF">2021-07-25T09:34:45Z</dcterms:modified>
</cp:coreProperties>
</file>