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1" r:id="rId3"/>
    <p:sldId id="270" r:id="rId4"/>
    <p:sldId id="276" r:id="rId5"/>
    <p:sldId id="279" r:id="rId6"/>
    <p:sldId id="278" r:id="rId7"/>
    <p:sldId id="277" r:id="rId8"/>
    <p:sldId id="275" r:id="rId9"/>
    <p:sldId id="282" r:id="rId10"/>
    <p:sldId id="281" r:id="rId11"/>
    <p:sldId id="280" r:id="rId12"/>
    <p:sldId id="283" r:id="rId13"/>
    <p:sldId id="273" r:id="rId14"/>
    <p:sldId id="284" r:id="rId15"/>
    <p:sldId id="28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D65"/>
    <a:srgbClr val="105038"/>
    <a:srgbClr val="151515"/>
    <a:srgbClr val="225020"/>
    <a:srgbClr val="0D3F2C"/>
    <a:srgbClr val="B9FF96"/>
    <a:srgbClr val="91B796"/>
    <a:srgbClr val="619905"/>
    <a:srgbClr val="0B3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80" d="100"/>
          <a:sy n="80" d="100"/>
        </p:scale>
        <p:origin x="152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прн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r="1045" b="3284"/>
          <a:stretch/>
        </p:blipFill>
        <p:spPr bwMode="auto">
          <a:xfrm>
            <a:off x="-1" y="35818"/>
            <a:ext cx="9161321" cy="40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3861048"/>
            <a:ext cx="9144000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Franklin Gothic Heavy" panose="020B0903020102020204" pitchFamily="34" charset="0"/>
                <a:cs typeface="Arial" pitchFamily="34" charset="0"/>
              </a:rPr>
              <a:t>«Волонтерский </a:t>
            </a:r>
            <a:r>
              <a:rPr lang="ru-RU" sz="3200" dirty="0" smtClean="0">
                <a:latin typeface="Franklin Gothic Heavy" panose="020B0903020102020204" pitchFamily="34" charset="0"/>
                <a:cs typeface="Arial" pitchFamily="34" charset="0"/>
              </a:rPr>
              <a:t>корпус ВГЛТУ: Начни с нами!» </a:t>
            </a:r>
            <a:endParaRPr lang="ru-RU" sz="3200" dirty="0">
              <a:latin typeface="Franklin Gothic Heavy" panose="020B0903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7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vo6gvC5K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9"/>
            <a:ext cx="9137516" cy="6855251"/>
          </a:xfrm>
          <a:prstGeom prst="rect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 rot="13689150">
            <a:off x="-5126667" y="2793814"/>
            <a:ext cx="11003460" cy="5943438"/>
          </a:xfrm>
          <a:prstGeom prst="triangle">
            <a:avLst/>
          </a:prstGeom>
          <a:solidFill>
            <a:srgbClr val="22502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2213176">
            <a:off x="-5439304" y="4416592"/>
            <a:ext cx="19156595" cy="5943438"/>
          </a:xfrm>
          <a:prstGeom prst="triangle">
            <a:avLst/>
          </a:prstGeom>
          <a:solidFill>
            <a:srgbClr val="22502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194" y="3430374"/>
            <a:ext cx="4114800" cy="313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Arial Narrow" panose="020B0606020202030204" pitchFamily="34" charset="0"/>
              </a:rPr>
              <a:t>Самое главное </a:t>
            </a:r>
            <a:r>
              <a:rPr lang="ru-RU" sz="2800" dirty="0" smtClean="0">
                <a:latin typeface="Arial Narrow" panose="020B0606020202030204" pitchFamily="34" charset="0"/>
              </a:rPr>
              <a:t>в нашей команде </a:t>
            </a:r>
            <a:r>
              <a:rPr lang="ru-RU" sz="2800" dirty="0" smtClean="0">
                <a:latin typeface="Arial Narrow" panose="020B0606020202030204" pitchFamily="34" charset="0"/>
              </a:rPr>
              <a:t>– взаимопомощь и доверительные </a:t>
            </a:r>
            <a:r>
              <a:rPr lang="ru-RU" sz="2800" dirty="0" smtClean="0">
                <a:latin typeface="Arial Narrow" panose="020B0606020202030204" pitchFamily="34" charset="0"/>
              </a:rPr>
              <a:t>отношения! </a:t>
            </a:r>
            <a:endParaRPr lang="ru-R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6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ownloads\photo_5451659739399314839_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5" y="2385"/>
            <a:ext cx="9150455" cy="691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внобедренный треугольник 4"/>
          <p:cNvSpPr/>
          <p:nvPr/>
        </p:nvSpPr>
        <p:spPr>
          <a:xfrm rot="9165536">
            <a:off x="-1718400" y="3886282"/>
            <a:ext cx="14757476" cy="5943438"/>
          </a:xfrm>
          <a:prstGeom prst="triangle">
            <a:avLst/>
          </a:prstGeom>
          <a:solidFill>
            <a:srgbClr val="22502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7771764">
            <a:off x="2559804" y="2138388"/>
            <a:ext cx="11003460" cy="5943438"/>
          </a:xfrm>
          <a:prstGeom prst="triangle">
            <a:avLst/>
          </a:prstGeom>
          <a:solidFill>
            <a:srgbClr val="22502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29200" y="3542420"/>
            <a:ext cx="4114800" cy="313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Arial Narrow" panose="020B0606020202030204" pitchFamily="34" charset="0"/>
              </a:rPr>
              <a:t>С каждым </a:t>
            </a:r>
            <a:r>
              <a:rPr lang="ru-RU" sz="2800" dirty="0" smtClean="0">
                <a:latin typeface="Arial Narrow" panose="020B0606020202030204" pitchFamily="34" charset="0"/>
              </a:rPr>
              <a:t>посещенным </a:t>
            </a:r>
            <a:r>
              <a:rPr lang="ru-RU" sz="2800" dirty="0" smtClean="0">
                <a:latin typeface="Arial Narrow" panose="020B0606020202030204" pitchFamily="34" charset="0"/>
              </a:rPr>
              <a:t>мероприятием мы становимся дружнее и более сплоченными. </a:t>
            </a:r>
            <a:endParaRPr lang="ru-R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7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un9-8.userapi.com/impg/Ayzc_Zjn3oooubfuoetD5ncqRg_0W8TdnoVcLQ/YgUwJ0qjdf8.jpg?size=1280x853&amp;quality=95&amp;sign=3ae70509cc9abf36124ace76e3e785f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74" y="-320208"/>
            <a:ext cx="10980435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внобедренный треугольник 4"/>
          <p:cNvSpPr/>
          <p:nvPr/>
        </p:nvSpPr>
        <p:spPr>
          <a:xfrm rot="13952748">
            <a:off x="-4225910" y="2822972"/>
            <a:ext cx="11003460" cy="5943438"/>
          </a:xfrm>
          <a:prstGeom prst="triangle">
            <a:avLst/>
          </a:prstGeom>
          <a:solidFill>
            <a:srgbClr val="22502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9351037">
            <a:off x="-4044580" y="-2765617"/>
            <a:ext cx="11003460" cy="5943438"/>
          </a:xfrm>
          <a:prstGeom prst="triangle">
            <a:avLst/>
          </a:prstGeom>
          <a:solidFill>
            <a:srgbClr val="22502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0687"/>
            <a:ext cx="35122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   С </a:t>
            </a:r>
            <a:r>
              <a:rPr lang="ru-RU" sz="2800" dirty="0">
                <a:latin typeface="Arial Narrow" panose="020B0606020202030204" pitchFamily="34" charset="0"/>
              </a:rPr>
              <a:t>нами вы можете выйти за рамки мероприятий внутри вуза, стать </a:t>
            </a:r>
            <a:r>
              <a:rPr lang="ru-RU" sz="2800" dirty="0" smtClean="0">
                <a:latin typeface="Arial Narrow" panose="020B0606020202030204" pitchFamily="34" charset="0"/>
              </a:rPr>
              <a:t>волонтёрами </a:t>
            </a:r>
            <a:r>
              <a:rPr lang="ru-RU" sz="2800" dirty="0">
                <a:latin typeface="Arial Narrow" panose="020B0606020202030204" pitchFamily="34" charset="0"/>
              </a:rPr>
              <a:t>различных мероприятий и помогать в их организации, попробовать себя в различных мастер-классах, а так же быть участниками как региональных форумов, так и всероссийских!</a:t>
            </a:r>
          </a:p>
        </p:txBody>
      </p:sp>
    </p:spTree>
    <p:extLst>
      <p:ext uri="{BB962C8B-B14F-4D97-AF65-F5344CB8AC3E}">
        <p14:creationId xmlns:p14="http://schemas.microsoft.com/office/powerpoint/2010/main" val="38472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Admin\Downloads\photo_5451659739399314841_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2750">
            <a:off x="510795" y="1117827"/>
            <a:ext cx="7398912" cy="493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ownloads\photo_5451659739399314847_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64708"/>
            <a:ext cx="7867673" cy="523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ownloads\photo_5451659739399314846_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" r="5114"/>
          <a:stretch/>
        </p:blipFill>
        <p:spPr bwMode="auto">
          <a:xfrm rot="1180908">
            <a:off x="690697" y="770325"/>
            <a:ext cx="7423326" cy="562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 rot="7572093">
            <a:off x="2401924" y="1719170"/>
            <a:ext cx="13297675" cy="7614044"/>
          </a:xfrm>
          <a:prstGeom prst="triangle">
            <a:avLst/>
          </a:prstGeom>
          <a:solidFill>
            <a:srgbClr val="22502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8576892">
            <a:off x="2824681" y="4510036"/>
            <a:ext cx="11003460" cy="5943438"/>
          </a:xfrm>
          <a:prstGeom prst="triangle">
            <a:avLst/>
          </a:prstGeom>
          <a:solidFill>
            <a:srgbClr val="22502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95093" y="4633794"/>
            <a:ext cx="4067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Arial Narrow" panose="020B0606020202030204" pitchFamily="34" charset="0"/>
              </a:rPr>
              <a:t>Начни с нами!</a:t>
            </a:r>
            <a:endParaRPr lang="ru-RU" sz="5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69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D3D65"/>
            </a:gs>
            <a:gs pos="100000">
              <a:srgbClr val="10503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4"/>
          <p:cNvSpPr>
            <a:spLocks noGrp="1"/>
          </p:cNvSpPr>
          <p:nvPr>
            <p:ph idx="1"/>
          </p:nvPr>
        </p:nvSpPr>
        <p:spPr>
          <a:xfrm>
            <a:off x="1475656" y="476672"/>
            <a:ext cx="6336704" cy="46805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ea typeface="SimSun" panose="02010600030101010101" pitchFamily="2" charset="-122"/>
              </a:rPr>
              <a:t>Для </a:t>
            </a:r>
            <a:r>
              <a:rPr lang="ru-RU" dirty="0" smtClean="0">
                <a:ea typeface="SimSun" panose="02010600030101010101" pitchFamily="2" charset="-122"/>
              </a:rPr>
              <a:t>вас </a:t>
            </a:r>
            <a:r>
              <a:rPr lang="ru-RU" dirty="0" smtClean="0">
                <a:ea typeface="SimSun" panose="02010600030101010101" pitchFamily="2" charset="-122"/>
              </a:rPr>
              <a:t>выступал руководитель Студенческого Волонтерского Центра, </a:t>
            </a:r>
          </a:p>
          <a:p>
            <a:pPr algn="ctr">
              <a:buNone/>
            </a:pPr>
            <a:r>
              <a:rPr lang="ru-RU" dirty="0" smtClean="0">
                <a:ea typeface="SimSun" panose="02010600030101010101" pitchFamily="2" charset="-122"/>
              </a:rPr>
              <a:t>Ерохин Максим Сергеевич!</a:t>
            </a:r>
            <a:br>
              <a:rPr lang="ru-RU" dirty="0" smtClean="0">
                <a:ea typeface="SimSun" panose="02010600030101010101" pitchFamily="2" charset="-122"/>
              </a:rPr>
            </a:br>
            <a:endParaRPr lang="ru-RU" dirty="0" smtClean="0">
              <a:ea typeface="SimSun" panose="02010600030101010101" pitchFamily="2" charset="-122"/>
            </a:endParaRPr>
          </a:p>
          <a:p>
            <a:pPr algn="ctr">
              <a:buNone/>
            </a:pPr>
            <a:r>
              <a:rPr lang="ru-RU" dirty="0" smtClean="0">
                <a:ea typeface="SimSun" panose="02010600030101010101" pitchFamily="2" charset="-122"/>
              </a:rPr>
              <a:t>Спасибо за внимание!</a:t>
            </a:r>
            <a:endParaRPr lang="ru-RU" dirty="0">
              <a:ea typeface="SimSun" panose="02010600030101010101" pitchFamily="2" charset="-122"/>
            </a:endParaRPr>
          </a:p>
        </p:txBody>
      </p:sp>
      <p:pic>
        <p:nvPicPr>
          <p:cNvPr id="3074" name="Picture 2" descr="https://sun9-67.userapi.com/impg/AiAJI5lLtZr_8rrlPAVuD5RctYgszlseaBF_HA/w_8C8uf6rg8.jpg?size=486x1080&amp;quality=95&amp;sign=be00638bc37ee474befa512151a4fb01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7" t="43831" r="14418" b="25031"/>
          <a:stretch/>
        </p:blipFill>
        <p:spPr bwMode="auto">
          <a:xfrm>
            <a:off x="251519" y="3717032"/>
            <a:ext cx="2910031" cy="28276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31.userapi.com/impg/Jve39PGjiCy7C8f14kkHbpOSpnY8o3HK_09FlQ/fDq0fBmyK9s.jpg?size=1023x1024&amp;quality=95&amp;sign=a52810e2b7e977ae560c9376c7434a84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 t="10552" r="12096" b="10552"/>
          <a:stretch/>
        </p:blipFill>
        <p:spPr bwMode="auto">
          <a:xfrm>
            <a:off x="6228184" y="3717032"/>
            <a:ext cx="2714257" cy="28276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5463797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ВСТУПАЙ  В НАШУ ГРУППУ ВКОНТАКТЕ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275858" y="6237312"/>
            <a:ext cx="2664294" cy="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9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D3D65"/>
            </a:gs>
            <a:gs pos="100000">
              <a:srgbClr val="10503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4"/>
          <p:cNvSpPr>
            <a:spLocks noGrp="1"/>
          </p:cNvSpPr>
          <p:nvPr>
            <p:ph idx="1"/>
          </p:nvPr>
        </p:nvSpPr>
        <p:spPr>
          <a:xfrm>
            <a:off x="1475656" y="476672"/>
            <a:ext cx="6336704" cy="46805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endParaRPr lang="ru-RU" dirty="0">
              <a:ea typeface="SimSun" panose="02010600030101010101" pitchFamily="2" charset="-122"/>
            </a:endParaRPr>
          </a:p>
        </p:txBody>
      </p:sp>
      <p:pic>
        <p:nvPicPr>
          <p:cNvPr id="2050" name="Picture 2" descr="https://sun9-60.userapi.com/impg/IpkyEOCjHLPrPIgXj9VS4KiZ4sy68YIt-MrZDA/77pkOc5p_xQ.jpg?size=1280x1280&amp;quality=95&amp;sign=198e96b7a6847371e7005e255589c7c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14" y="2924944"/>
            <a:ext cx="3492388" cy="3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404664"/>
            <a:ext cx="5112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Вступайте в нашу беседу, в которой вы сможете увидеть анонсы мероприятий!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04741">
            <a:off x="6174940" y="1882718"/>
            <a:ext cx="2599457" cy="9022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776748">
            <a:off x="359866" y="1903058"/>
            <a:ext cx="2599457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2">
                <a:lumMod val="50000"/>
              </a:schemeClr>
            </a:gs>
            <a:gs pos="100000">
              <a:srgbClr val="0D3F2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2-19.userapi.com/impg/gmJIeDMetG_PDjh3y_st_2d2SvSBoZuGZNOF-g/pMnRotSiK34.jpg?size=1439x2160&amp;quality=95&amp;sign=e0219fc06e79031960679f49a03dc2da&amp;type=alb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" t="21259" r="3636"/>
          <a:stretch/>
        </p:blipFill>
        <p:spPr bwMode="auto">
          <a:xfrm>
            <a:off x="457200" y="836712"/>
            <a:ext cx="3923135" cy="532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 rot="2966230">
            <a:off x="2651328" y="-1783566"/>
            <a:ext cx="11003460" cy="5943438"/>
          </a:xfrm>
          <a:prstGeom prst="triangle">
            <a:avLst/>
          </a:prstGeom>
          <a:solidFill>
            <a:srgbClr val="22502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7906522">
            <a:off x="1578229" y="2646324"/>
            <a:ext cx="11801536" cy="5943438"/>
          </a:xfrm>
          <a:prstGeom prst="triangle">
            <a:avLst/>
          </a:prstGeom>
          <a:solidFill>
            <a:srgbClr val="22502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9504" y="565097"/>
            <a:ext cx="4464496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Arial Narrow" panose="020B0606020202030204" pitchFamily="34" charset="0"/>
              </a:rPr>
              <a:t>Меня зовут Ерохин Максим Сергеевич и я являюсь руководителем </a:t>
            </a:r>
            <a:r>
              <a:rPr lang="ru-RU" sz="2800" dirty="0" smtClean="0">
                <a:latin typeface="Arial Narrow" panose="020B0606020202030204" pitchFamily="34" charset="0"/>
              </a:rPr>
              <a:t>«Студенческого </a:t>
            </a:r>
            <a:r>
              <a:rPr lang="ru-RU" sz="2800" dirty="0" smtClean="0">
                <a:latin typeface="Arial Narrow" panose="020B0606020202030204" pitchFamily="34" charset="0"/>
              </a:rPr>
              <a:t>Волонтерского Центра </a:t>
            </a:r>
            <a:r>
              <a:rPr lang="ru-RU" sz="2800" dirty="0" smtClean="0">
                <a:latin typeface="Arial Narrow" panose="020B0606020202030204" pitchFamily="34" charset="0"/>
              </a:rPr>
              <a:t>ВГЛТУ».</a:t>
            </a:r>
            <a:r>
              <a:rPr lang="ru-RU" sz="2800" dirty="0" smtClean="0">
                <a:latin typeface="Arial Narrow" panose="020B0606020202030204" pitchFamily="34" charset="0"/>
              </a:rPr>
              <a:t/>
            </a:r>
            <a:br>
              <a:rPr lang="ru-RU" sz="2800" dirty="0" smtClean="0">
                <a:latin typeface="Arial Narrow" panose="020B0606020202030204" pitchFamily="34" charset="0"/>
              </a:rPr>
            </a:br>
            <a:r>
              <a:rPr lang="ru-RU" sz="2800" dirty="0" smtClean="0">
                <a:latin typeface="Arial Narrow" panose="020B0606020202030204" pitchFamily="34" charset="0"/>
              </a:rPr>
              <a:t/>
            </a:r>
            <a:br>
              <a:rPr lang="ru-RU" sz="2800" dirty="0" smtClean="0">
                <a:latin typeface="Arial Narrow" panose="020B0606020202030204" pitchFamily="34" charset="0"/>
              </a:rPr>
            </a:br>
            <a:endParaRPr lang="ru-R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02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J2rsXi0B6TQ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</a14:imgLayer>
                </a14:imgProps>
              </a:ext>
            </a:extLst>
          </a:blip>
          <a:srcRect r="9392"/>
          <a:stretch/>
        </p:blipFill>
        <p:spPr>
          <a:xfrm>
            <a:off x="-21263" y="0"/>
            <a:ext cx="9324528" cy="6858000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/>
        </p:nvSpPr>
        <p:spPr>
          <a:xfrm rot="8343318">
            <a:off x="1752545" y="2634990"/>
            <a:ext cx="11003460" cy="5943438"/>
          </a:xfrm>
          <a:prstGeom prst="triangle">
            <a:avLst/>
          </a:prstGeom>
          <a:solidFill>
            <a:srgbClr val="22502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3163336">
            <a:off x="-3936905" y="3292959"/>
            <a:ext cx="11003460" cy="5943438"/>
          </a:xfrm>
          <a:prstGeom prst="triangle">
            <a:avLst/>
          </a:prstGeom>
          <a:solidFill>
            <a:srgbClr val="22502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9711" y="4725144"/>
            <a:ext cx="8316416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Наша команда 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принимает участие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самых разных мероприятиях. Мы стараемся побывать на всех, чтобы получить максимальное количество опыта и эмоций!</a:t>
            </a: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4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q79yIpV0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7" y="1504"/>
            <a:ext cx="10030075" cy="6856496"/>
          </a:xfrm>
          <a:prstGeom prst="rect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 rot="13446951">
            <a:off x="-3966538" y="2264165"/>
            <a:ext cx="11003460" cy="6821764"/>
          </a:xfrm>
          <a:prstGeom prst="triangle">
            <a:avLst/>
          </a:prstGeom>
          <a:solidFill>
            <a:srgbClr val="22502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9111657">
            <a:off x="3379010" y="4160279"/>
            <a:ext cx="11003460" cy="5943438"/>
          </a:xfrm>
          <a:prstGeom prst="triangle">
            <a:avLst/>
          </a:prstGeom>
          <a:solidFill>
            <a:srgbClr val="22502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777" y="4293096"/>
            <a:ext cx="4348199" cy="25649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Arial Narrow" panose="020B0606020202030204" pitchFamily="34" charset="0"/>
              </a:rPr>
              <a:t>В ходе крупных </a:t>
            </a:r>
            <a:r>
              <a:rPr lang="ru-RU" sz="2800" dirty="0" smtClean="0">
                <a:latin typeface="Arial Narrow" panose="020B0606020202030204" pitchFamily="34" charset="0"/>
              </a:rPr>
              <a:t>мероприятий </a:t>
            </a:r>
            <a:r>
              <a:rPr lang="ru-RU" sz="2800" dirty="0" smtClean="0">
                <a:latin typeface="Arial Narrow" panose="020B0606020202030204" pitchFamily="34" charset="0"/>
              </a:rPr>
              <a:t>ребята сами знакомятся с волонтерами и активистами из других учебных заведений и организаций.</a:t>
            </a:r>
            <a:endParaRPr lang="ru-R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4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abOxtUJp7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 rot="4930207">
            <a:off x="2631109" y="-115751"/>
            <a:ext cx="11003460" cy="5943438"/>
          </a:xfrm>
          <a:prstGeom prst="triangle">
            <a:avLst/>
          </a:prstGeom>
          <a:solidFill>
            <a:srgbClr val="22502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2381069">
            <a:off x="3041629" y="-1924229"/>
            <a:ext cx="11003460" cy="5943438"/>
          </a:xfrm>
          <a:prstGeom prst="triangle">
            <a:avLst/>
          </a:prstGeom>
          <a:solidFill>
            <a:srgbClr val="22502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90256" y="-10011"/>
            <a:ext cx="4623761" cy="27189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Arial Narrow" panose="020B0606020202030204" pitchFamily="34" charset="0"/>
              </a:rPr>
              <a:t>Они обмениваются опытом и стараются поддерживать общение </a:t>
            </a:r>
            <a:r>
              <a:rPr lang="ru-RU" sz="2800" dirty="0" smtClean="0">
                <a:latin typeface="Arial Narrow" panose="020B0606020202030204" pitchFamily="34" charset="0"/>
              </a:rPr>
              <a:t>не только во время мероприятий, но и в свободное от них время.</a:t>
            </a:r>
            <a:endParaRPr lang="ru-R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6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QV6Opc1GzM.jpg"/>
          <p:cNvPicPr>
            <a:picLocks noChangeAspect="1"/>
          </p:cNvPicPr>
          <p:nvPr/>
        </p:nvPicPr>
        <p:blipFill rotWithShape="1">
          <a:blip r:embed="rId2" cstate="print"/>
          <a:srcRect t="12708"/>
          <a:stretch/>
        </p:blipFill>
        <p:spPr>
          <a:xfrm>
            <a:off x="-972616" y="0"/>
            <a:ext cx="11775419" cy="6858000"/>
          </a:xfrm>
          <a:prstGeom prst="rect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 rot="13828103">
            <a:off x="-6723612" y="2055626"/>
            <a:ext cx="11003460" cy="5943438"/>
          </a:xfrm>
          <a:prstGeom prst="triangle">
            <a:avLst/>
          </a:prstGeom>
          <a:solidFill>
            <a:srgbClr val="22502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8734103">
            <a:off x="1333603" y="2747845"/>
            <a:ext cx="11003460" cy="5943438"/>
          </a:xfrm>
          <a:prstGeom prst="triangle">
            <a:avLst/>
          </a:prstGeom>
          <a:solidFill>
            <a:srgbClr val="22502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16" y="4581128"/>
            <a:ext cx="5400600" cy="2276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Arial Narrow" panose="020B0606020202030204" pitchFamily="34" charset="0"/>
              </a:rPr>
              <a:t>За продолжительное время </a:t>
            </a:r>
            <a:r>
              <a:rPr lang="ru-RU" sz="2800" dirty="0" smtClean="0">
                <a:latin typeface="Arial Narrow" panose="020B0606020202030204" pitchFamily="34" charset="0"/>
              </a:rPr>
              <a:t>работы </a:t>
            </a:r>
            <a:r>
              <a:rPr lang="ru-RU" sz="2800" dirty="0" smtClean="0">
                <a:latin typeface="Arial Narrow" panose="020B0606020202030204" pitchFamily="34" charset="0"/>
              </a:rPr>
              <a:t>наши ребята смогли стать настоящей командой, нашли единомышленников и верных друзей. </a:t>
            </a:r>
            <a:endParaRPr lang="ru-R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8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ownloads\photo_5451659739399314842_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t="-10608" r="-702" b="28517"/>
          <a:stretch/>
        </p:blipFill>
        <p:spPr bwMode="auto">
          <a:xfrm>
            <a:off x="0" y="-2522994"/>
            <a:ext cx="9276085" cy="1015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внобедренный треугольник 4"/>
          <p:cNvSpPr/>
          <p:nvPr/>
        </p:nvSpPr>
        <p:spPr>
          <a:xfrm rot="18171866">
            <a:off x="-4593098" y="-2478663"/>
            <a:ext cx="11003460" cy="5943438"/>
          </a:xfrm>
          <a:prstGeom prst="triangle">
            <a:avLst/>
          </a:prstGeom>
          <a:solidFill>
            <a:srgbClr val="22502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898297">
            <a:off x="2864872" y="-3271724"/>
            <a:ext cx="11003460" cy="5943438"/>
          </a:xfrm>
          <a:prstGeom prst="triangle">
            <a:avLst/>
          </a:prstGeom>
          <a:solidFill>
            <a:srgbClr val="22502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52106"/>
            <a:ext cx="3954582" cy="18895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Arial Narrow" panose="020B0606020202030204" pitchFamily="34" charset="0"/>
              </a:rPr>
              <a:t>Некоторые студенты </a:t>
            </a:r>
            <a:r>
              <a:rPr lang="ru-RU" sz="2800" dirty="0" smtClean="0">
                <a:latin typeface="Arial Narrow" panose="020B0606020202030204" pitchFamily="34" charset="0"/>
              </a:rPr>
              <a:t>уже раскрыли свой потенциал </a:t>
            </a:r>
            <a:r>
              <a:rPr lang="ru-RU" sz="2800" dirty="0" smtClean="0">
                <a:latin typeface="Arial Narrow" panose="020B0606020202030204" pitchFamily="34" charset="0"/>
              </a:rPr>
              <a:t>и таланты, реализовывая их на практике.</a:t>
            </a:r>
            <a:endParaRPr lang="ru-R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3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ownloads\photo_5451659739399314845_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30"/>
            <a:ext cx="102910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внобедренный треугольник 4"/>
          <p:cNvSpPr/>
          <p:nvPr/>
        </p:nvSpPr>
        <p:spPr>
          <a:xfrm rot="14103695">
            <a:off x="-5122011" y="3240314"/>
            <a:ext cx="11003460" cy="5943438"/>
          </a:xfrm>
          <a:prstGeom prst="triangle">
            <a:avLst/>
          </a:prstGeom>
          <a:solidFill>
            <a:srgbClr val="22502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8575468">
            <a:off x="3307115" y="3764574"/>
            <a:ext cx="11003460" cy="5943438"/>
          </a:xfrm>
          <a:prstGeom prst="triangle">
            <a:avLst/>
          </a:prstGeom>
          <a:solidFill>
            <a:srgbClr val="22502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608" y="4437112"/>
            <a:ext cx="3574288" cy="16890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Arial Narrow" panose="020B0606020202030204" pitchFamily="34" charset="0"/>
              </a:rPr>
              <a:t>Мы </a:t>
            </a:r>
            <a:r>
              <a:rPr lang="ru-RU" sz="2800" dirty="0" smtClean="0">
                <a:latin typeface="Arial Narrow" panose="020B0606020202030204" pitchFamily="34" charset="0"/>
              </a:rPr>
              <a:t>посещаем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latin typeface="Arial Narrow" panose="020B0606020202030204" pitchFamily="34" charset="0"/>
              </a:rPr>
              <a:t>различные </a:t>
            </a:r>
            <a:r>
              <a:rPr lang="ru-RU" sz="2800" dirty="0" smtClean="0">
                <a:latin typeface="Arial Narrow" panose="020B0606020202030204" pitchFamily="34" charset="0"/>
              </a:rPr>
              <a:t>мастер-классы </a:t>
            </a:r>
            <a:r>
              <a:rPr lang="ru-RU" sz="2800" dirty="0" smtClean="0">
                <a:latin typeface="Arial Narrow" panose="020B0606020202030204" pitchFamily="34" charset="0"/>
              </a:rPr>
              <a:t>и </a:t>
            </a:r>
            <a:r>
              <a:rPr lang="ru-RU" sz="2800" dirty="0" smtClean="0">
                <a:latin typeface="Arial Narrow" panose="020B0606020202030204" pitchFamily="34" charset="0"/>
              </a:rPr>
              <a:t>лекции</a:t>
            </a:r>
            <a:r>
              <a:rPr lang="ru-RU" sz="2800" dirty="0">
                <a:latin typeface="Arial Narrow" panose="020B0606020202030204" pitchFamily="34" charset="0"/>
              </a:rPr>
              <a:t>,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2073" y="4293096"/>
            <a:ext cx="2880319" cy="2246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 Narrow" panose="020B0606020202030204" pitchFamily="34" charset="0"/>
              </a:rPr>
              <a:t>а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так же сами 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обучаемся на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курсах 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для освоения 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новых полезных 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навыков.</a:t>
            </a: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29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ownloads\photo_5451659739399314844_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102910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внобедренный треугольник 4"/>
          <p:cNvSpPr/>
          <p:nvPr/>
        </p:nvSpPr>
        <p:spPr>
          <a:xfrm rot="13859703">
            <a:off x="-4662556" y="3138384"/>
            <a:ext cx="11002313" cy="5943438"/>
          </a:xfrm>
          <a:prstGeom prst="triangle">
            <a:avLst/>
          </a:prstGeom>
          <a:solidFill>
            <a:srgbClr val="22502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9646326">
            <a:off x="-2364403" y="2390930"/>
            <a:ext cx="13506641" cy="5943438"/>
          </a:xfrm>
          <a:prstGeom prst="triangle">
            <a:avLst/>
          </a:prstGeom>
          <a:solidFill>
            <a:srgbClr val="22502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2564904"/>
            <a:ext cx="3707904" cy="4293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Arial Narrow" panose="020B0606020202030204" pitchFamily="34" charset="0"/>
              </a:rPr>
              <a:t>Полученные теоретические знания мы стараемся реализовать сразу на практике. Так же у нас действует правило «Научился сам – научи другого!». </a:t>
            </a:r>
            <a:endParaRPr lang="ru-R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3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245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SimSun</vt:lpstr>
      <vt:lpstr>Arial</vt:lpstr>
      <vt:lpstr>Arial Narrow</vt:lpstr>
      <vt:lpstr>Calibri</vt:lpstr>
      <vt:lpstr>Franklin Gothic Heavy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«Волонтерский корпус: история создания, цели и задачи, основные направления и работа» на примере нашего Центра</dc:title>
  <dc:creator>lenovo-i3</dc:creator>
  <cp:lastModifiedBy>79785</cp:lastModifiedBy>
  <cp:revision>41</cp:revision>
  <dcterms:created xsi:type="dcterms:W3CDTF">2022-11-30T19:18:51Z</dcterms:created>
  <dcterms:modified xsi:type="dcterms:W3CDTF">2023-09-05T21:14:04Z</dcterms:modified>
</cp:coreProperties>
</file>