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9.jpeg" ContentType="image/jpeg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C0CC8C6-54C7-466D-9083-EE22E745D089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3.7.21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A1885A7F-08A5-4BE6-A3D7-B35158BAF701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71103527-D27A-476B-8546-DCC33B8BE5AC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3.7.21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C855A582-531D-44BE-88C9-3F469BDA46D8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2" descr=""/>
          <p:cNvPicPr/>
          <p:nvPr/>
        </p:nvPicPr>
        <p:blipFill>
          <a:blip r:embed="rId2">
            <a:alphaModFix amt="50000"/>
          </a:blip>
          <a:srcRect l="11002" t="0" r="0" b="0"/>
          <a:stretch/>
        </p:blipFill>
        <p:spPr>
          <a:xfrm>
            <a:off x="-36360" y="-2520"/>
            <a:ext cx="9180000" cy="6857640"/>
          </a:xfrm>
          <a:prstGeom prst="rect">
            <a:avLst/>
          </a:prstGeom>
          <a:ln>
            <a:noFill/>
          </a:ln>
        </p:spPr>
      </p:pic>
      <p:sp>
        <p:nvSpPr>
          <p:cNvPr id="83" name="TextShape 1"/>
          <p:cNvSpPr txBox="1"/>
          <p:nvPr/>
        </p:nvSpPr>
        <p:spPr>
          <a:xfrm>
            <a:off x="642960" y="1643040"/>
            <a:ext cx="4642920" cy="499680"/>
          </a:xfrm>
          <a:prstGeom prst="rect">
            <a:avLst/>
          </a:prstGeom>
          <a:gradFill rotWithShape="0">
            <a:gsLst>
              <a:gs pos="0">
                <a:srgbClr val="9ab4e4"/>
              </a:gs>
              <a:gs pos="100000">
                <a:srgbClr val="c1d1ec"/>
              </a:gs>
            </a:gsLst>
            <a:lin ang="2700000"/>
          </a:gradFill>
          <a:ln>
            <a:noFill/>
          </a:ln>
          <a:effectLst>
            <a:outerShdw dist="28080" dir="5400000">
              <a:srgbClr val="000000">
                <a:alpha val="32000"/>
              </a:srgbClr>
            </a:outerShdw>
          </a:effectLst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000" spc="-1" strike="noStrike">
                <a:solidFill>
                  <a:srgbClr val="ffffff"/>
                </a:solidFill>
                <a:latin typeface="Calibri"/>
              </a:rPr>
              <a:t>Проект  «Дай лапу»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0" y="4714920"/>
            <a:ext cx="9143640" cy="2142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>
            <a:normAutofit fontScale="49000"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Цель проекта: Вовлечь добровольцев в добровольческое движение для решения социальных, общественных и экологический проблем. Подготовив 50 зооволонтеров в течение 6 месяцев, для помощи помощи в реализации добровольческих инициатив в сфере защиты животных. И создания в дальнейшем базы зооволонтеров города Сочи.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5" name="Рисунок 5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00840" y="0"/>
            <a:ext cx="3142800" cy="4727520"/>
          </a:xfrm>
          <a:prstGeom prst="rect">
            <a:avLst/>
          </a:prstGeom>
          <a:ln>
            <a:noFill/>
          </a:ln>
        </p:spPr>
      </p:pic>
      <p:pic>
        <p:nvPicPr>
          <p:cNvPr id="86" name="Рисунок 6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0"/>
            <a:ext cx="3142800" cy="4727520"/>
          </a:xfrm>
          <a:prstGeom prst="rect">
            <a:avLst/>
          </a:prstGeom>
          <a:ln>
            <a:noFill/>
          </a:ln>
        </p:spPr>
      </p:pic>
      <p:pic>
        <p:nvPicPr>
          <p:cNvPr id="87" name="Рисунок 7" descr=""/>
          <p:cNvPicPr/>
          <p:nvPr/>
        </p:nvPicPr>
        <p:blipFill>
          <a:blip r:embed="rId4">
            <a:alphaModFix amt="50000"/>
          </a:blip>
          <a:stretch/>
        </p:blipFill>
        <p:spPr>
          <a:xfrm>
            <a:off x="2928960" y="0"/>
            <a:ext cx="3142800" cy="4714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4" descr=""/>
          <p:cNvPicPr/>
          <p:nvPr/>
        </p:nvPicPr>
        <p:blipFill>
          <a:blip r:embed="rId2">
            <a:alphaModFix amt="50000"/>
          </a:blip>
          <a:srcRect l="11002" t="0" r="0" b="0"/>
          <a:stretch/>
        </p:blipFill>
        <p:spPr>
          <a:xfrm>
            <a:off x="-36360" y="-2520"/>
            <a:ext cx="9180000" cy="6857640"/>
          </a:xfrm>
          <a:prstGeom prst="rect">
            <a:avLst/>
          </a:prstGeom>
          <a:ln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0" y="0"/>
            <a:ext cx="1428480" cy="27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0d0d0d"/>
                </a:solidFill>
                <a:latin typeface="Calibri"/>
              </a:rPr>
              <a:t>Проблема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357120" y="428760"/>
            <a:ext cx="5428800" cy="1919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 Сочи </a:t>
            </a:r>
            <a:endParaRPr b="0" lang="ru-RU" sz="2000" spc="-1" strike="noStrike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около 10 немуниципальных приютов для бездомных животных;</a:t>
            </a:r>
            <a:endParaRPr b="0" lang="ru-RU" sz="2000" spc="-1" strike="noStrike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более 3х тысяч собак </a:t>
            </a:r>
            <a:endParaRPr b="0" lang="ru-RU" sz="2000" spc="-1" strike="noStrike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свыше 200 кошек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Рисунок 2" descr=""/>
          <p:cNvPicPr/>
          <p:nvPr/>
        </p:nvPicPr>
        <p:blipFill>
          <a:blip r:embed="rId2">
            <a:alphaModFix amt="50000"/>
          </a:blip>
          <a:srcRect l="11002" t="0" r="0" b="0"/>
          <a:stretch/>
        </p:blipFill>
        <p:spPr>
          <a:xfrm>
            <a:off x="-36360" y="-2520"/>
            <a:ext cx="9180000" cy="6857640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0" y="4611240"/>
            <a:ext cx="8000640" cy="222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d0d0d"/>
                </a:solidFill>
                <a:latin typeface="Calibri"/>
              </a:rPr>
              <a:t>Основные задачи волонтеров: </a:t>
            </a:r>
            <a:endParaRPr b="0" lang="ru-RU" sz="20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d0d0d"/>
              </a:buClr>
              <a:buFont typeface="StarSymbol"/>
              <a:buAutoNum type="arabicPeriod"/>
            </a:pPr>
            <a:r>
              <a:rPr b="0" lang="ru-RU" sz="2000" spc="-1" strike="noStrike">
                <a:solidFill>
                  <a:srgbClr val="0d0d0d"/>
                </a:solidFill>
                <a:latin typeface="Calibri"/>
              </a:rPr>
              <a:t>Пробуждение в собаке доверия к людям.</a:t>
            </a:r>
            <a:endParaRPr b="0" lang="ru-RU" sz="20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d0d0d"/>
              </a:buClr>
              <a:buFont typeface="StarSymbol"/>
              <a:buAutoNum type="arabicPeriod"/>
            </a:pPr>
            <a:r>
              <a:rPr b="0" lang="ru-RU" sz="2000" spc="-1" strike="noStrike">
                <a:solidFill>
                  <a:srgbClr val="0d0d0d"/>
                </a:solidFill>
                <a:latin typeface="Calibri"/>
              </a:rPr>
              <a:t>Помощь социализированным собакам в поиске нового дома.</a:t>
            </a:r>
            <a:endParaRPr b="0" lang="ru-RU" sz="20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d0d0d"/>
              </a:buClr>
              <a:buFont typeface="StarSymbol"/>
              <a:buAutoNum type="arabicPeriod"/>
            </a:pPr>
            <a:r>
              <a:rPr b="0" lang="ru-RU" sz="2000" spc="-1" strike="noStrike">
                <a:solidFill>
                  <a:srgbClr val="0d0d0d"/>
                </a:solidFill>
                <a:latin typeface="Calibri"/>
              </a:rPr>
              <a:t> </a:t>
            </a:r>
            <a:r>
              <a:rPr b="0" lang="ru-RU" sz="2000" spc="-1" strike="noStrike">
                <a:solidFill>
                  <a:srgbClr val="0d0d0d"/>
                </a:solidFill>
                <a:latin typeface="Calibri"/>
              </a:rPr>
              <a:t>Поиск прежних хозяев для собак-потеряшек.</a:t>
            </a:r>
            <a:endParaRPr b="0" lang="ru-RU" sz="20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d0d0d"/>
              </a:buClr>
              <a:buFont typeface="StarSymbol"/>
              <a:buAutoNum type="arabicPeriod"/>
            </a:pPr>
            <a:r>
              <a:rPr b="0" lang="ru-RU" sz="2000" spc="-1" strike="noStrike">
                <a:solidFill>
                  <a:srgbClr val="0d0d0d"/>
                </a:solidFill>
                <a:latin typeface="Calibri"/>
              </a:rPr>
              <a:t>Поддержание связи (курирование) с новыми владельцами устроенных приютских собак, контроль за условиями содержания собаки в новом доме.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5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Рисунок 3" descr=""/>
          <p:cNvPicPr/>
          <p:nvPr/>
        </p:nvPicPr>
        <p:blipFill>
          <a:blip r:embed="rId2">
            <a:alphaModFix amt="50000"/>
          </a:blip>
          <a:srcRect l="11002" t="0" r="0" b="0"/>
          <a:stretch/>
        </p:blipFill>
        <p:spPr>
          <a:xfrm>
            <a:off x="-36360" y="-2520"/>
            <a:ext cx="9180000" cy="6857640"/>
          </a:xfrm>
          <a:prstGeom prst="rect">
            <a:avLst/>
          </a:prstGeom>
          <a:ln>
            <a:noFill/>
          </a:ln>
        </p:spPr>
      </p:pic>
      <p:sp>
        <p:nvSpPr>
          <p:cNvPr id="94" name="TextShape 1"/>
          <p:cNvSpPr txBox="1"/>
          <p:nvPr/>
        </p:nvSpPr>
        <p:spPr>
          <a:xfrm>
            <a:off x="382680" y="255240"/>
            <a:ext cx="8257320" cy="2264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Результаты на данный момент: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обучено 5 волонтеров; 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проведено 3 акции по сбору корма для приютов;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осуществлено 4 поездки в приюты для  общения с животными в вольерах. 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5000"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Рисунок 4" descr=""/>
          <p:cNvPicPr/>
          <p:nvPr/>
        </p:nvPicPr>
        <p:blipFill>
          <a:blip r:embed="rId2">
            <a:alphaModFix amt="50000"/>
          </a:blip>
          <a:srcRect l="11002" t="0" r="0" b="0"/>
          <a:stretch/>
        </p:blipFill>
        <p:spPr>
          <a:xfrm>
            <a:off x="0" y="0"/>
            <a:ext cx="9180000" cy="6857640"/>
          </a:xfrm>
          <a:prstGeom prst="rect">
            <a:avLst/>
          </a:prstGeom>
          <a:ln>
            <a:noFill/>
          </a:ln>
        </p:spPr>
      </p:pic>
      <p:sp>
        <p:nvSpPr>
          <p:cNvPr id="96" name="TextShape 1"/>
          <p:cNvSpPr txBox="1"/>
          <p:nvPr/>
        </p:nvSpPr>
        <p:spPr>
          <a:xfrm>
            <a:off x="-72000" y="231120"/>
            <a:ext cx="4571640" cy="18568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algn="ctr">
              <a:lnSpc>
                <a:spcPct val="100000"/>
              </a:lnSpc>
              <a:spcBef>
                <a:spcPts val="1321"/>
              </a:spcBef>
            </a:pPr>
            <a:r>
              <a:rPr b="1" lang="ru-RU" sz="6600" spc="-1" strike="noStrike">
                <a:solidFill>
                  <a:srgbClr val="000000"/>
                </a:solidFill>
                <a:latin typeface="Calibri"/>
              </a:rPr>
              <a:t>Спасибо за внимание</a:t>
            </a:r>
            <a:endParaRPr b="0" lang="ru-RU" sz="6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Рисунок 3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4584600" y="0"/>
            <a:ext cx="455904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Application>Neat_Office/6.2.8.2$Windows_x86 LibreOffice_project/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2021-04-14T10:54:37Z</dcterms:created>
  <dc:creator>Дарья Беляк</dc:creator>
  <dc:description/>
  <dc:language>ru-RU</dc:language>
  <cp:lastModifiedBy/>
  <cp:lastPrinted>2021-06-17T12:13:09Z</cp:lastPrinted>
  <dcterms:modified xsi:type="dcterms:W3CDTF">2021-07-03T20:46:56Z</dcterms:modified>
  <cp:revision>8</cp:revision>
  <dc:subject/>
  <dc:title>Проект  «Дай лапу»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