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5" r:id="rId5"/>
    <p:sldId id="257" r:id="rId6"/>
    <p:sldId id="259" r:id="rId7"/>
    <p:sldId id="263" r:id="rId8"/>
    <p:sldId id="264" r:id="rId9"/>
    <p:sldId id="266" r:id="rId10"/>
    <p:sldId id="267" r:id="rId11"/>
    <p:sldId id="268" r:id="rId12"/>
    <p:sldId id="262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D828"/>
    <a:srgbClr val="62D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2800" b="1" u="none" dirty="0" smtClean="0">
                <a:solidFill>
                  <a:schemeClr val="dk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Спортивные мероприятия</a:t>
            </a:r>
            <a:endParaRPr lang="ru-RU" sz="2800" b="1" u="none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c:rich>
      </c:tx>
      <c:layout>
        <c:manualLayout>
          <c:xMode val="edge"/>
          <c:yMode val="edge"/>
          <c:x val="0.273021237009508"/>
          <c:y val="0.0163567494344901"/>
        </c:manualLayout>
      </c:layout>
      <c:overlay val="0"/>
      <c:spPr>
        <a:solidFill>
          <a:schemeClr val="lt1"/>
        </a:solidFill>
        <a:ln w="15875" cap="rnd" cmpd="sng" algn="ctr">
          <a:solidFill>
            <a:schemeClr val="dk1">
              <a:hueMod val="94000"/>
            </a:schemeClr>
          </a:solidFill>
          <a:prstDash val="solid"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Старты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485605314961"/>
          <c:y val="0.389842926313796"/>
          <c:w val="0.139701894685039"/>
          <c:h val="0.28794314173578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e38a368-e8f0-46ed-98e3-9e55af89cb57}"/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3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/>
              <a:t>Количество</a:t>
            </a:r>
            <a:r>
              <a:rPr lang="ru-RU" sz="3200" baseline="0" dirty="0" smtClean="0"/>
              <a:t> участников (лично)</a:t>
            </a:r>
            <a:endParaRPr lang="ru-RU" sz="3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tx2">
                <a:lumMod val="75000"/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 (на 16.11.2024)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207</c:v>
                </c:pt>
                <c:pt idx="2">
                  <c:v>201</c:v>
                </c:pt>
                <c:pt idx="3">
                  <c:v>212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мужчины</c:v>
                </c:pt>
              </c:strCache>
            </c:strRef>
          </c:tx>
          <c:spPr>
            <a:gradFill>
              <a:gsLst>
                <a:gs pos="10000">
                  <a:srgbClr val="FF0000"/>
                </a:gs>
                <a:gs pos="100000">
                  <a:schemeClr val="bg2">
                    <a:shade val="96000"/>
                    <a:satMod val="120000"/>
                    <a:lumMod val="90000"/>
                  </a:schemeClr>
                </a:gs>
              </a:gsLst>
              <a:lin ang="6120000" scaled="1"/>
            </a:gra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 (на 16.11.2024)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</c:v>
                </c:pt>
                <c:pt idx="1">
                  <c:v>292</c:v>
                </c:pt>
                <c:pt idx="2">
                  <c:v>303</c:v>
                </c:pt>
                <c:pt idx="3">
                  <c:v>327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>
                <a:lumMod val="75000"/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 (на 16.11.2024)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86</c:v>
                </c:pt>
                <c:pt idx="1">
                  <c:v>499</c:v>
                </c:pt>
                <c:pt idx="2">
                  <c:v>503</c:v>
                </c:pt>
                <c:pt idx="3">
                  <c:v>539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axId val="-778590768"/>
        <c:axId val="-778589680"/>
      </c:barChart>
      <c:catAx>
        <c:axId val="-7785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778589680"/>
        <c:crosses val="autoZero"/>
        <c:auto val="1"/>
        <c:lblAlgn val="ctr"/>
        <c:lblOffset val="100"/>
        <c:noMultiLvlLbl val="0"/>
      </c:catAx>
      <c:valAx>
        <c:axId val="-778589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77859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98b4f72-0454-4dba-8ed0-7b7c0e9de6ee}"/>
      </c:ext>
    </c:extLst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5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5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5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5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5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E6B113-5D11-4EEA-8FAE-3B81C56DB1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B84CF9-6C23-46AB-A4D4-7E7613DA96C6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799" y="532931"/>
            <a:ext cx="9599475" cy="166058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Подведение итогов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Федерации триатлона РК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13479" y="4559859"/>
            <a:ext cx="3456468" cy="14872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>
                <a:latin typeface="Century" panose="02040604050505020304" pitchFamily="18" charset="0"/>
              </a:rPr>
              <a:t>з</a:t>
            </a:r>
            <a:r>
              <a:rPr lang="ru-RU" sz="3600" dirty="0" smtClean="0">
                <a:latin typeface="Century" panose="02040604050505020304" pitchFamily="18" charset="0"/>
              </a:rPr>
              <a:t>а период </a:t>
            </a:r>
            <a:endParaRPr lang="ru-RU" sz="3600" dirty="0" smtClean="0">
              <a:latin typeface="Century" panose="02040604050505020304" pitchFamily="18" charset="0"/>
            </a:endParaRPr>
          </a:p>
          <a:p>
            <a:pPr algn="ctr"/>
            <a:r>
              <a:rPr lang="ru-RU" sz="3600" dirty="0" smtClean="0">
                <a:latin typeface="Century" panose="02040604050505020304" pitchFamily="18" charset="0"/>
              </a:rPr>
              <a:t>2021-2024 год</a:t>
            </a:r>
            <a:endParaRPr lang="ru-RU" sz="3600" dirty="0">
              <a:latin typeface="Century" panose="02040604050505020304" pitchFamily="18" charset="0"/>
            </a:endParaRPr>
          </a:p>
        </p:txBody>
      </p:sp>
      <p:pic>
        <p:nvPicPr>
          <p:cNvPr id="4" name="Picture 2" descr="C:\Users\Аппаратная\Desktop\настя\картинки\IMG_20230413_155129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674" y="3058609"/>
            <a:ext cx="1409958" cy="13681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577215" y="884555"/>
            <a:ext cx="1043876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sz="4800" dirty="0" smtClean="0">
                <a:latin typeface="Comic Sans MS" panose="030F0702030302020204" charset="0"/>
                <a:cs typeface="Comic Sans MS" panose="030F0702030302020204" charset="0"/>
                <a:sym typeface="+mn-ea"/>
              </a:rPr>
              <a:t>В начале 2025 года планируется направить заявку на верификацию организации, с целью учесть интересы как волонтёров, а также увеличить количество потенциальных волонтёров.</a:t>
            </a:r>
            <a:endParaRPr lang="ru-RU" altLang="en-US" sz="4800" dirty="0" smtClean="0"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524" y="279753"/>
            <a:ext cx="11176458" cy="68018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Bahnschrift Light Condensed" panose="020B0502040204020203" pitchFamily="34" charset="0"/>
              </a:rPr>
              <a:t>Возникающие сложности при реализации программы</a:t>
            </a:r>
            <a:endParaRPr lang="ru-RU" sz="4800" dirty="0" smtClean="0">
              <a:latin typeface="Bahnschrift Light Condensed" panose="020B0502040204020203" pitchFamily="34" charset="0"/>
            </a:endParaRPr>
          </a:p>
          <a:p>
            <a:r>
              <a:rPr lang="ru-RU" sz="4800" dirty="0">
                <a:latin typeface="Bahnschrift Light Condensed" panose="020B0502040204020203" pitchFamily="34" charset="0"/>
              </a:rPr>
              <a:t>р</a:t>
            </a:r>
            <a:r>
              <a:rPr lang="ru-RU" sz="4800" dirty="0" smtClean="0">
                <a:latin typeface="Bahnschrift Light Condensed" panose="020B0502040204020203" pitchFamily="34" charset="0"/>
              </a:rPr>
              <a:t>азвития триатлона в Республике Коми:</a:t>
            </a:r>
            <a:endParaRPr lang="ru-RU" sz="48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dirty="0" smtClean="0">
                <a:latin typeface="Bahnschrift Light Condensed" panose="020B0502040204020203" pitchFamily="34" charset="0"/>
              </a:rPr>
              <a:t>слабая </a:t>
            </a:r>
            <a:r>
              <a:rPr lang="ru-RU" sz="3600" dirty="0">
                <a:latin typeface="Bahnschrift Light Condensed" panose="020B0502040204020203" pitchFamily="34" charset="0"/>
              </a:rPr>
              <a:t>поддержка Министерства спорта РК</a:t>
            </a:r>
            <a:r>
              <a:rPr lang="en-US" sz="3600" dirty="0">
                <a:latin typeface="Bahnschrift Light Condensed" panose="020B0502040204020203" pitchFamily="34" charset="0"/>
              </a:rPr>
              <a:t>;</a:t>
            </a:r>
            <a:endParaRPr lang="ru-RU" sz="3600" dirty="0">
              <a:latin typeface="Bahnschrift Light Condensed" panose="020B0502040204020203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dirty="0" smtClean="0">
                <a:latin typeface="Bahnschrift Light Condensed" panose="020B0502040204020203" pitchFamily="34" charset="0"/>
              </a:rPr>
              <a:t>слабая партнёрская поддержка</a:t>
            </a:r>
            <a:r>
              <a:rPr lang="en-US" sz="3600" dirty="0" smtClean="0">
                <a:latin typeface="Bahnschrift Light Condensed" panose="020B0502040204020203" pitchFamily="34" charset="0"/>
              </a:rPr>
              <a:t>;</a:t>
            </a:r>
            <a:endParaRPr lang="en-US" sz="36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dirty="0" smtClean="0">
                <a:latin typeface="Bahnschrift Light Condensed" panose="020B0502040204020203" pitchFamily="34" charset="0"/>
              </a:rPr>
              <a:t>качество проведения стартов остаётся на среднем уровне</a:t>
            </a:r>
            <a:r>
              <a:rPr lang="en-US" sz="3600" dirty="0" smtClean="0">
                <a:latin typeface="Bahnschrift Light Condensed" panose="020B0502040204020203" pitchFamily="34" charset="0"/>
              </a:rPr>
              <a:t>;</a:t>
            </a:r>
            <a:endParaRPr lang="en-US" sz="36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dirty="0">
                <a:latin typeface="Bahnschrift Light Condensed" panose="020B0502040204020203" pitchFamily="34" charset="0"/>
              </a:rPr>
              <a:t>отсутствие постоянного фотографа, видеомонтажёра</a:t>
            </a:r>
            <a:r>
              <a:rPr lang="en-US" sz="3600" dirty="0">
                <a:latin typeface="Bahnschrift Light Condensed" panose="020B0502040204020203" pitchFamily="34" charset="0"/>
              </a:rPr>
              <a:t>;</a:t>
            </a:r>
            <a:endParaRPr lang="en-US" sz="3600" dirty="0">
              <a:latin typeface="Bahnschrift Light Condensed" panose="020B0502040204020203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dirty="0" smtClean="0">
                <a:latin typeface="Bahnschrift Light Condensed" panose="020B0502040204020203" pitchFamily="34" charset="0"/>
              </a:rPr>
              <a:t>уменьшение количества спортсменов-любителей</a:t>
            </a:r>
            <a:r>
              <a:rPr lang="en-US" sz="3600" dirty="0" smtClean="0">
                <a:latin typeface="Bahnschrift Light Condensed" panose="020B0502040204020203" pitchFamily="34" charset="0"/>
              </a:rPr>
              <a:t>;</a:t>
            </a:r>
            <a:endParaRPr lang="ru-RU" sz="36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dirty="0">
                <a:latin typeface="Bahnschrift Light Condensed" panose="020B0502040204020203" pitchFamily="34" charset="0"/>
              </a:rPr>
              <a:t>о</a:t>
            </a:r>
            <a:r>
              <a:rPr lang="ru-RU" sz="3600" dirty="0" smtClean="0">
                <a:latin typeface="Bahnschrift Light Condensed" panose="020B0502040204020203" pitchFamily="34" charset="0"/>
              </a:rPr>
              <a:t>бщественные начала актива </a:t>
            </a:r>
            <a:r>
              <a:rPr lang="ru-RU" sz="3600" dirty="0" smtClean="0">
                <a:latin typeface="Bahnschrift Light Condensed" panose="020B0502040204020203" pitchFamily="34" charset="0"/>
              </a:rPr>
              <a:t>Федерации, отсутствие секции </a:t>
            </a:r>
            <a:endParaRPr lang="ru-RU" sz="3600" dirty="0" smtClean="0">
              <a:latin typeface="Bahnschrift Light Condensed" panose="020B0502040204020203" pitchFamily="34" charset="0"/>
            </a:endParaRPr>
          </a:p>
          <a:p>
            <a:r>
              <a:rPr lang="ru-RU" sz="3600" dirty="0" smtClean="0">
                <a:latin typeface="Bahnschrift Light Condensed" panose="020B0502040204020203" pitchFamily="34" charset="0"/>
              </a:rPr>
              <a:t>по избранному виду спорта - триатлон </a:t>
            </a:r>
            <a:endParaRPr lang="ru-RU" sz="36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ru-RU" sz="44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ru-RU" sz="4400" dirty="0" smtClean="0">
              <a:latin typeface="Bahnschrift Ligh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81" y="241251"/>
            <a:ext cx="11242956" cy="65544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Bahnschrift Light Condensed" panose="020B0502040204020203" pitchFamily="34" charset="0"/>
              </a:rPr>
              <a:t>Цели на 2025 год:</a:t>
            </a:r>
            <a:endParaRPr lang="ru-RU" sz="48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latin typeface="Bahnschrift Light Condensed" panose="020B0502040204020203" pitchFamily="34" charset="0"/>
              </a:rPr>
              <a:t>п</a:t>
            </a:r>
            <a:r>
              <a:rPr lang="ru-RU" sz="3600" dirty="0" smtClean="0">
                <a:latin typeface="Bahnschrift Light Condensed" panose="020B0502040204020203" pitchFamily="34" charset="0"/>
              </a:rPr>
              <a:t>родолжить участвовать в </a:t>
            </a:r>
            <a:r>
              <a:rPr lang="ru-RU" sz="3600" dirty="0" err="1" smtClean="0">
                <a:latin typeface="Bahnschrift Light Condensed" panose="020B0502040204020203" pitchFamily="34" charset="0"/>
              </a:rPr>
              <a:t>грантовых</a:t>
            </a:r>
            <a:r>
              <a:rPr lang="ru-RU" sz="3600" dirty="0" smtClean="0">
                <a:latin typeface="Bahnschrift Light Condensed" panose="020B0502040204020203" pitchFamily="34" charset="0"/>
              </a:rPr>
              <a:t> конкурсах</a:t>
            </a:r>
            <a:r>
              <a:rPr lang="en-US" sz="3600" dirty="0" smtClean="0">
                <a:latin typeface="Bahnschrift Light Condensed" panose="020B0502040204020203" pitchFamily="34" charset="0"/>
              </a:rPr>
              <a:t>;</a:t>
            </a:r>
            <a:endParaRPr lang="en-US" sz="36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Bahnschrift Light Condensed" panose="020B0502040204020203" pitchFamily="34" charset="0"/>
              </a:rPr>
              <a:t>увеличить штатную численность волонтёров</a:t>
            </a:r>
            <a:r>
              <a:rPr lang="en-US" sz="3600" dirty="0" smtClean="0">
                <a:latin typeface="Bahnschrift Light Condensed" panose="020B0502040204020203" pitchFamily="34" charset="0"/>
              </a:rPr>
              <a:t>;</a:t>
            </a:r>
            <a:endParaRPr lang="ru-RU" sz="3600" dirty="0">
              <a:latin typeface="Bahnschrift Light Condensed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Bahnschrift Light Condensed" panose="020B0502040204020203" pitchFamily="34" charset="0"/>
                <a:sym typeface="+mn-ea"/>
              </a:rPr>
              <a:t>пройти верицикацию на </a:t>
            </a:r>
            <a:r>
              <a:rPr lang="en-US" sz="3600" dirty="0" smtClean="0">
                <a:latin typeface="Bahnschrift Light Condensed" panose="020B0502040204020203" pitchFamily="34" charset="0"/>
                <a:sym typeface="+mn-ea"/>
              </a:rPr>
              <a:t>DOBRO.RU</a:t>
            </a:r>
            <a:endParaRPr lang="ru-RU" sz="36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latin typeface="Bahnschrift Light Condensed" panose="020B0502040204020203" pitchFamily="34" charset="0"/>
              </a:rPr>
              <a:t>у</a:t>
            </a:r>
            <a:r>
              <a:rPr lang="ru-RU" sz="3600" dirty="0" smtClean="0">
                <a:latin typeface="Bahnschrift Light Condensed" panose="020B0502040204020203" pitchFamily="34" charset="0"/>
              </a:rPr>
              <a:t>лучшить качество обучения спортивных судей</a:t>
            </a:r>
            <a:r>
              <a:rPr lang="en-US" sz="3600" dirty="0" smtClean="0">
                <a:latin typeface="Bahnschrift Light Condensed" panose="020B0502040204020203" pitchFamily="34" charset="0"/>
              </a:rPr>
              <a:t>;</a:t>
            </a:r>
            <a:endParaRPr lang="en-US" sz="36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Bahnschrift Light Condensed" panose="020B0502040204020203" pitchFamily="34" charset="0"/>
              </a:rPr>
              <a:t>получить постоянную поддержку партнёров</a:t>
            </a:r>
            <a:r>
              <a:rPr lang="en-US" sz="3600" dirty="0" smtClean="0">
                <a:latin typeface="Bahnschrift Light Condensed" panose="020B0502040204020203" pitchFamily="34" charset="0"/>
              </a:rPr>
              <a:t>;</a:t>
            </a:r>
            <a:endParaRPr lang="en-US" sz="36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latin typeface="Bahnschrift Light Condensed" panose="020B0502040204020203" pitchFamily="34" charset="0"/>
              </a:rPr>
              <a:t>«постоянный» </a:t>
            </a:r>
            <a:r>
              <a:rPr lang="ru-RU" sz="3600" dirty="0" smtClean="0">
                <a:latin typeface="Bahnschrift Light Condensed" panose="020B0502040204020203" pitchFamily="34" charset="0"/>
              </a:rPr>
              <a:t>ведущий мероприятия, </a:t>
            </a:r>
            <a:r>
              <a:rPr lang="ru-RU" sz="3600" dirty="0">
                <a:latin typeface="Bahnschrift Light Condensed" panose="020B0502040204020203" pitchFamily="34" charset="0"/>
              </a:rPr>
              <a:t>фотограф </a:t>
            </a:r>
            <a:r>
              <a:rPr lang="ru-RU" sz="3600" dirty="0" smtClean="0">
                <a:latin typeface="Bahnschrift Light Condensed" panose="020B0502040204020203" pitchFamily="34" charset="0"/>
              </a:rPr>
              <a:t>и </a:t>
            </a:r>
            <a:r>
              <a:rPr lang="ru-RU" sz="3600" dirty="0" err="1" smtClean="0">
                <a:latin typeface="Bahnschrift Light Condensed" panose="020B0502040204020203" pitchFamily="34" charset="0"/>
              </a:rPr>
              <a:t>видеоомонтажёр</a:t>
            </a:r>
            <a:r>
              <a:rPr lang="en-US" sz="3600" dirty="0" smtClean="0">
                <a:latin typeface="Bahnschrift Light Condensed" panose="020B0502040204020203" pitchFamily="34" charset="0"/>
              </a:rPr>
              <a:t>;</a:t>
            </a:r>
            <a:endParaRPr lang="ru-RU" sz="3600" dirty="0">
              <a:latin typeface="Bahnschrift Light Condensed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Bahnschrift Light Condensed" panose="020B0502040204020203" pitchFamily="34" charset="0"/>
              </a:rPr>
              <a:t>улучшить качественную составляющую проведения спортивных мероприятий</a:t>
            </a:r>
            <a:endParaRPr lang="ru-RU" sz="3600" dirty="0" smtClean="0">
              <a:latin typeface="Bahnschrift Light Condensed" panose="020B0502040204020203" pitchFamily="34" charset="0"/>
            </a:endParaRPr>
          </a:p>
          <a:p>
            <a:endParaRPr lang="ru-RU" sz="4800" dirty="0">
              <a:latin typeface="Bahnschrift Ligh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176" y="131628"/>
            <a:ext cx="10802754" cy="61863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Bahnschrift Light Condensed" panose="020B0502040204020203" pitchFamily="34" charset="0"/>
              </a:rPr>
              <a:t>РСОО «Федерация триатлона Республики Коми» </a:t>
            </a:r>
            <a:endParaRPr lang="ru-RU" sz="4400" dirty="0" smtClean="0">
              <a:latin typeface="Bahnschrift Light Condensed" panose="020B0502040204020203" pitchFamily="34" charset="0"/>
            </a:endParaRPr>
          </a:p>
          <a:p>
            <a:r>
              <a:rPr lang="ru-RU" sz="4400" dirty="0" smtClean="0">
                <a:latin typeface="Bahnschrift Light Condensed" panose="020B0502040204020203" pitchFamily="34" charset="0"/>
              </a:rPr>
              <a:t>зарегистрирована 28.09.2020</a:t>
            </a:r>
            <a:endParaRPr lang="en-US" sz="4400" dirty="0" smtClean="0">
              <a:latin typeface="Bahnschrift Light Condensed" panose="020B0502040204020203" pitchFamily="34" charset="0"/>
            </a:endParaRPr>
          </a:p>
          <a:p>
            <a:endParaRPr lang="en-US" sz="4400" dirty="0" smtClean="0">
              <a:latin typeface="Bahnschrift Light Condensed" panose="020B0502040204020203" pitchFamily="34" charset="0"/>
            </a:endParaRPr>
          </a:p>
          <a:p>
            <a:r>
              <a:rPr lang="ru-RU" sz="4400" dirty="0" smtClean="0">
                <a:latin typeface="Bahnschrift Light Condensed" panose="020B0502040204020203" pitchFamily="34" charset="0"/>
              </a:rPr>
              <a:t>На 16.11.2024 имеет:</a:t>
            </a:r>
            <a:endParaRPr lang="ru-RU" sz="44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Bahnschrift Light Condensed" panose="020B0502040204020203" pitchFamily="34" charset="0"/>
              </a:rPr>
              <a:t>59 судей (2 категория – 22</a:t>
            </a:r>
            <a:r>
              <a:rPr lang="en-US" sz="4400" dirty="0" smtClean="0">
                <a:latin typeface="Bahnschrift Light Condensed" panose="020B0502040204020203" pitchFamily="34" charset="0"/>
              </a:rPr>
              <a:t>;</a:t>
            </a:r>
            <a:r>
              <a:rPr lang="ru-RU" sz="4400" dirty="0" smtClean="0">
                <a:latin typeface="Bahnschrift Light Condensed" panose="020B0502040204020203" pitchFamily="34" charset="0"/>
              </a:rPr>
              <a:t> 3 категория – 37)</a:t>
            </a:r>
            <a:endParaRPr lang="ru-RU" sz="44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 smtClean="0">
                <a:latin typeface="Bahnschrift Light Condensed" panose="020B0502040204020203" pitchFamily="34" charset="0"/>
              </a:rPr>
              <a:t>5 </a:t>
            </a:r>
            <a:r>
              <a:rPr lang="ru-RU" sz="4400" dirty="0" smtClean="0">
                <a:latin typeface="Bahnschrift Light Condensed" panose="020B0502040204020203" pitchFamily="34" charset="0"/>
              </a:rPr>
              <a:t>человек тренерского состава</a:t>
            </a:r>
            <a:endParaRPr lang="ru-RU" sz="44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dirty="0">
                <a:latin typeface="Bahnschrift Light Condensed" panose="020B0502040204020203" pitchFamily="34" charset="0"/>
              </a:rPr>
              <a:t>у</a:t>
            </a:r>
            <a:r>
              <a:rPr lang="ru-RU" sz="4400" dirty="0" smtClean="0">
                <a:latin typeface="Bahnschrift Light Condensed" panose="020B0502040204020203" pitchFamily="34" charset="0"/>
              </a:rPr>
              <a:t>спешно реализует проект «Школа </a:t>
            </a:r>
            <a:r>
              <a:rPr lang="ru-RU" sz="4400" dirty="0" err="1" smtClean="0">
                <a:latin typeface="Bahnschrift Light Condensed" panose="020B0502040204020203" pitchFamily="34" charset="0"/>
              </a:rPr>
              <a:t>триатлетика</a:t>
            </a:r>
            <a:r>
              <a:rPr lang="ru-RU" sz="4400" dirty="0" smtClean="0">
                <a:latin typeface="Bahnschrift Light Condensed" panose="020B0502040204020203" pitchFamily="34" charset="0"/>
              </a:rPr>
              <a:t>»</a:t>
            </a:r>
            <a:endParaRPr lang="en-US" sz="4400" dirty="0" smtClean="0">
              <a:latin typeface="Bahnschrift Light Condensed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dirty="0">
                <a:latin typeface="Bahnschrift Light Condensed" panose="020B0502040204020203" pitchFamily="34" charset="0"/>
              </a:rPr>
              <a:t>о</a:t>
            </a:r>
            <a:r>
              <a:rPr lang="ru-RU" sz="4400" dirty="0" smtClean="0">
                <a:latin typeface="Bahnschrift Light Condensed" panose="020B0502040204020203" pitchFamily="34" charset="0"/>
              </a:rPr>
              <a:t>ткрыта плавательная секция для любителей </a:t>
            </a:r>
            <a:endParaRPr lang="ru-RU" sz="4400" dirty="0" smtClean="0">
              <a:latin typeface="Bahnschrift Light Condensed" panose="020B0502040204020203" pitchFamily="34" charset="0"/>
            </a:endParaRPr>
          </a:p>
          <a:p>
            <a:endParaRPr lang="ru-RU" sz="4400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482" y="5949416"/>
            <a:ext cx="10110460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400" i="1" dirty="0" smtClean="0">
                <a:latin typeface="Bahnschrift Light Condensed" panose="020B0502040204020203" pitchFamily="34" charset="0"/>
              </a:rPr>
              <a:t>За 2024 год появилась своя команда волонтёров</a:t>
            </a:r>
            <a:endParaRPr lang="ru-RU" sz="4400" i="1" dirty="0"/>
          </a:p>
        </p:txBody>
      </p:sp>
      <p:pic>
        <p:nvPicPr>
          <p:cNvPr id="4" name="Рисунок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93" y="3693006"/>
            <a:ext cx="2118207" cy="2102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216" y="0"/>
            <a:ext cx="11705492" cy="72943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Bahnschrift Light Condensed" panose="020B0502040204020203" pitchFamily="34" charset="0"/>
              </a:rPr>
              <a:t>Федерацией успешно реализованы гранты:</a:t>
            </a:r>
            <a:endParaRPr lang="ru-RU" sz="4800" dirty="0" smtClean="0">
              <a:latin typeface="Bahnschrift Light Condensed" panose="020B0502040204020203" pitchFamily="34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Республики Коми для СОНКО,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Минэкономразвития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Коми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«Открытый кубок Федерации Триатлона Республики Коми» (2021 г.)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Лузский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тракт – путь на защиту Отечества» (2023-2024 г.)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Федерации триатлона России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«Новогодний триатлон на призы Деда Мороза» (2022 г.)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уроков триатлона – до российских чемпионов» (2023 г.)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Триатлетика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(2023-2024 г.)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ФТРК подавала заявки на Президентский грант,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«Лукойл», Грант фонда Потанина,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Росмолодежь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Bahnschrift Light Condensed" panose="020B0502040204020203" pitchFamily="34" charset="0"/>
            </a:endParaRPr>
          </a:p>
          <a:p>
            <a:r>
              <a:rPr lang="ru-RU" sz="2800" dirty="0" smtClean="0">
                <a:latin typeface="Bahnschrift Light Condensed" panose="020B0502040204020203" pitchFamily="34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-195714" y="0"/>
          <a:ext cx="12387714" cy="698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42" y="61546"/>
            <a:ext cx="11576744" cy="668215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latin typeface="Bahnschrift Condensed" panose="020B0502040204020203" pitchFamily="34" charset="0"/>
              </a:rPr>
              <a:t>			Достижения ПРЕДСТАВИТЕЛЕЙ </a:t>
            </a:r>
            <a:r>
              <a:rPr lang="ru-RU" sz="3200" b="1" dirty="0" err="1" smtClean="0">
                <a:latin typeface="Bahnschrift Condensed" panose="020B0502040204020203" pitchFamily="34" charset="0"/>
              </a:rPr>
              <a:t>феДЕРАЦИИ</a:t>
            </a:r>
            <a:r>
              <a:rPr lang="ru-RU" sz="3200" b="1" dirty="0" smtClean="0">
                <a:latin typeface="Bahnschrift Condensed" panose="020B0502040204020203" pitchFamily="34" charset="0"/>
              </a:rPr>
              <a:t> ТРИАТЛОНА </a:t>
            </a:r>
            <a:r>
              <a:rPr lang="ru-RU" sz="3200" b="1" dirty="0" err="1" smtClean="0">
                <a:latin typeface="Bahnschrift Condensed" panose="020B0502040204020203" pitchFamily="34" charset="0"/>
              </a:rPr>
              <a:t>рк</a:t>
            </a:r>
            <a:r>
              <a:rPr lang="ru-RU" sz="3200" b="1" dirty="0" smtClean="0">
                <a:latin typeface="Bahnschrift Condensed" panose="020B0502040204020203" pitchFamily="34" charset="0"/>
              </a:rPr>
              <a:t>:</a:t>
            </a:r>
            <a:br>
              <a:rPr lang="ru-RU" sz="3200" b="1" dirty="0" smtClean="0">
                <a:latin typeface="Bahnschrift Condensed" panose="020B0502040204020203" pitchFamily="34" charset="0"/>
              </a:rPr>
            </a:br>
            <a:br>
              <a:rPr lang="ru-RU" sz="3200" b="1" dirty="0" smtClean="0">
                <a:latin typeface="Bahnschrift Condensed" panose="020B0502040204020203" pitchFamily="34" charset="0"/>
              </a:rPr>
            </a:br>
            <a:r>
              <a:rPr lang="ru-RU" sz="2800" dirty="0" smtClean="0">
                <a:latin typeface="Bahnschrift Condensed" panose="020B0502040204020203" pitchFamily="34" charset="0"/>
              </a:rPr>
              <a:t>1. </a:t>
            </a:r>
            <a:r>
              <a:rPr lang="ru-RU" sz="2800" dirty="0" err="1" smtClean="0">
                <a:latin typeface="Bahnschrift Condensed" panose="020B0502040204020203" pitchFamily="34" charset="0"/>
              </a:rPr>
              <a:t>Уляшев</a:t>
            </a:r>
            <a:r>
              <a:rPr lang="ru-RU" sz="2800" dirty="0" smtClean="0">
                <a:latin typeface="Bahnschrift Condensed" panose="020B0502040204020203" pitchFamily="34" charset="0"/>
              </a:rPr>
              <a:t> Евгений, МСМК, зимний триатлон, мужчины – 1 место ЧР 2021, 2 место ЧР 2022, 3 место ЧМ 2022, 3 место ЧЕ 2022</a:t>
            </a:r>
            <a:r>
              <a:rPr lang="en-US" sz="2800" dirty="0" smtClean="0">
                <a:latin typeface="Bahnschrift Condensed" panose="020B0502040204020203" pitchFamily="34" charset="0"/>
              </a:rPr>
              <a:t>;</a:t>
            </a:r>
            <a:br>
              <a:rPr lang="ru-RU" sz="2800" dirty="0" smtClean="0">
                <a:latin typeface="Bahnschrift Condensed" panose="020B0502040204020203" pitchFamily="34" charset="0"/>
              </a:rPr>
            </a:br>
            <a:r>
              <a:rPr lang="ru-RU" sz="2800" dirty="0" smtClean="0">
                <a:latin typeface="Bahnschrift Condensed" panose="020B0502040204020203" pitchFamily="34" charset="0"/>
              </a:rPr>
              <a:t>2. Серебрякова Ульяна, МС, женщины – 3 место ЧР 2022 триатлон-кросс, призёр Кубков России по зимнему триатлону</a:t>
            </a:r>
            <a:r>
              <a:rPr lang="en-US" sz="2800" dirty="0" smtClean="0">
                <a:latin typeface="Bahnschrift Condensed" panose="020B0502040204020203" pitchFamily="34" charset="0"/>
              </a:rPr>
              <a:t>;</a:t>
            </a:r>
            <a:br>
              <a:rPr lang="ru-RU" sz="2800" dirty="0" smtClean="0">
                <a:latin typeface="Bahnschrift Condensed" panose="020B0502040204020203" pitchFamily="34" charset="0"/>
              </a:rPr>
            </a:br>
            <a:r>
              <a:rPr lang="ru-RU" sz="2800" dirty="0" smtClean="0">
                <a:latin typeface="Bahnschrift Condensed" panose="020B0502040204020203" pitchFamily="34" charset="0"/>
              </a:rPr>
              <a:t>3. Сидоров Денис, КМС, юниоры 18-23 лет – 3 место ПР 2023, 3 место ПР 2024 в 3-х этапной эстафете по зимнему триатлону, 2 место ПР 2024 по </a:t>
            </a:r>
            <a:r>
              <a:rPr lang="ru-RU" sz="2800" dirty="0" err="1" smtClean="0">
                <a:latin typeface="Bahnschrift Condensed" panose="020B0502040204020203" pitchFamily="34" charset="0"/>
              </a:rPr>
              <a:t>дуатлону</a:t>
            </a:r>
            <a:r>
              <a:rPr lang="ru-RU" sz="2800" dirty="0" smtClean="0">
                <a:latin typeface="Bahnschrift Condensed" panose="020B0502040204020203" pitchFamily="34" charset="0"/>
              </a:rPr>
              <a:t>-кроссу, призёр Всероссийских стартов</a:t>
            </a:r>
            <a:r>
              <a:rPr lang="en-US" sz="2800" dirty="0" smtClean="0">
                <a:latin typeface="Bahnschrift Condensed" panose="020B0502040204020203" pitchFamily="34" charset="0"/>
              </a:rPr>
              <a:t>;</a:t>
            </a:r>
            <a:br>
              <a:rPr lang="ru-RU" sz="2800" dirty="0" smtClean="0">
                <a:latin typeface="Bahnschrift Condensed" panose="020B0502040204020203" pitchFamily="34" charset="0"/>
              </a:rPr>
            </a:br>
            <a:r>
              <a:rPr lang="ru-RU" sz="2800" dirty="0" smtClean="0">
                <a:latin typeface="Bahnschrift Condensed" panose="020B0502040204020203" pitchFamily="34" charset="0"/>
              </a:rPr>
              <a:t>4. </a:t>
            </a:r>
            <a:r>
              <a:rPr lang="ru-RU" sz="2800" dirty="0" err="1" smtClean="0">
                <a:latin typeface="Bahnschrift Condensed" panose="020B0502040204020203" pitchFamily="34" charset="0"/>
              </a:rPr>
              <a:t>Пинягин</a:t>
            </a:r>
            <a:r>
              <a:rPr lang="ru-RU" sz="2800" dirty="0" smtClean="0">
                <a:latin typeface="Bahnschrift Condensed" panose="020B0502040204020203" pitchFamily="34" charset="0"/>
              </a:rPr>
              <a:t> Филипп, КМС, мужчины – 3 место по итогам этапов Кубка России по зимнему триатлону 2023-2024</a:t>
            </a:r>
            <a:r>
              <a:rPr lang="en-US" sz="2800" dirty="0" smtClean="0">
                <a:latin typeface="Bahnschrift Condensed" panose="020B0502040204020203" pitchFamily="34" charset="0"/>
              </a:rPr>
              <a:t>;</a:t>
            </a:r>
            <a:br>
              <a:rPr lang="en-US" sz="2800" dirty="0" smtClean="0">
                <a:latin typeface="Bahnschrift Condensed" panose="020B0502040204020203" pitchFamily="34" charset="0"/>
              </a:rPr>
            </a:br>
            <a:r>
              <a:rPr lang="en-US" sz="2800" dirty="0" smtClean="0">
                <a:latin typeface="Bahnschrift Condensed" panose="020B0502040204020203" pitchFamily="34" charset="0"/>
              </a:rPr>
              <a:t>5</a:t>
            </a:r>
            <a:r>
              <a:rPr lang="ru-RU" sz="2800" dirty="0" smtClean="0">
                <a:latin typeface="Bahnschrift Condensed" panose="020B0502040204020203" pitchFamily="34" charset="0"/>
              </a:rPr>
              <a:t>. Власов Владимир, 2 разряд, юноши 13-14 – 2 место ПР 2024 по триатлону-кроссу, призёр ВС по зимнему триатлону</a:t>
            </a:r>
            <a:r>
              <a:rPr lang="en-US" sz="2800" dirty="0" smtClean="0">
                <a:latin typeface="Bahnschrift Condensed" panose="020B0502040204020203" pitchFamily="34" charset="0"/>
              </a:rPr>
              <a:t>;</a:t>
            </a:r>
            <a:br>
              <a:rPr lang="ru-RU" sz="2800" dirty="0" smtClean="0">
                <a:latin typeface="Bahnschrift Condensed" panose="020B0502040204020203" pitchFamily="34" charset="0"/>
              </a:rPr>
            </a:br>
            <a:r>
              <a:rPr lang="ru-RU" sz="2800" dirty="0" smtClean="0">
                <a:latin typeface="Bahnschrift Condensed" panose="020B0502040204020203" pitchFamily="34" charset="0"/>
              </a:rPr>
              <a:t>6. Борисов Иван, 2 разряд, юноши 13-14 лет – 3 место ПР 2024 по </a:t>
            </a:r>
            <a:r>
              <a:rPr lang="ru-RU" sz="2800" dirty="0" err="1" smtClean="0">
                <a:latin typeface="Bahnschrift Condensed" panose="020B0502040204020203" pitchFamily="34" charset="0"/>
              </a:rPr>
              <a:t>дуатлон</a:t>
            </a:r>
            <a:r>
              <a:rPr lang="ru-RU" sz="2800" dirty="0" smtClean="0">
                <a:latin typeface="Bahnschrift Condensed" panose="020B0502040204020203" pitchFamily="34" charset="0"/>
              </a:rPr>
              <a:t>-кроссу, призёр ВС по зимнему  триатлону и </a:t>
            </a:r>
            <a:r>
              <a:rPr lang="ru-RU" sz="2800" dirty="0" err="1" smtClean="0">
                <a:latin typeface="Bahnschrift Condensed" panose="020B0502040204020203" pitchFamily="34" charset="0"/>
              </a:rPr>
              <a:t>дуатлон</a:t>
            </a:r>
            <a:r>
              <a:rPr lang="ru-RU" sz="2800" dirty="0" smtClean="0">
                <a:latin typeface="Bahnschrift Condensed" panose="020B0502040204020203" pitchFamily="34" charset="0"/>
              </a:rPr>
              <a:t>-кроссу.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92" y="258232"/>
            <a:ext cx="11271739" cy="150706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Особый акцент уделяется развитию спорта</a:t>
            </a:r>
            <a:br>
              <a:rPr lang="ru-RU" dirty="0" smtClean="0"/>
            </a:br>
            <a:r>
              <a:rPr lang="ru-RU" dirty="0" smtClean="0"/>
              <a:t>среди несовершеннолетних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16229"/>
          <a:stretch>
            <a:fillRect/>
          </a:stretch>
        </p:blipFill>
        <p:spPr bwMode="auto">
          <a:xfrm>
            <a:off x="518745" y="2237917"/>
            <a:ext cx="5145079" cy="3656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26323" r="12156"/>
          <a:stretch>
            <a:fillRect/>
          </a:stretch>
        </p:blipFill>
        <p:spPr bwMode="auto">
          <a:xfrm>
            <a:off x="6400801" y="2580864"/>
            <a:ext cx="5363308" cy="3746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647065" y="531495"/>
            <a:ext cx="1072769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Волонтёры Наше всё</a:t>
            </a:r>
            <a:endParaRPr lang="ru-RU" sz="400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ctr"/>
            <a:endParaRPr lang="ru-RU" altLang="en-US" sz="4000" dirty="0" smtClean="0"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ctr"/>
            <a:r>
              <a:rPr lang="ru-RU" altLang="en-US" sz="4000" dirty="0" smtClean="0">
                <a:latin typeface="Comic Sans MS" panose="030F0702030302020204" charset="0"/>
                <a:cs typeface="Comic Sans MS" panose="030F0702030302020204" charset="0"/>
                <a:sym typeface="+mn-ea"/>
              </a:rPr>
              <a:t>Федерация триатлона РК активно взаимодействует с волонтёрским корпусом. Официально привлекла волонтёров с использованием платформы </a:t>
            </a:r>
            <a:r>
              <a:rPr lang="en-US" altLang="en-US" sz="4000" dirty="0" smtClean="0">
                <a:latin typeface="Comic Sans MS" panose="030F0702030302020204" charset="0"/>
                <a:cs typeface="Comic Sans MS" panose="030F0702030302020204" charset="0"/>
                <a:sym typeface="+mn-ea"/>
              </a:rPr>
              <a:t>DOBRO.RU</a:t>
            </a:r>
            <a:r>
              <a:rPr lang="ru-RU" altLang="en-US" sz="4000" dirty="0" smtClean="0">
                <a:latin typeface="Comic Sans MS" panose="030F0702030302020204" charset="0"/>
                <a:cs typeface="Comic Sans MS" panose="030F0702030302020204" charset="0"/>
                <a:sym typeface="+mn-ea"/>
              </a:rPr>
              <a:t> с 19 мая 2024 года. </a:t>
            </a:r>
            <a:endParaRPr lang="ru-RU" altLang="en-US" sz="4000" dirty="0" smtClean="0"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ctr"/>
            <a:r>
              <a:rPr lang="ru-RU" altLang="en-US" sz="4000" dirty="0" smtClean="0">
                <a:latin typeface="Comic Sans MS" panose="030F0702030302020204" charset="0"/>
                <a:cs typeface="Comic Sans MS" panose="030F0702030302020204" charset="0"/>
                <a:sym typeface="+mn-ea"/>
              </a:rPr>
              <a:t>На 16.11.2024: Федерация провела 11 мероприятий при участии волонтёров.</a:t>
            </a:r>
            <a:endParaRPr lang="ru-RU" altLang="en-US" sz="4000" dirty="0" smtClean="0"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28930" y="487680"/>
            <a:ext cx="10959465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sz="4400" dirty="0" smtClean="0">
                <a:latin typeface="Comic Sans MS" panose="030F0702030302020204" charset="0"/>
                <a:cs typeface="Comic Sans MS" panose="030F0702030302020204" charset="0"/>
                <a:sym typeface="+mn-ea"/>
              </a:rPr>
              <a:t>На данный момент сформирован «костяк волонтёров» (систематически принимающие участие в мероприятиях) Федерации триатлона РК. На данный момент количество - 7 человек. </a:t>
            </a:r>
            <a:endParaRPr lang="ru-RU" sz="4400" dirty="0" smtClean="0"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ctr"/>
            <a:r>
              <a:rPr lang="ru-RU" sz="4400" dirty="0" smtClean="0">
                <a:latin typeface="Comic Sans MS" panose="030F0702030302020204" charset="0"/>
                <a:cs typeface="Comic Sans MS" panose="030F0702030302020204" charset="0"/>
                <a:sym typeface="+mn-ea"/>
              </a:rPr>
              <a:t>Количество волонтёров имеет тенденцию к увеличению.</a:t>
            </a:r>
            <a:endParaRPr lang="ru-RU" altLang="en-US" sz="4400" dirty="0" smtClean="0"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3128</Words>
  <Application>WPS Presentation</Application>
  <PresentationFormat>Широкоэкранный</PresentationFormat>
  <Paragraphs>70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43" baseType="lpstr">
      <vt:lpstr>Arial</vt:lpstr>
      <vt:lpstr>SimSun</vt:lpstr>
      <vt:lpstr>Wingdings</vt:lpstr>
      <vt:lpstr>Wingdings 3</vt:lpstr>
      <vt:lpstr>Arial Black</vt:lpstr>
      <vt:lpstr>Century</vt:lpstr>
      <vt:lpstr>Bahnschrift Light Condensed</vt:lpstr>
      <vt:lpstr>Times New Roman</vt:lpstr>
      <vt:lpstr>Microsoft YaHei Light</vt:lpstr>
      <vt:lpstr>Bahnschrift Condensed</vt:lpstr>
      <vt:lpstr>Courier New</vt:lpstr>
      <vt:lpstr>Microsoft YaHei</vt:lpstr>
      <vt:lpstr>Arial Unicode MS</vt:lpstr>
      <vt:lpstr>Century Gothic</vt:lpstr>
      <vt:lpstr>Calibri</vt:lpstr>
      <vt:lpstr>Arial Narrow</vt:lpstr>
      <vt:lpstr>Bahnschrift SemiBold SemiCondensed</vt:lpstr>
      <vt:lpstr>Bahnschrift SemiLight</vt:lpstr>
      <vt:lpstr>Book Antiqua</vt:lpstr>
      <vt:lpstr>Calibri Light</vt:lpstr>
      <vt:lpstr>Cambria</vt:lpstr>
      <vt:lpstr>Cambria Math</vt:lpstr>
      <vt:lpstr>Cascadia Code Light</vt:lpstr>
      <vt:lpstr>Bahnschrift SemiCondensed</vt:lpstr>
      <vt:lpstr>Bahnschrift SemiLight SemiCondensed</vt:lpstr>
      <vt:lpstr>Cascadia Code ExtraLight</vt:lpstr>
      <vt:lpstr>Cascadia Mono SemiBold</vt:lpstr>
      <vt:lpstr>Constantia</vt:lpstr>
      <vt:lpstr>Century Schoolbook</vt:lpstr>
      <vt:lpstr>Comic Sans MS</vt:lpstr>
      <vt:lpstr>Сектор</vt:lpstr>
      <vt:lpstr>Подведение итогов Федерации триатлона РК</vt:lpstr>
      <vt:lpstr>PowerPoint 演示文稿</vt:lpstr>
      <vt:lpstr>PowerPoint 演示文稿</vt:lpstr>
      <vt:lpstr>PowerPoint 演示文稿</vt:lpstr>
      <vt:lpstr>PowerPoint 演示文稿</vt:lpstr>
      <vt:lpstr>			Достижения ПРЕДСТАВИТЕЛЕЙ феДЕРАЦИИ ТРИАТЛОНА рк:  1. Уляшев Евгений, МСМК, зимний триатлон, мужчины – 1 место ЧР 2021, 2 место ЧР 2022, 3 место ЧМ 2022, 3 место ЧЕ 2022; 2. Серебрякова Ульяна, МС, женщины – 3 место ЧР 2022 триатлон-кросс, призёр Кубков России по зимнему триатлону; 3. Сидоров Денис, КМС, юниоры 18-23 лет – 3 место ПР 2023, 3 место ПР 2024 в 3-х этапной эстафете по зимнему триатлону, 2 место ПР 2024 по дуатлону-кроссу, призёр Всероссийских стартов; 4. Пинягин Филипп, КМС, мужчины – 3 место по итогам этапов Кубка России по зимнему триатлону 2023-2024; 5. Власов Владимир, 2 разряд, юноши 13-14 – 2 место ПР 2024 по триатлону-кроссу, призёр ВС по зимнему триатлону; 6. Борисов Иван, 2 разряд, юноши 13-14 лет – 3 место ПР 2024 по дуатлон-кроссу, призёр ВС по зимнему  триатлону и дуатлон-кроссу.</vt:lpstr>
      <vt:lpstr>Особый акцент уделяется развитию спорта среди несовершеннолетних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amikhailusov2</dc:creator>
  <cp:lastModifiedBy>Baton</cp:lastModifiedBy>
  <cp:revision>22</cp:revision>
  <dcterms:created xsi:type="dcterms:W3CDTF">2024-11-12T09:38:00Z</dcterms:created>
  <dcterms:modified xsi:type="dcterms:W3CDTF">2025-03-14T08:57:06Z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D7996CC5DE8F46078E5C24073436771D_12</vt:lpwstr>
  </property>
  <property fmtid="{D5CDD505-2E9C-101B-9397-08002B2CF9AE}" pid="3" name="KSOProductBuildVer">
    <vt:lpwstr>1049-12.2.0.20326</vt:lpwstr>
  </property>
</Properties>
</file>