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charts/chart1.xml" ContentType="application/vnd.openxmlformats-officedocument.drawingml.chart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3000" u="none">
                <a:solidFill>
                  <a:srgbClr val="FFFFFF"/>
                </a:solidFill>
                <a:latin typeface="Marker Felt"/>
              </a:defRPr>
            </a:pPr>
            <a:r>
              <a:rPr b="0" i="0" strike="noStrike" sz="3000" u="none">
                <a:solidFill>
                  <a:srgbClr val="FFFFFF"/>
                </a:solidFill>
                <a:latin typeface="Marker Felt"/>
              </a:rPr>
              <a:t>Численность (чел.)</a:t>
            </a:r>
          </a:p>
        </c:rich>
      </c:tx>
      <c:layout>
        <c:manualLayout>
          <c:xMode val="edge"/>
          <c:yMode val="edge"/>
          <c:x val="0.362204"/>
          <c:y val="0"/>
          <c:w val="0.275592"/>
          <c:h val="0.13796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596752"/>
          <c:y val="0.137961"/>
          <c:w val="0.372618"/>
          <c:h val="0.7673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gradFill flip="none" rotWithShape="1">
              <a:gsLst>
                <a:gs pos="0">
                  <a:srgbClr val="00C1FB"/>
                </a:gs>
                <a:gs pos="100000">
                  <a:srgbClr val="0073CF">
                    <a:alpha val="9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30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50800" dir="5400000">
                        <a:srgbClr val="000000">
                          <a:alpha val="50000"/>
                        </a:srgbClr>
                      </a:outerShdw>
                    </a:effectLst>
                    <a:latin typeface="Marker Fel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fixedVal"/>
            <c:noEndCap val="0"/>
            <c:val val="10"/>
            <c:spPr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Sheet1!$B$1:$G$1</c:f>
              <c:strCache>
                <c:ptCount val="6"/>
                <c:pt idx="0">
                  <c:v>пенсионеры </c:v>
                </c:pt>
                <c:pt idx="1">
                  <c:v>ветераны </c:v>
                </c:pt>
                <c:pt idx="2">
                  <c:v>люди с ограниченными возможностями </c:v>
                </c:pt>
                <c:pt idx="3">
                  <c:v>дети-сироты </c:v>
                </c:pt>
                <c:pt idx="4">
                  <c:v>дети с особенностями развития  </c:v>
                </c:pt>
                <c:pt idx="5">
                  <c:v>дети и подростки из малооб. и многодетных семей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5000.000000</c:v>
                </c:pt>
                <c:pt idx="1">
                  <c:v>2000.000000</c:v>
                </c:pt>
                <c:pt idx="2">
                  <c:v>4500.000000</c:v>
                </c:pt>
                <c:pt idx="3">
                  <c:v>8000.000000</c:v>
                </c:pt>
                <c:pt idx="4">
                  <c:v>5500.000000</c:v>
                </c:pt>
                <c:pt idx="5">
                  <c:v>3000.000000</c:v>
                </c:pt>
              </c:numCache>
            </c:numRef>
          </c:val>
        </c:ser>
        <c:gapWidth val="4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Marker Fel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Marker Felt"/>
              </a:defRPr>
            </a:pPr>
          </a:p>
        </c:txPr>
        <c:crossAx val="2094734552"/>
        <c:crosses val="autoZero"/>
        <c:crossBetween val="between"/>
        <c:majorUnit val="2250"/>
        <c:minorUnit val="1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4"/>
          </p:nvPr>
        </p:nvSpPr>
        <p:spPr>
          <a:xfrm>
            <a:off x="1270000" y="45212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6291657" y="9296399"/>
            <a:ext cx="374905" cy="3556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14478" y="9296399"/>
            <a:ext cx="374905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31.jpeg"/><Relationship Id="rId18" Type="http://schemas.openxmlformats.org/officeDocument/2006/relationships/image" Target="../media/image32.jpeg"/><Relationship Id="rId19" Type="http://schemas.openxmlformats.org/officeDocument/2006/relationships/image" Target="../media/image33.jpeg"/><Relationship Id="rId20" Type="http://schemas.openxmlformats.org/officeDocument/2006/relationships/image" Target="../media/image3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6.jpeg"/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4" Type="http://schemas.openxmlformats.org/officeDocument/2006/relationships/image" Target="../media/image46.jpeg"/><Relationship Id="rId15" Type="http://schemas.openxmlformats.org/officeDocument/2006/relationships/image" Target="../media/image47.jpeg"/><Relationship Id="rId16" Type="http://schemas.openxmlformats.org/officeDocument/2006/relationships/image" Target="../media/image4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алерея изображений"/>
          <p:cNvGrpSpPr/>
          <p:nvPr/>
        </p:nvGrpSpPr>
        <p:grpSpPr>
          <a:xfrm>
            <a:off x="1206499" y="1155699"/>
            <a:ext cx="10591801" cy="6059043"/>
            <a:chOff x="0" y="0"/>
            <a:chExt cx="10591800" cy="6059041"/>
          </a:xfrm>
        </p:grpSpPr>
        <p:pic>
          <p:nvPicPr>
            <p:cNvPr id="119" name="WhatsApp Image 2021-07-22 at 03.11.48.jpeg" descr="WhatsApp Image 2021-07-22 at 03.11.4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418" r="0" b="1418"/>
            <a:stretch>
              <a:fillRect/>
            </a:stretch>
          </p:blipFill>
          <p:spPr>
            <a:xfrm>
              <a:off x="0" y="0"/>
              <a:ext cx="10591800" cy="5563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Проект Соколва Владимира Александровича"/>
            <p:cNvSpPr/>
            <p:nvPr/>
          </p:nvSpPr>
          <p:spPr>
            <a:xfrm>
              <a:off x="0" y="5639941"/>
              <a:ext cx="10591801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000"/>
              </a:lvl1pPr>
            </a:lstStyle>
            <a:p>
              <a:pPr/>
              <a:r>
                <a:t>Проект Соколва Владимира Александровича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СМИ о нас"/>
          <p:cNvSpPr txBox="1"/>
          <p:nvPr/>
        </p:nvSpPr>
        <p:spPr>
          <a:xfrm>
            <a:off x="1107407" y="1092200"/>
            <a:ext cx="1078998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/>
          </a:lstStyle>
          <a:p>
            <a:pPr/>
            <a:r>
              <a:t>СМИ о нас   </a:t>
            </a:r>
          </a:p>
        </p:txBody>
      </p:sp>
      <p:pic>
        <p:nvPicPr>
          <p:cNvPr id="155" name="image-25-07-21-12-36-3.jpeg" descr="image-25-07-21-12-36-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580" y="2546419"/>
            <a:ext cx="2359920" cy="1315164"/>
          </a:xfrm>
          <a:prstGeom prst="rect">
            <a:avLst/>
          </a:prstGeom>
          <a:ln w="88900">
            <a:miter lim="400000"/>
          </a:ln>
        </p:spPr>
      </p:pic>
      <p:pic>
        <p:nvPicPr>
          <p:cNvPr id="156" name="image-25-07-21-12-36-2.jpeg" descr="image-25-07-21-12-36-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7100" y="2444750"/>
            <a:ext cx="2530837" cy="1518503"/>
          </a:xfrm>
          <a:prstGeom prst="rect">
            <a:avLst/>
          </a:prstGeom>
          <a:ln w="88900">
            <a:miter lim="400000"/>
          </a:ln>
        </p:spPr>
      </p:pic>
      <p:pic>
        <p:nvPicPr>
          <p:cNvPr id="157" name="image-25-07-21-12-36-1.jpeg" descr="image-25-07-21-12-36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100" y="4933950"/>
            <a:ext cx="2880881" cy="1682435"/>
          </a:xfrm>
          <a:prstGeom prst="rect">
            <a:avLst/>
          </a:prstGeom>
          <a:ln w="88900">
            <a:miter lim="400000"/>
          </a:ln>
        </p:spPr>
      </p:pic>
      <p:pic>
        <p:nvPicPr>
          <p:cNvPr id="158" name="image-25-07-21-12-36.jpeg" descr="image-25-07-21-12-3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34400" y="2238800"/>
            <a:ext cx="1930400" cy="19304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59" name="image-25-07-21-12-36-5.jpeg" descr="image-25-07-21-12-36-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6600" y="5025866"/>
            <a:ext cx="3479800" cy="14986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60" name="image-25-07-21-12-36-4.jpeg" descr="image-25-07-21-12-36-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2500" y="7528783"/>
            <a:ext cx="3320061" cy="1064768"/>
          </a:xfrm>
          <a:prstGeom prst="rect">
            <a:avLst/>
          </a:prstGeom>
          <a:ln w="88900">
            <a:miter lim="400000"/>
          </a:ln>
        </p:spPr>
      </p:pic>
      <p:pic>
        <p:nvPicPr>
          <p:cNvPr id="161" name="image-25-07-21-12-26.png" descr="image-25-07-21-12-2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35145" y="7016750"/>
            <a:ext cx="2528910" cy="168243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Благодарственные письма"/>
          <p:cNvSpPr txBox="1"/>
          <p:nvPr/>
        </p:nvSpPr>
        <p:spPr>
          <a:xfrm>
            <a:off x="1149897" y="711200"/>
            <a:ext cx="1070500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/>
          </a:lstStyle>
          <a:p>
            <a:pPr/>
            <a:r>
              <a:t>Благодарственные письма</a:t>
            </a:r>
          </a:p>
        </p:txBody>
      </p:sp>
      <p:pic>
        <p:nvPicPr>
          <p:cNvPr id="164" name="d4270627-2b50-41f7-bda6-7e1b5052bb38.jpg" descr="d4270627-2b50-41f7-bda6-7e1b5052bb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5583" y="2599573"/>
            <a:ext cx="1163003" cy="1650381"/>
          </a:xfrm>
          <a:prstGeom prst="rect">
            <a:avLst/>
          </a:prstGeom>
          <a:ln w="88900">
            <a:miter lim="400000"/>
          </a:ln>
        </p:spPr>
      </p:pic>
      <p:pic>
        <p:nvPicPr>
          <p:cNvPr id="165" name="aeb0bbac-11e1-4b88-a05c-f6b7aee00822.jpg" descr="aeb0bbac-11e1-4b88-a05c-f6b7aee008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1645" y="6575593"/>
            <a:ext cx="1256657" cy="1819593"/>
          </a:xfrm>
          <a:prstGeom prst="rect">
            <a:avLst/>
          </a:prstGeom>
          <a:ln w="88900">
            <a:miter lim="400000"/>
          </a:ln>
        </p:spPr>
      </p:pic>
      <p:pic>
        <p:nvPicPr>
          <p:cNvPr id="166" name="891980cc-e179-41d9-bb79-f52635d7b430.jpg" descr="891980cc-e179-41d9-bb79-f52635d7b43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8756" y="6649989"/>
            <a:ext cx="1256657" cy="1783282"/>
          </a:xfrm>
          <a:prstGeom prst="rect">
            <a:avLst/>
          </a:prstGeom>
          <a:ln w="88900">
            <a:miter lim="400000"/>
          </a:ln>
        </p:spPr>
      </p:pic>
      <p:pic>
        <p:nvPicPr>
          <p:cNvPr id="167" name="661ad4fb-9e28-468e-b37b-f25992fe9bf0.jpg" descr="661ad4fb-9e28-468e-b37b-f25992fe9bf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222" y="2584671"/>
            <a:ext cx="1173504" cy="1680185"/>
          </a:xfrm>
          <a:prstGeom prst="rect">
            <a:avLst/>
          </a:prstGeom>
          <a:ln w="88900">
            <a:miter lim="400000"/>
          </a:ln>
        </p:spPr>
      </p:pic>
      <p:pic>
        <p:nvPicPr>
          <p:cNvPr id="168" name="fe7a1013-83a1-4769-be8c-d4be863e6f5f.jpg" descr="fe7a1013-83a1-4769-be8c-d4be863e6f5f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24535" y="6639993"/>
            <a:ext cx="1256657" cy="1803274"/>
          </a:xfrm>
          <a:prstGeom prst="rect">
            <a:avLst/>
          </a:prstGeom>
          <a:ln w="88900">
            <a:miter lim="400000"/>
          </a:ln>
        </p:spPr>
      </p:pic>
      <p:pic>
        <p:nvPicPr>
          <p:cNvPr id="169" name="0f5e9dc4-648e-400a-8ead-e399e8066b5e.jpg" descr="0f5e9dc4-648e-400a-8ead-e399e8066b5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71362" y="2623561"/>
            <a:ext cx="1163003" cy="1680185"/>
          </a:xfrm>
          <a:prstGeom prst="rect">
            <a:avLst/>
          </a:prstGeom>
          <a:ln w="88900">
            <a:miter lim="400000"/>
          </a:ln>
        </p:spPr>
      </p:pic>
      <p:pic>
        <p:nvPicPr>
          <p:cNvPr id="170" name="601736f5-3aab-4a9a-b2c2-ce6236d5abd0.jpg" descr="601736f5-3aab-4a9a-b2c2-ce6236d5abd0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15882" y="6684313"/>
            <a:ext cx="1163004" cy="1657732"/>
          </a:xfrm>
          <a:prstGeom prst="rect">
            <a:avLst/>
          </a:prstGeom>
          <a:ln w="88900">
            <a:miter lim="400000"/>
          </a:ln>
        </p:spPr>
      </p:pic>
      <p:pic>
        <p:nvPicPr>
          <p:cNvPr id="171" name="b434c02c-dbf9-4c26-b57f-c5481a52c074.jpg" descr="b434c02c-dbf9-4c26-b57f-c5481a52c074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04210" y="4630262"/>
            <a:ext cx="1067645" cy="153549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2" name="47c25c5c-6170-4232-a4fe-6dbc0c9cc32d.jpg" descr="47c25c5c-6170-4232-a4fe-6dbc0c9cc32d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46456" y="4705099"/>
            <a:ext cx="947908" cy="1354153"/>
          </a:xfrm>
          <a:prstGeom prst="rect">
            <a:avLst/>
          </a:prstGeom>
          <a:ln w="88900">
            <a:miter lim="400000"/>
          </a:ln>
        </p:spPr>
      </p:pic>
      <p:pic>
        <p:nvPicPr>
          <p:cNvPr id="173" name="3f526624-8aeb-485c-a88b-e6e4c118a3d3.jpg" descr="3f526624-8aeb-485c-a88b-e6e4c118a3d3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43390" y="6738889"/>
            <a:ext cx="1239938" cy="1783282"/>
          </a:xfrm>
          <a:prstGeom prst="rect">
            <a:avLst/>
          </a:prstGeom>
          <a:ln w="88900">
            <a:miter lim="400000"/>
          </a:ln>
        </p:spPr>
      </p:pic>
      <p:pic>
        <p:nvPicPr>
          <p:cNvPr id="174" name="373d52b8-b217-4719-bd3c-10b38fb7e0d1.jpg" descr="373d52b8-b217-4719-bd3c-10b38fb7e0d1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063561" y="2657018"/>
            <a:ext cx="1067646" cy="153549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5" name="585175ad-e5dd-4277-b27a-f4e247f46008.jpg" descr="585175ad-e5dd-4277-b27a-f4e247f46008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176720" y="4628533"/>
            <a:ext cx="1067646" cy="1538948"/>
          </a:xfrm>
          <a:prstGeom prst="rect">
            <a:avLst/>
          </a:prstGeom>
          <a:ln w="88900">
            <a:miter lim="400000"/>
          </a:ln>
        </p:spPr>
      </p:pic>
      <p:pic>
        <p:nvPicPr>
          <p:cNvPr id="176" name="92819547-9410-44c8-8541-0f00a1796d7f.jpg" descr="92819547-9410-44c8-8541-0f00a1796d7f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736156" y="4492309"/>
            <a:ext cx="1256657" cy="1811396"/>
          </a:xfrm>
          <a:prstGeom prst="rect">
            <a:avLst/>
          </a:prstGeom>
          <a:ln w="88900">
            <a:miter lim="400000"/>
          </a:ln>
        </p:spPr>
      </p:pic>
      <p:pic>
        <p:nvPicPr>
          <p:cNvPr id="177" name="c30545be-faa5-4b75-9fe9-856ca7a2bba9.jpg" descr="c30545be-faa5-4b75-9fe9-856ca7a2bba9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07562" y="4559847"/>
            <a:ext cx="1170804" cy="167632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8" name="6073b03d-92ce-4888-ae20-22fd3cdd4bd0.jpg" descr="6073b03d-92ce-4888-ae20-22fd3cdd4bd0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668741" y="2658740"/>
            <a:ext cx="1067646" cy="1532047"/>
          </a:xfrm>
          <a:prstGeom prst="rect">
            <a:avLst/>
          </a:prstGeom>
          <a:ln w="88900">
            <a:miter lim="400000"/>
          </a:ln>
        </p:spPr>
      </p:pic>
      <p:pic>
        <p:nvPicPr>
          <p:cNvPr id="179" name="02f3ced1-e77f-4737-a06d-fdac30ea239b.jpg" descr="02f3ced1-e77f-4737-a06d-fdac30ea239b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574235" y="6728893"/>
            <a:ext cx="1256657" cy="1803274"/>
          </a:xfrm>
          <a:prstGeom prst="rect">
            <a:avLst/>
          </a:prstGeom>
          <a:ln w="88900">
            <a:miter lim="400000"/>
          </a:ln>
        </p:spPr>
      </p:pic>
      <p:pic>
        <p:nvPicPr>
          <p:cNvPr id="180" name="332368bb-4098-4976-aa1c-c2afb263c7dc.jpg" descr="332368bb-4098-4976-aa1c-c2afb263c7dc.jp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553874" y="4569141"/>
            <a:ext cx="1163003" cy="1657732"/>
          </a:xfrm>
          <a:prstGeom prst="rect">
            <a:avLst/>
          </a:prstGeom>
          <a:ln w="88900">
            <a:miter lim="400000"/>
          </a:ln>
        </p:spPr>
      </p:pic>
      <p:pic>
        <p:nvPicPr>
          <p:cNvPr id="181" name="74399f90-8347-42be-b964-2e3f50df3535.jpg" descr="74399f90-8347-42be-b964-2e3f50df3535.jp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9829536" y="2667232"/>
            <a:ext cx="1067646" cy="1515062"/>
          </a:xfrm>
          <a:prstGeom prst="rect">
            <a:avLst/>
          </a:prstGeom>
          <a:ln w="88900">
            <a:miter lim="400000"/>
          </a:ln>
        </p:spPr>
      </p:pic>
      <p:pic>
        <p:nvPicPr>
          <p:cNvPr id="182" name="23c9b9ba-7b6f-4dfb-a5d2-0cfc351c0b7b.jpg" descr="23c9b9ba-7b6f-4dfb-a5d2-0cfc351c0b7b.jp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9231699" y="4705099"/>
            <a:ext cx="954914" cy="138581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частливые лица"/>
          <p:cNvSpPr txBox="1"/>
          <p:nvPr/>
        </p:nvSpPr>
        <p:spPr>
          <a:xfrm>
            <a:off x="1003846" y="838200"/>
            <a:ext cx="1099710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/>
          </a:lstStyle>
          <a:p>
            <a:pPr/>
            <a:r>
              <a:t>Счастливые лица</a:t>
            </a:r>
          </a:p>
        </p:txBody>
      </p:sp>
      <p:pic>
        <p:nvPicPr>
          <p:cNvPr id="185" name="IMG_6980.JPG" descr="IMG_69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4846" y="6184363"/>
            <a:ext cx="2393733" cy="1805842"/>
          </a:xfrm>
          <a:prstGeom prst="rect">
            <a:avLst/>
          </a:prstGeom>
          <a:ln w="88900">
            <a:miter lim="400000"/>
          </a:ln>
        </p:spPr>
      </p:pic>
      <p:pic>
        <p:nvPicPr>
          <p:cNvPr id="186" name="IMG_6975.JPG" descr="IMG_69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9829" y="7927554"/>
            <a:ext cx="2106604" cy="1184740"/>
          </a:xfrm>
          <a:prstGeom prst="rect">
            <a:avLst/>
          </a:prstGeom>
          <a:ln w="88900">
            <a:miter lim="400000"/>
          </a:ln>
        </p:spPr>
      </p:pic>
      <p:pic>
        <p:nvPicPr>
          <p:cNvPr id="187" name="IMG_6974.JPG" descr="IMG_697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9023" y="7894650"/>
            <a:ext cx="2138898" cy="1202903"/>
          </a:xfrm>
          <a:prstGeom prst="rect">
            <a:avLst/>
          </a:prstGeom>
          <a:ln w="88900">
            <a:miter lim="400000"/>
          </a:ln>
        </p:spPr>
      </p:pic>
      <p:pic>
        <p:nvPicPr>
          <p:cNvPr id="188" name="IMG_6973.JPG" descr="IMG_697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584" y="7886203"/>
            <a:ext cx="2253656" cy="1267441"/>
          </a:xfrm>
          <a:prstGeom prst="rect">
            <a:avLst/>
          </a:prstGeom>
          <a:ln w="88900">
            <a:miter lim="400000"/>
          </a:ln>
        </p:spPr>
      </p:pic>
      <p:pic>
        <p:nvPicPr>
          <p:cNvPr id="189" name="1fec8d47-d76b-4dfd-8a75-7ef93b9fab5b.jpg" descr="1fec8d47-d76b-4dfd-8a75-7ef93b9fab5b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07536" y="3865484"/>
            <a:ext cx="2696841" cy="2022632"/>
          </a:xfrm>
          <a:prstGeom prst="rect">
            <a:avLst/>
          </a:prstGeom>
          <a:ln w="88900">
            <a:miter lim="400000"/>
          </a:ln>
        </p:spPr>
      </p:pic>
      <p:pic>
        <p:nvPicPr>
          <p:cNvPr id="190" name="571639ad-2db1-44c8-921d-b28621bd030f.jpg" descr="571639ad-2db1-44c8-921d-b28621bd030f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17375" y="6066829"/>
            <a:ext cx="2748948" cy="1546284"/>
          </a:xfrm>
          <a:prstGeom prst="rect">
            <a:avLst/>
          </a:prstGeom>
          <a:ln w="88900">
            <a:miter lim="400000"/>
          </a:ln>
        </p:spPr>
      </p:pic>
      <p:pic>
        <p:nvPicPr>
          <p:cNvPr id="191" name="b74e4fc6-982c-4ae0-9c1d-ff81c0d7848e.jpg" descr="b74e4fc6-982c-4ae0-9c1d-ff81c0d7848e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00538" y="3944489"/>
            <a:ext cx="2696842" cy="1516973"/>
          </a:xfrm>
          <a:prstGeom prst="rect">
            <a:avLst/>
          </a:prstGeom>
          <a:ln w="88900">
            <a:miter lim="400000"/>
          </a:ln>
        </p:spPr>
      </p:pic>
      <p:pic>
        <p:nvPicPr>
          <p:cNvPr id="192" name="4bf518f3-98aa-4a73-a35f-71039d8e371b.jpg" descr="4bf518f3-98aa-4a73-a35f-71039d8e371b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7975" y="5994850"/>
            <a:ext cx="3004874" cy="1690242"/>
          </a:xfrm>
          <a:prstGeom prst="rect">
            <a:avLst/>
          </a:prstGeom>
          <a:ln w="88900">
            <a:miter lim="400000"/>
          </a:ln>
        </p:spPr>
      </p:pic>
      <p:pic>
        <p:nvPicPr>
          <p:cNvPr id="193" name="b36667aa-e111-4919-8876-c08d89adecfa.jpg" descr="b36667aa-e111-4919-8876-c08d89adecfa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75880" y="3896362"/>
            <a:ext cx="2614502" cy="1960876"/>
          </a:xfrm>
          <a:prstGeom prst="rect">
            <a:avLst/>
          </a:prstGeom>
          <a:ln w="88900">
            <a:miter lim="400000"/>
          </a:ln>
        </p:spPr>
      </p:pic>
      <p:pic>
        <p:nvPicPr>
          <p:cNvPr id="194" name="023c2a49-0a60-430a-81c6-e1fcef470d5a.jpg" descr="023c2a49-0a60-430a-81c6-e1fcef470d5a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669384" y="2052264"/>
            <a:ext cx="2022632" cy="1516973"/>
          </a:xfrm>
          <a:prstGeom prst="rect">
            <a:avLst/>
          </a:prstGeom>
          <a:ln w="88900">
            <a:miter lim="400000"/>
          </a:ln>
        </p:spPr>
      </p:pic>
      <p:pic>
        <p:nvPicPr>
          <p:cNvPr id="195" name="cfe58591-8d41-4350-b8a9-686705a06666.jpg" descr="cfe58591-8d41-4350-b8a9-686705a06666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69096" y="4203643"/>
            <a:ext cx="2022632" cy="1346314"/>
          </a:xfrm>
          <a:prstGeom prst="rect">
            <a:avLst/>
          </a:prstGeom>
          <a:ln w="88900">
            <a:miter lim="400000"/>
          </a:ln>
        </p:spPr>
      </p:pic>
      <p:pic>
        <p:nvPicPr>
          <p:cNvPr id="196" name="2b05ed3a-91b5-413d-9ddb-c492aaa861a6.jpg" descr="2b05ed3a-91b5-413d-9ddb-c492aaa861a6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740818" y="1923725"/>
            <a:ext cx="2416282" cy="1608339"/>
          </a:xfrm>
          <a:prstGeom prst="rect">
            <a:avLst/>
          </a:prstGeom>
          <a:ln w="88900">
            <a:miter lim="400000"/>
          </a:ln>
        </p:spPr>
      </p:pic>
      <p:pic>
        <p:nvPicPr>
          <p:cNvPr id="197" name="60aac446-44cc-49a4-bdc0-da642db21964.jpg" descr="60aac446-44cc-49a4-bdc0-da642db21964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956303" y="1882774"/>
            <a:ext cx="2253656" cy="1690242"/>
          </a:xfrm>
          <a:prstGeom prst="rect">
            <a:avLst/>
          </a:prstGeom>
          <a:ln w="88900">
            <a:miter lim="400000"/>
          </a:ln>
        </p:spPr>
      </p:pic>
      <p:pic>
        <p:nvPicPr>
          <p:cNvPr id="198" name="4bc88bee-0c90-4752-86e7-ac12029108b5.jpg" descr="4bc88bee-0c90-4752-86e7-ac12029108b5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05938" y="1697039"/>
            <a:ext cx="2748948" cy="2061711"/>
          </a:xfrm>
          <a:prstGeom prst="rect">
            <a:avLst/>
          </a:prstGeom>
          <a:ln w="88900">
            <a:miter lim="400000"/>
          </a:ln>
        </p:spPr>
      </p:pic>
      <p:pic>
        <p:nvPicPr>
          <p:cNvPr id="199" name="IMG_6984.JPG" descr="IMG_6984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453247" y="5775135"/>
            <a:ext cx="1444675" cy="180584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Поддержка проекта"/>
          <p:cNvSpPr txBox="1"/>
          <p:nvPr/>
        </p:nvSpPr>
        <p:spPr>
          <a:xfrm>
            <a:off x="1053814" y="698500"/>
            <a:ext cx="1089717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/>
          </a:lstStyle>
          <a:p>
            <a:pPr/>
            <a:r>
              <a:t>Поддержка проекта </a:t>
            </a:r>
          </a:p>
        </p:txBody>
      </p:sp>
      <p:pic>
        <p:nvPicPr>
          <p:cNvPr id="202" name="image-25-07-21-01-16.jpeg" descr="image-25-07-21-01-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100" y="3853200"/>
            <a:ext cx="3866932" cy="2047200"/>
          </a:xfrm>
          <a:prstGeom prst="rect">
            <a:avLst/>
          </a:prstGeom>
          <a:ln w="88900">
            <a:miter lim="400000"/>
          </a:ln>
        </p:spPr>
      </p:pic>
      <p:pic>
        <p:nvPicPr>
          <p:cNvPr id="203" name="image-25-07-21-01-24.jpeg" descr="image-25-07-21-01-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3740150"/>
            <a:ext cx="3331036" cy="204719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f8c4ce2-cd17-4404-aecf-ec205ffc5f1f.jpg" descr="0f8c4ce2-cd17-4404-aecf-ec205ffc5f1f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81850" y="1187450"/>
            <a:ext cx="5003800" cy="7086600"/>
          </a:xfrm>
          <a:prstGeom prst="rect">
            <a:avLst/>
          </a:prstGeom>
        </p:spPr>
      </p:pic>
      <p:sp>
        <p:nvSpPr>
          <p:cNvPr id="124" name="Благотворительный программа…"/>
          <p:cNvSpPr txBox="1"/>
          <p:nvPr>
            <p:ph type="body" sz="half" idx="1"/>
          </p:nvPr>
        </p:nvSpPr>
        <p:spPr>
          <a:xfrm>
            <a:off x="609600" y="1244600"/>
            <a:ext cx="5994400" cy="7086600"/>
          </a:xfrm>
          <a:prstGeom prst="rect">
            <a:avLst/>
          </a:prstGeom>
        </p:spPr>
        <p:txBody>
          <a:bodyPr/>
          <a:lstStyle/>
          <a:p>
            <a:pPr defTabSz="256031">
              <a:defRPr sz="2016"/>
            </a:pPr>
            <a:r>
              <a:t>Благотворительный программа </a:t>
            </a:r>
          </a:p>
          <a:p>
            <a:pPr defTabSz="256031">
              <a:defRPr sz="2016"/>
            </a:pPr>
            <a:r>
              <a:t>«СТАР и Млад» </a:t>
            </a:r>
          </a:p>
          <a:p>
            <a:pPr defTabSz="256031">
              <a:defRPr sz="2016"/>
            </a:pPr>
            <a:r>
              <a:t>Реализуется компанией </a:t>
            </a:r>
          </a:p>
          <a:p>
            <a:pPr defTabSz="256031">
              <a:defRPr sz="2016"/>
            </a:pPr>
            <a:r>
              <a:t> ООО «ДМСЗ»</a:t>
            </a:r>
          </a:p>
          <a:p>
            <a:pPr defTabSz="256031">
              <a:spcBef>
                <a:spcPts val="2000"/>
              </a:spcBef>
              <a:defRPr sz="2016"/>
            </a:pPr>
            <a:r>
              <a:t>Проект направлен на культурное развитие социально уязвимых слоев населения: детей и подростков, с особенностями развития или оставшихся без опеки родителей, одиноких людей пожилого возраста, ветеранов  и их активное  привлечение к участию в социальной жизни общества.</a:t>
            </a:r>
          </a:p>
          <a:p>
            <a:pPr defTabSz="256031">
              <a:spcBef>
                <a:spcPts val="2000"/>
              </a:spcBef>
              <a:defRPr sz="2016"/>
            </a:pPr>
            <a:r>
              <a:t>Проект позволит осуществить организацию их досуга не только с целью препровождения времени, но и получения полезных знаний и навыков, необходимых в современной жизни, через проведение мастер-классов и обучающих курсов. </a:t>
            </a:r>
          </a:p>
          <a:p>
            <a:pPr defTabSz="256031">
              <a:spcBef>
                <a:spcPts val="2000"/>
              </a:spcBef>
              <a:defRPr sz="2016"/>
            </a:pPr>
            <a:r>
              <a:t>Проект даст возможность создания комфортных условий для проживания, организации доступного качественного образовательного процесса; позволит социализировать детей в обществе, окажет помощь в раскрытии и развитии их талантов, созданий условий для всесторонней самореализации и совершенствования.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83c08554-c5fd-4c62-9b67-76b7f908d4fd.jpg" descr="83c08554-c5fd-4c62-9b67-76b7f908d4fd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07467" y="2123975"/>
            <a:ext cx="5479654" cy="6924676"/>
          </a:xfrm>
          <a:prstGeom prst="rect">
            <a:avLst/>
          </a:prstGeom>
        </p:spPr>
      </p:pic>
      <p:sp>
        <p:nvSpPr>
          <p:cNvPr id="127" name="Цели и задачи:"/>
          <p:cNvSpPr txBox="1"/>
          <p:nvPr>
            <p:ph type="title"/>
          </p:nvPr>
        </p:nvSpPr>
        <p:spPr>
          <a:xfrm>
            <a:off x="1270000" y="203200"/>
            <a:ext cx="10464800" cy="741115"/>
          </a:xfrm>
          <a:prstGeom prst="rect">
            <a:avLst/>
          </a:prstGeom>
        </p:spPr>
        <p:txBody>
          <a:bodyPr/>
          <a:lstStyle>
            <a:lvl1pPr algn="r" defTabSz="292607">
              <a:defRPr sz="4608"/>
            </a:lvl1pPr>
          </a:lstStyle>
          <a:p>
            <a:pPr/>
            <a:r>
              <a:t>Цели и задачи: </a:t>
            </a:r>
          </a:p>
        </p:txBody>
      </p:sp>
      <p:sp>
        <p:nvSpPr>
          <p:cNvPr id="128" name="Оказание комплексной поддержки детям, оставшихся без попечения родителей…"/>
          <p:cNvSpPr txBox="1"/>
          <p:nvPr>
            <p:ph type="body" sz="half" idx="1"/>
          </p:nvPr>
        </p:nvSpPr>
        <p:spPr>
          <a:xfrm>
            <a:off x="1270000" y="2130226"/>
            <a:ext cx="5270500" cy="6912174"/>
          </a:xfrm>
          <a:prstGeom prst="rect">
            <a:avLst/>
          </a:prstGeom>
        </p:spPr>
        <p:txBody>
          <a:bodyPr/>
          <a:lstStyle/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Оказание комплексной поддержки детям, оставшихся без попечения родителей </a:t>
            </a: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Организация качественного и доступного образовательного процесса, раскрытие талантов и социализация детей в обществе</a:t>
            </a: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Организация работы с фондами благотворительной направленности с целью уменьшения нужды детей в материальных благах </a:t>
            </a: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Организация социальной помощи пожилому населению на безвозмездной основе </a:t>
            </a: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Организация мастер-классов и обучающих курсов, организация и проведение культурно-массовых мероприятий </a:t>
            </a:r>
          </a:p>
          <a:p>
            <a:pPr marL="304038" indent="-304038" defTabSz="288036">
              <a:spcBef>
                <a:spcPts val="2000"/>
              </a:spcBef>
              <a:buBlip>
                <a:blip r:embed="rId3"/>
              </a:buBlip>
              <a:defRPr sz="2016"/>
            </a:pPr>
            <a:r>
              <a:t>Привлечение общественного внимания к социальным проблемам детей и пенсионеров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Целевая группа"/>
          <p:cNvSpPr txBox="1"/>
          <p:nvPr>
            <p:ph type="title"/>
          </p:nvPr>
        </p:nvSpPr>
        <p:spPr>
          <a:xfrm>
            <a:off x="1270000" y="203199"/>
            <a:ext cx="10464800" cy="663775"/>
          </a:xfrm>
          <a:prstGeom prst="rect">
            <a:avLst/>
          </a:prstGeom>
        </p:spPr>
        <p:txBody>
          <a:bodyPr/>
          <a:lstStyle>
            <a:lvl1pPr algn="r" defTabSz="256031">
              <a:defRPr sz="4032"/>
            </a:lvl1pPr>
          </a:lstStyle>
          <a:p>
            <a:pPr/>
            <a:r>
              <a:t>Целевая группа </a:t>
            </a:r>
          </a:p>
        </p:txBody>
      </p:sp>
      <p:sp>
        <p:nvSpPr>
          <p:cNvPr id="131" name="Дети-сироты;…"/>
          <p:cNvSpPr txBox="1"/>
          <p:nvPr>
            <p:ph type="body" sz="half" idx="1"/>
          </p:nvPr>
        </p:nvSpPr>
        <p:spPr>
          <a:xfrm>
            <a:off x="1371599" y="2059781"/>
            <a:ext cx="4347106" cy="7158038"/>
          </a:xfrm>
          <a:prstGeom prst="rect">
            <a:avLst/>
          </a:prstGeom>
        </p:spPr>
        <p:txBody>
          <a:bodyPr/>
          <a:lstStyle/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Дети-сироты; 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Дети с особенностями развития; 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Дети и подростки из малообеспеченных и многодетных семей; 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Пенсионеры;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Ветераны; 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Люди с ограниченными возможностями.</a:t>
            </a:r>
          </a:p>
        </p:txBody>
      </p:sp>
      <p:pic>
        <p:nvPicPr>
          <p:cNvPr id="132" name="IMG_6976.JPG" descr="IMG_697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0700" y="1409700"/>
            <a:ext cx="4755043" cy="3566282"/>
          </a:xfrm>
          <a:prstGeom prst="rect">
            <a:avLst/>
          </a:prstGeom>
          <a:ln w="88900">
            <a:miter lim="400000"/>
          </a:ln>
        </p:spPr>
      </p:pic>
      <p:pic>
        <p:nvPicPr>
          <p:cNvPr id="133" name="b36667aa-e111-4919-8876-c08d89adecfa.jpg" descr="b36667aa-e111-4919-8876-c08d89adecf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5963" y="5518708"/>
            <a:ext cx="4604517" cy="345338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Численность (чел.)"/>
          <p:cNvGraphicFramePr/>
          <p:nvPr/>
        </p:nvGraphicFramePr>
        <p:xfrm>
          <a:off x="433806" y="2043683"/>
          <a:ext cx="10606370" cy="524713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6" name="Оказано  помощи"/>
          <p:cNvSpPr txBox="1"/>
          <p:nvPr/>
        </p:nvSpPr>
        <p:spPr>
          <a:xfrm>
            <a:off x="756867" y="666749"/>
            <a:ext cx="1149106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4500"/>
            </a:lvl1pPr>
          </a:lstStyle>
          <a:p>
            <a:pPr/>
            <a:r>
              <a:t>Оказано  помощи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Ежегодно в России выявляется около 60000* детей оставшихся без попечения родителей. Не получая семейного воспитания, эти дети отстают в развитии от сверстников.…"/>
          <p:cNvSpPr txBox="1"/>
          <p:nvPr>
            <p:ph type="body" idx="1"/>
          </p:nvPr>
        </p:nvSpPr>
        <p:spPr>
          <a:xfrm>
            <a:off x="1269999" y="2198637"/>
            <a:ext cx="10464801" cy="5503269"/>
          </a:xfrm>
          <a:prstGeom prst="rect">
            <a:avLst/>
          </a:prstGeom>
        </p:spPr>
        <p:txBody>
          <a:bodyPr/>
          <a:lstStyle/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Ежегодно в России выявляется около 60000* детей оставшихся без попечения родителей. Не получая семейного воспитания, эти дети отстают в развитии от сверстников.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Каждый пятый ребенок в России оказался за чертой бедности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Численность детей-сирот в России составила на начало 2021 года  406 000* человек 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Численность детей с ограниченными возможностями по данным 2020 года составляет 688000* человек, из них 57% мальчики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Число бедных россиян по итогам 2020 года составило 19,9* млн человек, что соответствует 13,3% населения страны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Численность людей с ограниченными возможностями по итогам 2020 года составило 11005193* человек </a:t>
            </a:r>
          </a:p>
        </p:txBody>
      </p:sp>
      <p:sp>
        <p:nvSpPr>
          <p:cNvPr id="139" name="Актуальность социальной проблемы"/>
          <p:cNvSpPr txBox="1"/>
          <p:nvPr/>
        </p:nvSpPr>
        <p:spPr>
          <a:xfrm>
            <a:off x="1396079" y="438150"/>
            <a:ext cx="1021264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Актуальность социальной проблемы</a:t>
            </a:r>
          </a:p>
        </p:txBody>
      </p:sp>
      <p:sp>
        <p:nvSpPr>
          <p:cNvPr id="140" name="* по данным Федеральной службы государственной статистики"/>
          <p:cNvSpPr txBox="1"/>
          <p:nvPr/>
        </p:nvSpPr>
        <p:spPr>
          <a:xfrm>
            <a:off x="1396079" y="8477250"/>
            <a:ext cx="1021264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* по данным Федеральной службы государственной статистики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Этапы проекта"/>
          <p:cNvSpPr txBox="1"/>
          <p:nvPr>
            <p:ph type="title"/>
          </p:nvPr>
        </p:nvSpPr>
        <p:spPr>
          <a:xfrm>
            <a:off x="1270000" y="203200"/>
            <a:ext cx="10464800" cy="812552"/>
          </a:xfrm>
          <a:prstGeom prst="rect">
            <a:avLst/>
          </a:prstGeom>
        </p:spPr>
        <p:txBody>
          <a:bodyPr/>
          <a:lstStyle>
            <a:lvl1pPr algn="r" defTabSz="329184">
              <a:defRPr sz="5184"/>
            </a:lvl1pPr>
          </a:lstStyle>
          <a:p>
            <a:pPr/>
            <a:r>
              <a:t>Этапы проекта  </a:t>
            </a:r>
          </a:p>
        </p:txBody>
      </p:sp>
      <p:sp>
        <p:nvSpPr>
          <p:cNvPr id="143" name="1 этап - подготовительный:…"/>
          <p:cNvSpPr txBox="1"/>
          <p:nvPr>
            <p:ph type="body" idx="1"/>
          </p:nvPr>
        </p:nvSpPr>
        <p:spPr>
          <a:xfrm>
            <a:off x="1270000" y="1805582"/>
            <a:ext cx="10464800" cy="6703418"/>
          </a:xfrm>
          <a:prstGeom prst="rect">
            <a:avLst/>
          </a:prstGeom>
        </p:spPr>
        <p:txBody>
          <a:bodyPr/>
          <a:lstStyle/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688"/>
            </a:pPr>
            <a:r>
              <a:t>1 этап - подготовительный: 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обсуждение условий предоставления локаций для проведения мероприятий;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 привлечение волонтеров и специалистов (преподавателей, психологов, юристов); 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выявление и составление списка детей, пенсионеров для оказания адресной помощи;   </a:t>
            </a:r>
          </a:p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688"/>
            </a:pPr>
            <a:r>
              <a:t>2 этап - реализация программы: 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проведение мероприятий;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 оказание адресной помощи; </a:t>
            </a:r>
          </a:p>
          <a:p>
            <a:pPr marL="365759" indent="-365759" defTabSz="292607">
              <a:spcBef>
                <a:spcPts val="2300"/>
              </a:spcBef>
              <a:buBlip>
                <a:blip r:embed="rId2"/>
              </a:buBlip>
              <a:defRPr sz="2688"/>
            </a:pPr>
            <a:r>
              <a:t>3 этап - Заключительный: 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 предоставление результатов;</a:t>
            </a:r>
          </a:p>
          <a:p>
            <a:pPr marL="365759" indent="-365759" defTabSz="292607">
              <a:spcBef>
                <a:spcPts val="2300"/>
              </a:spcBef>
              <a:buSzPct val="100000"/>
              <a:buChar char="-"/>
              <a:defRPr sz="2304"/>
            </a:pPr>
            <a:r>
              <a:t>анализ и подведение итогов проекта.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География проекта"/>
          <p:cNvSpPr txBox="1"/>
          <p:nvPr>
            <p:ph type="title"/>
          </p:nvPr>
        </p:nvSpPr>
        <p:spPr>
          <a:xfrm>
            <a:off x="1270000" y="203199"/>
            <a:ext cx="10464800" cy="784971"/>
          </a:xfrm>
          <a:prstGeom prst="rect">
            <a:avLst/>
          </a:prstGeom>
        </p:spPr>
        <p:txBody>
          <a:bodyPr/>
          <a:lstStyle>
            <a:lvl1pPr algn="r" defTabSz="315468">
              <a:defRPr sz="4968"/>
            </a:lvl1pPr>
          </a:lstStyle>
          <a:p>
            <a:pPr/>
            <a:r>
              <a:t>География проекта </a:t>
            </a:r>
          </a:p>
        </p:txBody>
      </p:sp>
      <p:sp>
        <p:nvSpPr>
          <p:cNvPr id="146" name="Москва…"/>
          <p:cNvSpPr txBox="1"/>
          <p:nvPr>
            <p:ph type="body" sz="quarter" idx="1"/>
          </p:nvPr>
        </p:nvSpPr>
        <p:spPr>
          <a:xfrm>
            <a:off x="1270000" y="2768600"/>
            <a:ext cx="5032574" cy="483339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Москва</a:t>
            </a:r>
          </a:p>
          <a:p>
            <a:pPr>
              <a:buBlip>
                <a:blip r:embed="rId2"/>
              </a:buBlip>
            </a:pPr>
            <a:r>
              <a:t>Московская область </a:t>
            </a:r>
          </a:p>
          <a:p>
            <a:pPr>
              <a:buBlip>
                <a:blip r:embed="rId2"/>
              </a:buBlip>
            </a:pPr>
            <a:r>
              <a:t>Приморский край</a:t>
            </a:r>
          </a:p>
        </p:txBody>
      </p:sp>
      <p:pic>
        <p:nvPicPr>
          <p:cNvPr id="147" name="e6591b76-1347-4b27-89c3-d5a0ccce2366.jpg" descr="e6591b76-1347-4b27-89c3-d5a0ccce236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6200" y="6133101"/>
            <a:ext cx="4085804" cy="3057969"/>
          </a:xfrm>
          <a:prstGeom prst="rect">
            <a:avLst/>
          </a:prstGeom>
          <a:ln w="88900">
            <a:miter lim="400000"/>
          </a:ln>
        </p:spPr>
      </p:pic>
      <p:pic>
        <p:nvPicPr>
          <p:cNvPr id="148" name="0d41f78e-933e-49b8-b450-d584ef9103bc.jpg" descr="0d41f78e-933e-49b8-b450-d584ef9103b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4000" y="1420992"/>
            <a:ext cx="3311203" cy="44210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В ближайшие время"/>
          <p:cNvSpPr txBox="1"/>
          <p:nvPr>
            <p:ph type="title"/>
          </p:nvPr>
        </p:nvSpPr>
        <p:spPr>
          <a:xfrm>
            <a:off x="1270000" y="203200"/>
            <a:ext cx="10464800" cy="771426"/>
          </a:xfrm>
          <a:prstGeom prst="rect">
            <a:avLst/>
          </a:prstGeom>
        </p:spPr>
        <p:txBody>
          <a:bodyPr/>
          <a:lstStyle>
            <a:lvl1pPr algn="r" defTabSz="310895">
              <a:defRPr sz="4896"/>
            </a:lvl1pPr>
          </a:lstStyle>
          <a:p>
            <a:pPr/>
            <a:r>
              <a:t>В ближайшие время</a:t>
            </a:r>
          </a:p>
        </p:txBody>
      </p:sp>
      <p:sp>
        <p:nvSpPr>
          <p:cNvPr id="151" name="В Московской области и  Приморском крае состоится открытие Шахматных школ Анатолия Карпова,  которое позволит многим любителям этой игры повышать свое мастерство и принимать участие в турнирах вместе с именитыми шахматистами."/>
          <p:cNvSpPr txBox="1"/>
          <p:nvPr>
            <p:ph type="body" sz="half" idx="1"/>
          </p:nvPr>
        </p:nvSpPr>
        <p:spPr>
          <a:xfrm>
            <a:off x="1155700" y="1879600"/>
            <a:ext cx="4847630" cy="6789440"/>
          </a:xfrm>
          <a:prstGeom prst="rect">
            <a:avLst/>
          </a:prstGeom>
        </p:spPr>
        <p:txBody>
          <a:bodyPr/>
          <a:lstStyle/>
          <a:p>
            <a:pPr marL="0" indent="0" algn="ctr" defTabSz="393192">
              <a:spcBef>
                <a:spcPts val="3000"/>
              </a:spcBef>
              <a:buSzTx/>
              <a:buNone/>
              <a:defRPr sz="3096"/>
            </a:pPr>
          </a:p>
          <a:p>
            <a:pPr marL="0" indent="0" algn="ctr" defTabSz="393192">
              <a:spcBef>
                <a:spcPts val="3000"/>
              </a:spcBef>
              <a:buSzTx/>
              <a:buNone/>
              <a:defRPr sz="3096"/>
            </a:pPr>
            <a:r>
              <a:t>В Московской области и  Приморском крае состоится открытие Шахматных школ Анатолия Карпова,  которое позволит многим любителям этой игры повышать свое мастерство и принимать участие в турнирах вместе с именитыми шахматистами.</a:t>
            </a:r>
          </a:p>
        </p:txBody>
      </p:sp>
      <p:pic>
        <p:nvPicPr>
          <p:cNvPr id="152" name="IMG_6969.JPG" descr="IMG_69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6923" y="3402362"/>
            <a:ext cx="5242447" cy="294887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