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0" r:id="rId2"/>
    <p:sldId id="261" r:id="rId3"/>
    <p:sldId id="287" r:id="rId4"/>
    <p:sldId id="259" r:id="rId5"/>
    <p:sldId id="277" r:id="rId6"/>
    <p:sldId id="278" r:id="rId7"/>
    <p:sldId id="279" r:id="rId8"/>
    <p:sldId id="276" r:id="rId9"/>
    <p:sldId id="265" r:id="rId10"/>
  </p:sldIdLst>
  <p:sldSz cx="12192000" cy="6858000"/>
  <p:notesSz cx="6858000" cy="9144000"/>
  <p:embeddedFontLst>
    <p:embeddedFont>
      <p:font typeface="Calibri Light" panose="020F0302020204030204" pitchFamily="34" charset="0"/>
      <p:regular r:id="rId11"/>
      <p: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uller ExtraBold" charset="-52"/>
      <p:bold r:id="rId17"/>
    </p:embeddedFont>
    <p:embeddedFont>
      <p:font typeface="Muller Light" charset="-52"/>
      <p:regular r:id="rId18"/>
    </p:embeddedFont>
  </p:embeddedFontLst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0070C0"/>
    <a:srgbClr val="E31E24"/>
    <a:srgbClr val="FF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C6417C-16A8-47E5-BF9E-F29D51222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E4A03F-E131-4D10-AA01-252BED573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D6E403-E719-45F3-B5EC-FD393B33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D06E-1DD6-4AFF-8D71-84B0D67236D6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54D08A-F293-4054-9024-ECE520771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483F21-C1A5-4DBB-B802-A90818293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AAD3-7190-4C30-8F77-F5C4F7E30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7416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B1E97C-D2BA-4F1D-9D47-DEAA28E01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D06E-1DD6-4AFF-8D71-84B0D67236D6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4A8EED-C6E7-4827-93DB-9CFC48918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65F2B3-1A9F-4702-9A42-553B7A86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AAD3-7190-4C30-8F77-F5C4F7E30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78592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63FDE-9AF2-40DB-8394-DB52C35BD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E6214-B835-480B-B1B8-18D8001C3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9D677-EC40-4F5F-BFDA-9618F5488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9D06E-1DD6-4AFF-8D71-84B0D67236D6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8952C9-9B79-465A-BF26-B15AD9F1A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DCD4E8-B1DD-4D31-8526-D1348F516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8AAD3-7190-4C30-8F77-F5C4F7E30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2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5626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593413" y="0"/>
            <a:ext cx="45985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FD76B7-0143-4EB9-9EEE-7D0434C3E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94" y="806913"/>
            <a:ext cx="3521653" cy="3396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CD3C9-29EA-444D-A5FB-B63C13ECB353}"/>
              </a:ext>
            </a:extLst>
          </p:cNvPr>
          <p:cNvSpPr txBox="1"/>
          <p:nvPr/>
        </p:nvSpPr>
        <p:spPr>
          <a:xfrm>
            <a:off x="317227" y="1630905"/>
            <a:ext cx="695896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smtClean="0">
                <a:solidFill>
                  <a:schemeClr val="bg1"/>
                </a:solidFill>
                <a:latin typeface="Muller ExtraBold" pitchFamily="50" charset="-52"/>
              </a:rPr>
              <a:t>«</a:t>
            </a:r>
            <a:r>
              <a:rPr lang="ru-RU" sz="4500" b="1">
                <a:solidFill>
                  <a:schemeClr val="bg1"/>
                </a:solidFill>
                <a:latin typeface="Muller ExtraBold" pitchFamily="50" charset="-52"/>
              </a:rPr>
              <a:t>ГУМАНИТАРНЫЙ </a:t>
            </a:r>
          </a:p>
          <a:p>
            <a:pPr algn="ctr"/>
            <a:r>
              <a:rPr lang="ru-RU" sz="4500" b="1">
                <a:solidFill>
                  <a:schemeClr val="bg1"/>
                </a:solidFill>
                <a:latin typeface="Muller ExtraBold" pitchFamily="50" charset="-52"/>
              </a:rPr>
              <a:t>ДОБРОВОЛЬЧЕСКИЙ КОРПУС»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A04E4D-D9AC-40B2-BA52-C617A2FD174E}"/>
              </a:ext>
            </a:extLst>
          </p:cNvPr>
          <p:cNvSpPr txBox="1"/>
          <p:nvPr/>
        </p:nvSpPr>
        <p:spPr>
          <a:xfrm>
            <a:off x="3448309" y="6086379"/>
            <a:ext cx="3570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>
                <a:solidFill>
                  <a:srgbClr val="C00000"/>
                </a:solidFill>
                <a:latin typeface="Muller"/>
              </a:rPr>
              <a:t>СОЗДАНА В 2019 ГОДУ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57294-35E8-49A3-AF27-24AA5F98465A}"/>
              </a:ext>
            </a:extLst>
          </p:cNvPr>
          <p:cNvSpPr txBox="1"/>
          <p:nvPr/>
        </p:nvSpPr>
        <p:spPr>
          <a:xfrm>
            <a:off x="526333" y="5980439"/>
            <a:ext cx="3165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>
                <a:solidFill>
                  <a:schemeClr val="accent5">
                    <a:lumMod val="75000"/>
                  </a:schemeClr>
                </a:solidFill>
                <a:latin typeface="Muller"/>
              </a:rPr>
              <a:t>ИНН: 8602291513</a:t>
            </a:r>
          </a:p>
          <a:p>
            <a:r>
              <a:rPr lang="ru-RU" sz="1400">
                <a:solidFill>
                  <a:schemeClr val="accent5">
                    <a:lumMod val="75000"/>
                  </a:schemeClr>
                </a:solidFill>
                <a:latin typeface="Muller"/>
              </a:rPr>
              <a:t>ОГРН: 1198600000554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5E43C9-2720-48E9-B273-6EF42699B23B}"/>
              </a:ext>
            </a:extLst>
          </p:cNvPr>
          <p:cNvSpPr txBox="1"/>
          <p:nvPr/>
        </p:nvSpPr>
        <p:spPr>
          <a:xfrm>
            <a:off x="3805640" y="3943898"/>
            <a:ext cx="3213248" cy="133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ru-RU" sz="1600" i="1" kern="1500" smtClean="0">
                <a:solidFill>
                  <a:schemeClr val="bg1"/>
                </a:solidFill>
                <a:latin typeface="Muller"/>
              </a:rPr>
              <a:t>СОЗИДАНИЕ</a:t>
            </a:r>
            <a:endParaRPr lang="en-US" sz="1600" i="1" kern="1500" smtClean="0">
              <a:solidFill>
                <a:schemeClr val="bg1"/>
              </a:solidFill>
              <a:latin typeface="Muller"/>
            </a:endParaRPr>
          </a:p>
          <a:p>
            <a:pPr algn="r">
              <a:lnSpc>
                <a:spcPct val="130000"/>
              </a:lnSpc>
            </a:pPr>
            <a:r>
              <a:rPr lang="ru-RU" sz="1600" i="1" kern="1500" smtClean="0">
                <a:solidFill>
                  <a:schemeClr val="bg1"/>
                </a:solidFill>
                <a:latin typeface="Muller"/>
              </a:rPr>
              <a:t>СОВЕСТЬ</a:t>
            </a:r>
            <a:endParaRPr lang="en-US" sz="1600" i="1" kern="1500" smtClean="0">
              <a:solidFill>
                <a:schemeClr val="bg1"/>
              </a:solidFill>
              <a:latin typeface="Muller"/>
            </a:endParaRPr>
          </a:p>
          <a:p>
            <a:pPr algn="r">
              <a:lnSpc>
                <a:spcPct val="130000"/>
              </a:lnSpc>
            </a:pPr>
            <a:r>
              <a:rPr lang="ru-RU" sz="1600" i="1" kern="1500" smtClean="0">
                <a:solidFill>
                  <a:schemeClr val="bg1"/>
                </a:solidFill>
                <a:latin typeface="Muller"/>
              </a:rPr>
              <a:t>СПРАВЕДЛИВОСТЬ</a:t>
            </a:r>
            <a:endParaRPr lang="en-US" sz="1600" i="1" kern="1500" smtClean="0">
              <a:solidFill>
                <a:schemeClr val="bg1"/>
              </a:solidFill>
              <a:latin typeface="Muller"/>
            </a:endParaRPr>
          </a:p>
          <a:p>
            <a:pPr algn="r">
              <a:lnSpc>
                <a:spcPct val="130000"/>
              </a:lnSpc>
            </a:pPr>
            <a:r>
              <a:rPr lang="ru-RU" sz="1600" i="1" kern="1500" smtClean="0">
                <a:solidFill>
                  <a:schemeClr val="bg1"/>
                </a:solidFill>
                <a:latin typeface="Muller"/>
              </a:rPr>
              <a:t>РЕЗУЛЬТАТ</a:t>
            </a:r>
            <a:endParaRPr lang="ru-RU" sz="1600" i="1" kern="1500">
              <a:solidFill>
                <a:schemeClr val="bg1"/>
              </a:solidFill>
              <a:latin typeface="Muller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3FC165-E863-451A-92C3-FB5DB4FA4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640" y="4790730"/>
            <a:ext cx="2160337" cy="1712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832" y="1046323"/>
            <a:ext cx="6661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Muller"/>
              </a:rPr>
              <a:t>АВТОНОМНАЯ НЕКОММЕРЧЕСКАЯ ОРГАНИЗАЦИЯ</a:t>
            </a:r>
          </a:p>
          <a:p>
            <a:endParaRPr lang="ru-RU" sz="2000"/>
          </a:p>
        </p:txBody>
      </p:sp>
      <p:sp>
        <p:nvSpPr>
          <p:cNvPr id="11" name="Прямоугольник 10"/>
          <p:cNvSpPr/>
          <p:nvPr/>
        </p:nvSpPr>
        <p:spPr>
          <a:xfrm>
            <a:off x="7593413" y="0"/>
            <a:ext cx="51754" cy="6858000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43854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1523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C1519-B04D-49DB-9A65-C26D32C0462B}"/>
              </a:ext>
            </a:extLst>
          </p:cNvPr>
          <p:cNvSpPr txBox="1"/>
          <p:nvPr/>
        </p:nvSpPr>
        <p:spPr>
          <a:xfrm>
            <a:off x="714192" y="395713"/>
            <a:ext cx="6954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smtClean="0">
                <a:solidFill>
                  <a:schemeClr val="bg1"/>
                </a:solidFill>
                <a:latin typeface="Muller ExtraBold" pitchFamily="50" charset="-52"/>
              </a:rPr>
              <a:t>ЦЕЛЬ </a:t>
            </a:r>
            <a:r>
              <a:rPr lang="ru-RU" sz="4000" b="1" smtClean="0">
                <a:solidFill>
                  <a:schemeClr val="bg1"/>
                </a:solidFill>
                <a:latin typeface="Muller Light" pitchFamily="50" charset="-52"/>
              </a:rPr>
              <a:t>АНО </a:t>
            </a:r>
            <a:r>
              <a:rPr lang="ru-RU" sz="4000" b="1">
                <a:solidFill>
                  <a:schemeClr val="bg1"/>
                </a:solidFill>
                <a:latin typeface="Muller Light" pitchFamily="50" charset="-52"/>
              </a:rPr>
              <a:t>«ГДК»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32A15-6B9F-4F9B-9C6A-FA0E0C3FA1C4}"/>
              </a:ext>
            </a:extLst>
          </p:cNvPr>
          <p:cNvSpPr txBox="1"/>
          <p:nvPr/>
        </p:nvSpPr>
        <p:spPr>
          <a:xfrm>
            <a:off x="890361" y="2869868"/>
            <a:ext cx="88093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2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Muller"/>
              </a:rPr>
              <a:t>создание условий для межкультурного обмена </a:t>
            </a:r>
            <a:r>
              <a:rPr lang="ru-RU" sz="2000" dirty="0" smtClean="0">
                <a:solidFill>
                  <a:srgbClr val="0070C0"/>
                </a:solidFill>
                <a:latin typeface="Muller"/>
              </a:rPr>
              <a:t>практиками;</a:t>
            </a:r>
            <a:endParaRPr lang="ru-RU" sz="2000" dirty="0" smtClean="0">
              <a:solidFill>
                <a:srgbClr val="0070C0"/>
              </a:solidFill>
              <a:latin typeface="Muller"/>
            </a:endParaRPr>
          </a:p>
          <a:p>
            <a:pPr marL="342900" indent="-342900" algn="ctr">
              <a:lnSpc>
                <a:spcPct val="12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Muller"/>
              </a:rPr>
              <a:t>помощь нуждающимся и попавшим в сложную ситуацию </a:t>
            </a:r>
            <a:r>
              <a:rPr lang="ru-RU" sz="2000" dirty="0" smtClean="0">
                <a:solidFill>
                  <a:srgbClr val="0070C0"/>
                </a:solidFill>
                <a:latin typeface="Muller"/>
              </a:rPr>
              <a:t>странам; </a:t>
            </a:r>
            <a:r>
              <a:rPr lang="ru-RU" sz="2000" dirty="0" smtClean="0">
                <a:solidFill>
                  <a:srgbClr val="0070C0"/>
                </a:solidFill>
                <a:latin typeface="Muller"/>
              </a:rPr>
              <a:t>народам и сообществам на основе добровольчества (</a:t>
            </a:r>
            <a:r>
              <a:rPr lang="ru-RU" sz="2000" dirty="0" err="1" smtClean="0">
                <a:solidFill>
                  <a:srgbClr val="0070C0"/>
                </a:solidFill>
                <a:latin typeface="Muller"/>
              </a:rPr>
              <a:t>волонтерства</a:t>
            </a:r>
            <a:r>
              <a:rPr lang="ru-RU" sz="2000" dirty="0" smtClean="0">
                <a:solidFill>
                  <a:srgbClr val="0070C0"/>
                </a:solidFill>
                <a:latin typeface="Muller"/>
              </a:rPr>
              <a:t>) </a:t>
            </a:r>
          </a:p>
          <a:p>
            <a:pPr marL="342900" indent="-342900" algn="ctr">
              <a:lnSpc>
                <a:spcPct val="12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Muller"/>
              </a:rPr>
              <a:t>создание условий добрососедства граждан Российской Федерации и международного </a:t>
            </a:r>
            <a:r>
              <a:rPr lang="ru-RU" sz="2000" dirty="0" smtClean="0">
                <a:solidFill>
                  <a:srgbClr val="0070C0"/>
                </a:solidFill>
                <a:latin typeface="Muller"/>
              </a:rPr>
              <a:t>сообщества;</a:t>
            </a:r>
            <a:endParaRPr lang="ru-RU" sz="2000" dirty="0" smtClean="0">
              <a:solidFill>
                <a:srgbClr val="0070C0"/>
              </a:solidFill>
              <a:latin typeface="Muller"/>
            </a:endParaRPr>
          </a:p>
          <a:p>
            <a:pPr marL="342900" indent="-342900" algn="ctr">
              <a:lnSpc>
                <a:spcPct val="12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Muller"/>
              </a:rPr>
              <a:t>воспитание преемственности поколений в направлении добровольчества (</a:t>
            </a:r>
            <a:r>
              <a:rPr lang="ru-RU" sz="2000" dirty="0" err="1" smtClean="0">
                <a:solidFill>
                  <a:srgbClr val="0070C0"/>
                </a:solidFill>
                <a:latin typeface="Muller"/>
              </a:rPr>
              <a:t>волонтерства</a:t>
            </a:r>
            <a:r>
              <a:rPr lang="ru-RU" sz="2000" dirty="0" smtClean="0">
                <a:solidFill>
                  <a:srgbClr val="0070C0"/>
                </a:solidFill>
                <a:latin typeface="Muller"/>
              </a:rPr>
              <a:t>).</a:t>
            </a:r>
            <a:endParaRPr lang="ru-RU" sz="2000" dirty="0">
              <a:solidFill>
                <a:srgbClr val="0070C0"/>
              </a:solidFill>
              <a:latin typeface="Muller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499312"/>
            <a:ext cx="12175958" cy="48048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2F0CE4-C18C-4E05-9E44-C7B4FFC561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  <a14:imgEffect>
                      <a14:colorTemperature colorTemp="6210"/>
                    </a14:imgEffect>
                    <a14:imgEffect>
                      <a14:saturation sat="82000"/>
                    </a14:imgEffect>
                    <a14:imgEffect>
                      <a14:brightnessContrast bright="20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082" t="-2475" r="63278" b="18101"/>
          <a:stretch>
            <a:fillRect/>
          </a:stretch>
        </p:blipFill>
        <p:spPr>
          <a:xfrm>
            <a:off x="8662737" y="0"/>
            <a:ext cx="3513221" cy="6870032"/>
          </a:xfrm>
          <a:prstGeom prst="rect">
            <a:avLst/>
          </a:prstGeom>
          <a:effectLst>
            <a:reflection stA="99000" endPos="0" dist="508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0" y="1919050"/>
            <a:ext cx="10745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Muller"/>
              </a:rPr>
              <a:t>ПРЕДОСТАВЛЕНИЕ УСЛУГ В СФЕРЕ РАЗВИТИЯ ГУМАНИТАРНЫХ СВЯЗЕЙ НА МЕЖДУНАРОДНОМ УРОВНЕ</a:t>
            </a:r>
            <a:endParaRPr lang="ru-RU" sz="2800" b="1" dirty="0">
              <a:latin typeface="Muller"/>
            </a:endParaRPr>
          </a:p>
        </p:txBody>
      </p:sp>
    </p:spTree>
    <p:extLst>
      <p:ext uri="{BB962C8B-B14F-4D97-AF65-F5344CB8AC3E}">
        <p14:creationId xmlns:p14="http://schemas.microsoft.com/office/powerpoint/2010/main" val="351184790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1523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C1519-B04D-49DB-9A65-C26D32C0462B}"/>
              </a:ext>
            </a:extLst>
          </p:cNvPr>
          <p:cNvSpPr txBox="1"/>
          <p:nvPr/>
        </p:nvSpPr>
        <p:spPr>
          <a:xfrm>
            <a:off x="714192" y="395713"/>
            <a:ext cx="6954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uller ExtraBold" pitchFamily="50" charset="-52"/>
              </a:rPr>
              <a:t>СТРУКТУРА </a:t>
            </a:r>
            <a:r>
              <a:rPr lang="ru-RU" sz="4000" b="1" dirty="0" smtClean="0">
                <a:solidFill>
                  <a:schemeClr val="bg1"/>
                </a:solidFill>
                <a:latin typeface="Muller Light" pitchFamily="50" charset="-52"/>
              </a:rPr>
              <a:t>АНО </a:t>
            </a:r>
            <a:r>
              <a:rPr lang="ru-RU" sz="4000" b="1" dirty="0">
                <a:solidFill>
                  <a:schemeClr val="bg1"/>
                </a:solidFill>
                <a:latin typeface="Muller Light" pitchFamily="50" charset="-52"/>
              </a:rPr>
              <a:t>«ГДК»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499312"/>
            <a:ext cx="12175958" cy="48048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2F0CE4-C18C-4E05-9E44-C7B4FFC561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  <a14:imgEffect>
                      <a14:colorTemperature colorTemp="6210"/>
                    </a14:imgEffect>
                    <a14:imgEffect>
                      <a14:saturation sat="82000"/>
                    </a14:imgEffect>
                    <a14:imgEffect>
                      <a14:brightnessContrast bright="20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082" t="-2475" r="63278" b="18101"/>
          <a:stretch>
            <a:fillRect/>
          </a:stretch>
        </p:blipFill>
        <p:spPr>
          <a:xfrm>
            <a:off x="8680155" y="0"/>
            <a:ext cx="3513221" cy="6870032"/>
          </a:xfrm>
          <a:prstGeom prst="rect">
            <a:avLst/>
          </a:prstGeom>
          <a:effectLst>
            <a:reflection stA="99000" endPos="0" dist="508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96" y="1684870"/>
            <a:ext cx="2350390" cy="3332693"/>
          </a:xfrm>
          <a:prstGeom prst="rect">
            <a:avLst/>
          </a:prstGeom>
          <a:ln w="28575">
            <a:solidFill>
              <a:srgbClr val="4472C4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84" y="1684870"/>
            <a:ext cx="2278627" cy="340400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70183" y="5176007"/>
            <a:ext cx="3288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Muller"/>
              </a:rPr>
              <a:t>Эдуард Борисович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Muller"/>
              </a:rPr>
              <a:t>Логинов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Muller"/>
              </a:rPr>
              <a:t>Председатель АНО «ГДК»</a:t>
            </a:r>
            <a:endParaRPr lang="ru-RU" b="1" dirty="0">
              <a:solidFill>
                <a:srgbClr val="0070C0"/>
              </a:solidFill>
              <a:latin typeface="Mull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4848" y="5176007"/>
            <a:ext cx="4840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Muller"/>
              </a:rPr>
              <a:t>Светлана Владимировна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Muller"/>
              </a:rPr>
              <a:t>Басова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Muller"/>
              </a:rPr>
              <a:t>Заместитель председателя АНО «ГДК», руководитель Штаба добровольцев Югры</a:t>
            </a:r>
            <a:endParaRPr lang="ru-RU" b="1" dirty="0">
              <a:solidFill>
                <a:srgbClr val="0070C0"/>
              </a:solidFill>
              <a:latin typeface="Muller"/>
            </a:endParaRPr>
          </a:p>
        </p:txBody>
      </p:sp>
    </p:spTree>
    <p:extLst>
      <p:ext uri="{BB962C8B-B14F-4D97-AF65-F5344CB8AC3E}">
        <p14:creationId xmlns:p14="http://schemas.microsoft.com/office/powerpoint/2010/main" val="128922734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1523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499312"/>
            <a:ext cx="12175958" cy="48048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2F0CE4-C18C-4E05-9E44-C7B4FFC561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  <a14:imgEffect>
                      <a14:colorTemperature colorTemp="6210"/>
                    </a14:imgEffect>
                    <a14:imgEffect>
                      <a14:saturation sat="82000"/>
                    </a14:imgEffect>
                    <a14:imgEffect>
                      <a14:brightnessContrast bright="20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082" t="-2475" r="63278" b="18101"/>
          <a:stretch>
            <a:fillRect/>
          </a:stretch>
        </p:blipFill>
        <p:spPr>
          <a:xfrm>
            <a:off x="8671446" y="0"/>
            <a:ext cx="3513221" cy="6870032"/>
          </a:xfrm>
          <a:prstGeom prst="rect">
            <a:avLst/>
          </a:prstGeom>
          <a:effectLst>
            <a:reflection stA="99000" endPos="0" dist="508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BC1519-B04D-49DB-9A65-C26D32C0462B}"/>
              </a:ext>
            </a:extLst>
          </p:cNvPr>
          <p:cNvSpPr txBox="1"/>
          <p:nvPr/>
        </p:nvSpPr>
        <p:spPr>
          <a:xfrm>
            <a:off x="625292" y="362660"/>
            <a:ext cx="11005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uller ExtraBold" pitchFamily="50" charset="-52"/>
              </a:rPr>
              <a:t>ГУМАНИТАРНАЯ </a:t>
            </a:r>
            <a:r>
              <a:rPr lang="ru-RU" sz="4000" b="1" dirty="0" smtClean="0">
                <a:solidFill>
                  <a:schemeClr val="bg1"/>
                </a:solidFill>
                <a:latin typeface="Muller ExtraBold" pitchFamily="50" charset="-52"/>
              </a:rPr>
              <a:t>МИССИЯ</a:t>
            </a:r>
            <a:endParaRPr lang="ru-RU" sz="4000" b="1" dirty="0">
              <a:solidFill>
                <a:schemeClr val="bg1"/>
              </a:solidFill>
              <a:latin typeface="Muller ExtraBold" pitchFamily="50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CB1B59-9658-451A-8A3E-48ABE6D9D0DB}"/>
              </a:ext>
            </a:extLst>
          </p:cNvPr>
          <p:cNvSpPr txBox="1"/>
          <p:nvPr/>
        </p:nvSpPr>
        <p:spPr>
          <a:xfrm>
            <a:off x="8614101" y="2962112"/>
            <a:ext cx="1856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  <a:latin typeface="Muller ExtraBold" pitchFamily="50" charset="-52"/>
              </a:rPr>
              <a:t>2016 год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33DDA1-E619-48B5-A6F0-41D9290A81E7}"/>
              </a:ext>
            </a:extLst>
          </p:cNvPr>
          <p:cNvSpPr txBox="1"/>
          <p:nvPr/>
        </p:nvSpPr>
        <p:spPr>
          <a:xfrm>
            <a:off x="7412430" y="6006164"/>
            <a:ext cx="254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  <a:latin typeface="Muller ExtraBold" pitchFamily="50" charset="-52"/>
              </a:rPr>
              <a:t>2021 год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7078" y="1794209"/>
            <a:ext cx="8219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Muller"/>
              </a:rPr>
              <a:t>АПРЕЛЬ 2022 ГОДА</a:t>
            </a:r>
          </a:p>
          <a:p>
            <a:endParaRPr lang="ru-RU" sz="2400" dirty="0">
              <a:solidFill>
                <a:srgbClr val="0070C0"/>
              </a:solidFill>
              <a:latin typeface="Muller"/>
            </a:endParaRPr>
          </a:p>
          <a:p>
            <a:pPr algn="just"/>
            <a:r>
              <a:rPr lang="ru-RU" sz="2400" dirty="0" smtClean="0">
                <a:solidFill>
                  <a:srgbClr val="0070C0"/>
                </a:solidFill>
                <a:latin typeface="Muller"/>
              </a:rPr>
              <a:t>Начало реализации проекта гуманитарных миссий на территории Луганской и Донецкой Народных Республик</a:t>
            </a:r>
            <a:endParaRPr lang="ru-RU" sz="2400" dirty="0">
              <a:solidFill>
                <a:srgbClr val="0070C0"/>
              </a:solidFill>
              <a:latin typeface="Muller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8" y="3940820"/>
            <a:ext cx="5412473" cy="2434676"/>
          </a:xfrm>
          <a:prstGeom prst="rect">
            <a:avLst/>
          </a:prstGeom>
          <a:ln w="28575">
            <a:solidFill>
              <a:srgbClr val="4472C4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68" y="3940820"/>
            <a:ext cx="5443406" cy="2449533"/>
          </a:xfrm>
          <a:prstGeom prst="rect">
            <a:avLst/>
          </a:prstGeom>
          <a:ln w="28575"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400217961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1523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1499312"/>
            <a:ext cx="12175958" cy="48048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2F0CE4-C18C-4E05-9E44-C7B4FFC561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  <a14:imgEffect>
                      <a14:colorTemperature colorTemp="6210"/>
                    </a14:imgEffect>
                    <a14:imgEffect>
                      <a14:saturation sat="82000"/>
                    </a14:imgEffect>
                    <a14:imgEffect>
                      <a14:brightnessContrast bright="20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082" t="-2475" r="63278" b="18101"/>
          <a:stretch>
            <a:fillRect/>
          </a:stretch>
        </p:blipFill>
        <p:spPr>
          <a:xfrm>
            <a:off x="8671446" y="0"/>
            <a:ext cx="3513221" cy="6870032"/>
          </a:xfrm>
          <a:prstGeom prst="rect">
            <a:avLst/>
          </a:prstGeom>
          <a:effectLst>
            <a:reflection stA="99000" endPos="0" dist="508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BC1519-B04D-49DB-9A65-C26D32C0462B}"/>
              </a:ext>
            </a:extLst>
          </p:cNvPr>
          <p:cNvSpPr txBox="1"/>
          <p:nvPr/>
        </p:nvSpPr>
        <p:spPr>
          <a:xfrm>
            <a:off x="625292" y="362660"/>
            <a:ext cx="11005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uller ExtraBold" pitchFamily="50" charset="-52"/>
              </a:rPr>
              <a:t>РЕАЛИЗАЦИЯ ПРОЕКТА</a:t>
            </a:r>
            <a:endParaRPr lang="ru-RU" sz="4000" b="1" dirty="0">
              <a:solidFill>
                <a:schemeClr val="bg1"/>
              </a:solidFill>
              <a:latin typeface="Muller ExtraBold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591" y="2356846"/>
            <a:ext cx="62450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Muller"/>
              </a:rPr>
              <a:t>о</a:t>
            </a:r>
            <a:r>
              <a:rPr lang="ru-RU" dirty="0" smtClean="0">
                <a:solidFill>
                  <a:srgbClr val="0070C0"/>
                </a:solidFill>
                <a:latin typeface="Muller"/>
              </a:rPr>
              <a:t>беспечение мирных жителей гуманитарной помощью, доставленной из ХМАО-Югры (продукты питания, средства гигиены, одежда и обувь);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Muller"/>
              </a:rPr>
              <a:t>обеспечение</a:t>
            </a:r>
            <a:r>
              <a:rPr lang="ru-RU" dirty="0" smtClean="0">
                <a:solidFill>
                  <a:srgbClr val="0070C0"/>
                </a:solidFill>
                <a:latin typeface="Muller"/>
              </a:rPr>
              <a:t> горячим питанием и чистой водой;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Muller"/>
              </a:rPr>
              <a:t>с</a:t>
            </a:r>
            <a:r>
              <a:rPr lang="ru-RU" dirty="0" smtClean="0">
                <a:solidFill>
                  <a:srgbClr val="0070C0"/>
                </a:solidFill>
                <a:latin typeface="Muller"/>
              </a:rPr>
              <a:t>одействие в эвакуации мирного населения в другие регионы России по заявкам родственников;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Muller"/>
              </a:rPr>
              <a:t>ч</a:t>
            </a:r>
            <a:r>
              <a:rPr lang="ru-RU" dirty="0" smtClean="0">
                <a:solidFill>
                  <a:srgbClr val="0070C0"/>
                </a:solidFill>
                <a:latin typeface="Muller"/>
              </a:rPr>
              <a:t>астичное восстановление жилых и нежилых зданий;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Muller"/>
              </a:rPr>
              <a:t>о</a:t>
            </a:r>
            <a:r>
              <a:rPr lang="ru-RU" dirty="0" smtClean="0">
                <a:solidFill>
                  <a:srgbClr val="0070C0"/>
                </a:solidFill>
                <a:latin typeface="Muller"/>
              </a:rPr>
              <a:t>казание содействия в разборе завалов;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Muller"/>
              </a:rPr>
              <a:t>о</a:t>
            </a:r>
            <a:r>
              <a:rPr lang="ru-RU" dirty="0" smtClean="0">
                <a:solidFill>
                  <a:srgbClr val="0070C0"/>
                </a:solidFill>
                <a:latin typeface="Muller"/>
              </a:rPr>
              <a:t>казание первой помощи пострадавшим;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Muller"/>
              </a:rPr>
              <a:t>организация досуговых мероприятий для детей и взрослых</a:t>
            </a:r>
            <a:endParaRPr lang="ru-RU" dirty="0" smtClean="0">
              <a:solidFill>
                <a:srgbClr val="0070C0"/>
              </a:solidFill>
              <a:latin typeface="Muller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Muller"/>
              </a:rPr>
              <a:t>о</a:t>
            </a:r>
            <a:r>
              <a:rPr lang="ru-RU" dirty="0" smtClean="0">
                <a:solidFill>
                  <a:srgbClr val="0070C0"/>
                </a:solidFill>
                <a:latin typeface="Muller"/>
              </a:rPr>
              <a:t>казание </a:t>
            </a:r>
            <a:r>
              <a:rPr lang="ru-RU" dirty="0">
                <a:solidFill>
                  <a:srgbClr val="0070C0"/>
                </a:solidFill>
                <a:latin typeface="Muller"/>
              </a:rPr>
              <a:t>с</a:t>
            </a:r>
            <a:r>
              <a:rPr lang="ru-RU" dirty="0" smtClean="0">
                <a:solidFill>
                  <a:srgbClr val="0070C0"/>
                </a:solidFill>
                <a:latin typeface="Muller"/>
              </a:rPr>
              <a:t>одействия в доставке посылок военнослужащим специальной военной операции.</a:t>
            </a:r>
            <a:endParaRPr lang="ru-RU" dirty="0">
              <a:solidFill>
                <a:srgbClr val="0070C0"/>
              </a:solidFill>
              <a:latin typeface="Mulle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591" y="1690493"/>
            <a:ext cx="990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Muller"/>
              </a:rPr>
              <a:t>ЗАДАЧИ ДОБРОВОЛЬЦЕВ ГУМАНИТАРНОЙ МИССИИ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Muller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C5B24FF-6992-4CDB-8EA0-81877D12D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041" y="5380814"/>
            <a:ext cx="1287784" cy="12476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01" r="2085" b="10529"/>
          <a:stretch>
            <a:fillRect/>
          </a:stretch>
        </p:blipFill>
        <p:spPr>
          <a:xfrm>
            <a:off x="6704476" y="2154226"/>
            <a:ext cx="3278108" cy="2199203"/>
          </a:xfrm>
          <a:prstGeom prst="rect">
            <a:avLst/>
          </a:prstGeom>
          <a:ln w="38100">
            <a:solidFill>
              <a:srgbClr val="4472C4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0" r="28309"/>
          <a:stretch>
            <a:fillRect/>
          </a:stretch>
        </p:blipFill>
        <p:spPr>
          <a:xfrm>
            <a:off x="9358289" y="2631040"/>
            <a:ext cx="2143503" cy="235353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r="14023"/>
          <a:stretch>
            <a:fillRect/>
          </a:stretch>
        </p:blipFill>
        <p:spPr>
          <a:xfrm>
            <a:off x="6704476" y="3888496"/>
            <a:ext cx="2877266" cy="170003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650" y="4986475"/>
            <a:ext cx="2687894" cy="179192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681208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9882"/>
            <a:ext cx="12192000" cy="1523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499312"/>
            <a:ext cx="12175958" cy="48048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2F0CE4-C18C-4E05-9E44-C7B4FFC561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  <a14:imgEffect>
                      <a14:colorTemperature colorTemp="6210"/>
                    </a14:imgEffect>
                    <a14:imgEffect>
                      <a14:saturation sat="82000"/>
                    </a14:imgEffect>
                    <a14:imgEffect>
                      <a14:brightnessContrast bright="20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082" t="-2475" r="63278" b="18101"/>
          <a:stretch>
            <a:fillRect/>
          </a:stretch>
        </p:blipFill>
        <p:spPr>
          <a:xfrm>
            <a:off x="8648755" y="-17786"/>
            <a:ext cx="3513221" cy="6870032"/>
          </a:xfrm>
          <a:prstGeom prst="rect">
            <a:avLst/>
          </a:prstGeom>
          <a:effectLst>
            <a:reflection stA="99000" endPos="0" dist="508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BC1519-B04D-49DB-9A65-C26D32C0462B}"/>
              </a:ext>
            </a:extLst>
          </p:cNvPr>
          <p:cNvSpPr txBox="1"/>
          <p:nvPr/>
        </p:nvSpPr>
        <p:spPr>
          <a:xfrm>
            <a:off x="572548" y="345767"/>
            <a:ext cx="89731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uller"/>
              </a:rPr>
              <a:t>РЕАЛИЗАЦИЯ ПРОЕКТА</a:t>
            </a:r>
            <a:endParaRPr lang="ru-RU" sz="4000" b="1" dirty="0">
              <a:solidFill>
                <a:schemeClr val="bg1"/>
              </a:solidFill>
              <a:latin typeface="Mull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417" y="1477637"/>
            <a:ext cx="4727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Mulle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998" y="1564066"/>
            <a:ext cx="509570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E31E24"/>
                </a:solidFill>
                <a:latin typeface="Muller"/>
              </a:rPr>
              <a:t>ОКТЯБРЬ 2022</a:t>
            </a:r>
          </a:p>
          <a:p>
            <a:endParaRPr lang="ru-RU" sz="2000" b="1" dirty="0">
              <a:solidFill>
                <a:srgbClr val="0070C0"/>
              </a:solidFill>
              <a:latin typeface="Muller"/>
            </a:endParaRPr>
          </a:p>
          <a:p>
            <a:r>
              <a:rPr lang="ru-RU" sz="2200" dirty="0" smtClean="0">
                <a:solidFill>
                  <a:srgbClr val="0070C0"/>
                </a:solidFill>
                <a:latin typeface="Muller"/>
              </a:rPr>
              <a:t>АНО «ГДК» победитель конкурса </a:t>
            </a:r>
            <a:r>
              <a:rPr lang="ru-RU" sz="2200" b="1" dirty="0" smtClean="0">
                <a:solidFill>
                  <a:srgbClr val="0070C0"/>
                </a:solidFill>
                <a:latin typeface="Muller"/>
              </a:rPr>
              <a:t>Фонда президентских грантов</a:t>
            </a:r>
          </a:p>
          <a:p>
            <a:r>
              <a:rPr lang="ru-RU" sz="2200" b="1" dirty="0">
                <a:solidFill>
                  <a:srgbClr val="0070C0"/>
                </a:solidFill>
                <a:latin typeface="Muller"/>
              </a:rPr>
              <a:t>Сумма гранта: </a:t>
            </a:r>
            <a:r>
              <a:rPr lang="ru-RU" sz="2200" dirty="0">
                <a:solidFill>
                  <a:srgbClr val="0070C0"/>
                </a:solidFill>
                <a:latin typeface="Muller"/>
              </a:rPr>
              <a:t>14 389 </a:t>
            </a:r>
            <a:r>
              <a:rPr lang="ru-RU" sz="2200" dirty="0" smtClean="0">
                <a:solidFill>
                  <a:srgbClr val="0070C0"/>
                </a:solidFill>
                <a:latin typeface="Muller"/>
              </a:rPr>
              <a:t>246,00 руб.</a:t>
            </a:r>
          </a:p>
          <a:p>
            <a:endParaRPr lang="ru-RU" sz="2200" dirty="0" smtClean="0">
              <a:solidFill>
                <a:srgbClr val="0070C0"/>
              </a:solidFill>
              <a:latin typeface="Muller"/>
            </a:endParaRPr>
          </a:p>
          <a:p>
            <a:r>
              <a:rPr lang="ru-RU" sz="2200" b="1" dirty="0" smtClean="0">
                <a:solidFill>
                  <a:srgbClr val="0070C0"/>
                </a:solidFill>
                <a:latin typeface="Muller"/>
              </a:rPr>
              <a:t>Бюджет проекта: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70C0"/>
                </a:solidFill>
                <a:latin typeface="Muller"/>
              </a:rPr>
              <a:t>у</a:t>
            </a:r>
            <a:r>
              <a:rPr lang="ru-RU" sz="2200" dirty="0" smtClean="0">
                <a:solidFill>
                  <a:srgbClr val="0070C0"/>
                </a:solidFill>
                <a:latin typeface="Muller"/>
              </a:rPr>
              <a:t>лучшение материально-технической базы гуманитарной миссии;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70C0"/>
                </a:solidFill>
                <a:latin typeface="Muller"/>
              </a:rPr>
              <a:t>о</a:t>
            </a:r>
            <a:r>
              <a:rPr lang="ru-RU" sz="2200" dirty="0" smtClean="0">
                <a:solidFill>
                  <a:srgbClr val="0070C0"/>
                </a:solidFill>
                <a:latin typeface="Muller"/>
              </a:rPr>
              <a:t>беспечение экипировкой добровольцев гуманитарной миссии;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70C0"/>
                </a:solidFill>
                <a:latin typeface="Muller"/>
              </a:rPr>
              <a:t>р</a:t>
            </a:r>
            <a:r>
              <a:rPr lang="ru-RU" sz="2200" dirty="0" smtClean="0">
                <a:solidFill>
                  <a:srgbClr val="0070C0"/>
                </a:solidFill>
                <a:latin typeface="Muller"/>
              </a:rPr>
              <a:t>асширение штата сотрудников проекта.</a:t>
            </a:r>
          </a:p>
          <a:p>
            <a:endParaRPr lang="ru-RU" sz="2000" dirty="0" smtClean="0">
              <a:solidFill>
                <a:srgbClr val="0070C0"/>
              </a:solidFill>
              <a:latin typeface="Muller"/>
            </a:endParaRPr>
          </a:p>
          <a:p>
            <a:endParaRPr lang="ru-RU" sz="2000" b="1" dirty="0">
              <a:solidFill>
                <a:srgbClr val="FF0000"/>
              </a:solidFill>
              <a:latin typeface="Muller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C5B24FF-6992-4CDB-8EA0-81877D12D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154" y="5475432"/>
            <a:ext cx="1287784" cy="12476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r="13187"/>
          <a:stretch/>
        </p:blipFill>
        <p:spPr>
          <a:xfrm>
            <a:off x="4850851" y="1665314"/>
            <a:ext cx="3887478" cy="2124598"/>
          </a:xfrm>
          <a:prstGeom prst="rect">
            <a:avLst/>
          </a:prstGeom>
          <a:ln w="28575">
            <a:solidFill>
              <a:srgbClr val="4472C4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8" r="16906"/>
          <a:stretch/>
        </p:blipFill>
        <p:spPr>
          <a:xfrm>
            <a:off x="5348277" y="3986432"/>
            <a:ext cx="3970978" cy="2448394"/>
          </a:xfrm>
          <a:prstGeom prst="rect">
            <a:avLst/>
          </a:prstGeom>
          <a:ln w="28575">
            <a:solidFill>
              <a:srgbClr val="4472C4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35" y="2373836"/>
            <a:ext cx="3187135" cy="239035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64179221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16042" y="0"/>
            <a:ext cx="12192000" cy="1523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499312"/>
            <a:ext cx="12175958" cy="48048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2F0CE4-C18C-4E05-9E44-C7B4FFC561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  <a14:imgEffect>
                      <a14:colorTemperature colorTemp="6210"/>
                    </a14:imgEffect>
                    <a14:imgEffect>
                      <a14:saturation sat="82000"/>
                    </a14:imgEffect>
                    <a14:imgEffect>
                      <a14:brightnessContrast bright="20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082" t="-2475" r="63278" b="18101"/>
          <a:stretch>
            <a:fillRect/>
          </a:stretch>
        </p:blipFill>
        <p:spPr>
          <a:xfrm>
            <a:off x="8678779" y="0"/>
            <a:ext cx="3513221" cy="6870032"/>
          </a:xfrm>
          <a:prstGeom prst="rect">
            <a:avLst/>
          </a:prstGeom>
          <a:effectLst>
            <a:reflection stA="99000" endPos="0" dist="508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BC1519-B04D-49DB-9A65-C26D32C0462B}"/>
              </a:ext>
            </a:extLst>
          </p:cNvPr>
          <p:cNvSpPr txBox="1"/>
          <p:nvPr/>
        </p:nvSpPr>
        <p:spPr>
          <a:xfrm>
            <a:off x="625292" y="362660"/>
            <a:ext cx="82329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uller"/>
              </a:rPr>
              <a:t>РЕАЛИЗАЦИЯ ПРОЕКТА</a:t>
            </a:r>
            <a:endParaRPr lang="ru-RU" sz="4000" b="1" dirty="0">
              <a:solidFill>
                <a:schemeClr val="bg1"/>
              </a:solidFill>
              <a:latin typeface="Muller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185" y="1593609"/>
            <a:ext cx="816151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ru-RU" sz="3200" b="1" dirty="0" smtClean="0">
                <a:solidFill>
                  <a:srgbClr val="E31E24"/>
                </a:solidFill>
                <a:latin typeface="Muller"/>
              </a:rPr>
              <a:t>МАРТ 2023</a:t>
            </a:r>
          </a:p>
          <a:p>
            <a:pPr>
              <a:buClr>
                <a:srgbClr val="FF0000"/>
              </a:buClr>
            </a:pPr>
            <a:endParaRPr lang="ru-RU" sz="3200" b="1" dirty="0" smtClean="0">
              <a:solidFill>
                <a:srgbClr val="E31E24"/>
              </a:solidFill>
              <a:latin typeface="Muller"/>
            </a:endParaRPr>
          </a:p>
          <a:p>
            <a:pPr>
              <a:buClr>
                <a:srgbClr val="FF0000"/>
              </a:buClr>
            </a:pPr>
            <a:r>
              <a:rPr lang="ru-RU" sz="2200" dirty="0" smtClean="0">
                <a:solidFill>
                  <a:srgbClr val="0070C0"/>
                </a:solidFill>
                <a:latin typeface="Muller"/>
              </a:rPr>
              <a:t>АНО «ГДК» победитель конкурса </a:t>
            </a:r>
            <a:r>
              <a:rPr lang="ru-RU" sz="2200" b="1" dirty="0" smtClean="0">
                <a:solidFill>
                  <a:srgbClr val="0070C0"/>
                </a:solidFill>
                <a:latin typeface="Muller"/>
              </a:rPr>
              <a:t>Грант Губернатора Югры</a:t>
            </a:r>
          </a:p>
          <a:p>
            <a:pPr>
              <a:buClr>
                <a:srgbClr val="FF0000"/>
              </a:buClr>
            </a:pPr>
            <a:r>
              <a:rPr lang="ru-RU" sz="2200" b="1" dirty="0">
                <a:solidFill>
                  <a:srgbClr val="0070C0"/>
                </a:solidFill>
                <a:latin typeface="Muller"/>
              </a:rPr>
              <a:t>Сумма гранта: </a:t>
            </a:r>
            <a:r>
              <a:rPr lang="ru-RU" sz="2200" dirty="0">
                <a:solidFill>
                  <a:srgbClr val="0070C0"/>
                </a:solidFill>
                <a:latin typeface="Muller"/>
              </a:rPr>
              <a:t>8 914 </a:t>
            </a:r>
            <a:r>
              <a:rPr lang="ru-RU" sz="2200" dirty="0" smtClean="0">
                <a:solidFill>
                  <a:srgbClr val="0070C0"/>
                </a:solidFill>
                <a:latin typeface="Muller"/>
              </a:rPr>
              <a:t>691,92 руб.</a:t>
            </a:r>
          </a:p>
          <a:p>
            <a:pPr>
              <a:buClr>
                <a:srgbClr val="FF0000"/>
              </a:buClr>
            </a:pPr>
            <a:endParaRPr lang="ru-RU" sz="2200" dirty="0">
              <a:solidFill>
                <a:srgbClr val="0070C0"/>
              </a:solidFill>
              <a:latin typeface="Muller"/>
            </a:endParaRPr>
          </a:p>
          <a:p>
            <a:pPr>
              <a:buClr>
                <a:srgbClr val="FF0000"/>
              </a:buClr>
            </a:pPr>
            <a:r>
              <a:rPr lang="ru-RU" sz="2200" b="1" dirty="0" smtClean="0">
                <a:solidFill>
                  <a:srgbClr val="0070C0"/>
                </a:solidFill>
                <a:latin typeface="Muller"/>
              </a:rPr>
              <a:t>Бюджет проекта: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70C0"/>
                </a:solidFill>
                <a:latin typeface="Muller"/>
              </a:rPr>
              <a:t>улучшение материально-технической базы гуманитарной миссии;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70C0"/>
                </a:solidFill>
                <a:latin typeface="Muller"/>
              </a:rPr>
              <a:t>п</a:t>
            </a:r>
            <a:r>
              <a:rPr lang="ru-RU" sz="2200" dirty="0" smtClean="0">
                <a:solidFill>
                  <a:srgbClr val="0070C0"/>
                </a:solidFill>
                <a:latin typeface="Muller"/>
              </a:rPr>
              <a:t>риобретение экипировки для добровольцев гуманитарной миссии, обеспечивающую безопасность;</a:t>
            </a:r>
            <a:endParaRPr lang="ru-RU" sz="2200" dirty="0">
              <a:solidFill>
                <a:srgbClr val="0070C0"/>
              </a:solidFill>
              <a:latin typeface="Mulle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70C0"/>
                </a:solidFill>
                <a:latin typeface="Muller"/>
              </a:rPr>
              <a:t>п</a:t>
            </a:r>
            <a:r>
              <a:rPr lang="ru-RU" sz="2200" dirty="0" smtClean="0">
                <a:solidFill>
                  <a:srgbClr val="0070C0"/>
                </a:solidFill>
                <a:latin typeface="Muller"/>
              </a:rPr>
              <a:t>риобретение усовершенствованной системы связи.</a:t>
            </a:r>
            <a:endParaRPr lang="ru-RU" sz="2200" dirty="0">
              <a:solidFill>
                <a:srgbClr val="0070C0"/>
              </a:solidFill>
              <a:latin typeface="Muller"/>
            </a:endParaRPr>
          </a:p>
          <a:p>
            <a:pPr>
              <a:buClr>
                <a:srgbClr val="FF0000"/>
              </a:buClr>
            </a:pPr>
            <a:endParaRPr lang="ru-RU" sz="2000" dirty="0" smtClean="0">
              <a:solidFill>
                <a:srgbClr val="4472C4"/>
              </a:solidFill>
              <a:latin typeface="Muller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4472C4"/>
              </a:solidFill>
              <a:latin typeface="Muller"/>
            </a:endParaRPr>
          </a:p>
          <a:p>
            <a:pPr>
              <a:buClr>
                <a:srgbClr val="FF0000"/>
              </a:buClr>
            </a:pPr>
            <a:endParaRPr lang="ru-RU" sz="2200" b="1" dirty="0">
              <a:solidFill>
                <a:srgbClr val="E31E24"/>
              </a:solidFill>
              <a:latin typeface="Muller"/>
            </a:endParaRPr>
          </a:p>
          <a:p>
            <a:pPr>
              <a:buClr>
                <a:srgbClr val="FF0000"/>
              </a:buClr>
            </a:pPr>
            <a:endParaRPr lang="ru-RU" sz="2800" b="1" dirty="0" smtClean="0">
              <a:solidFill>
                <a:srgbClr val="E31E24"/>
              </a:solidFill>
              <a:latin typeface="Muller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C5B24FF-6992-4CDB-8EA0-81877D12D7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341" y="5506009"/>
            <a:ext cx="996648" cy="9656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702" y="1716116"/>
            <a:ext cx="3462265" cy="259669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67" y="4312815"/>
            <a:ext cx="3067264" cy="230044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08715826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1523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1499312"/>
            <a:ext cx="12175958" cy="48048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BC1519-B04D-49DB-9A65-C26D32C0462B}"/>
              </a:ext>
            </a:extLst>
          </p:cNvPr>
          <p:cNvSpPr txBox="1"/>
          <p:nvPr/>
        </p:nvSpPr>
        <p:spPr>
          <a:xfrm>
            <a:off x="625292" y="362660"/>
            <a:ext cx="11005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uller"/>
              </a:rPr>
              <a:t>РЕАЛИЗАЦИЯ ПРОЕКТА</a:t>
            </a:r>
            <a:endParaRPr lang="ru-RU" sz="4000" b="1" dirty="0">
              <a:solidFill>
                <a:schemeClr val="bg1"/>
              </a:solidFill>
              <a:latin typeface="Mull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92505" y="-16603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261937" y="42150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64756" y="1547360"/>
            <a:ext cx="83066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FF0000"/>
                </a:solidFill>
                <a:latin typeface="Muller"/>
              </a:rPr>
              <a:t>71 пункт </a:t>
            </a:r>
            <a:r>
              <a:rPr lang="ru-RU" dirty="0" smtClean="0">
                <a:solidFill>
                  <a:srgbClr val="0070C0"/>
                </a:solidFill>
                <a:latin typeface="Muller"/>
              </a:rPr>
              <a:t>сбора гуманитарной помощи функционирует в </a:t>
            </a:r>
            <a:r>
              <a:rPr lang="ru-RU" b="1" dirty="0" smtClean="0">
                <a:solidFill>
                  <a:srgbClr val="FF0000"/>
                </a:solidFill>
                <a:latin typeface="Muller"/>
              </a:rPr>
              <a:t>ХМАО-Югре</a:t>
            </a:r>
            <a:r>
              <a:rPr lang="ru-RU" dirty="0" smtClean="0">
                <a:solidFill>
                  <a:srgbClr val="0070C0"/>
                </a:solidFill>
                <a:latin typeface="Muller"/>
              </a:rPr>
              <a:t> и </a:t>
            </a:r>
            <a:r>
              <a:rPr lang="ru-RU" b="1" dirty="0" smtClean="0">
                <a:solidFill>
                  <a:srgbClr val="FF0000"/>
                </a:solidFill>
                <a:latin typeface="Muller"/>
              </a:rPr>
              <a:t>1 в г. Тюмень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Muller"/>
              </a:rPr>
              <a:t>Центральный региональный склад по приему и отправке гуманитарной помощи для мирного населения Донбасса и помощи военнослужащим находится в </a:t>
            </a:r>
            <a:r>
              <a:rPr lang="ru-RU" b="1" dirty="0" smtClean="0">
                <a:solidFill>
                  <a:srgbClr val="FF0000"/>
                </a:solidFill>
                <a:latin typeface="Muller"/>
              </a:rPr>
              <a:t>г. Сургут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Muller"/>
              </a:rPr>
              <a:t>Более </a:t>
            </a:r>
            <a:r>
              <a:rPr lang="ru-RU" b="1" dirty="0" smtClean="0">
                <a:solidFill>
                  <a:srgbClr val="FF0000"/>
                </a:solidFill>
                <a:latin typeface="Muller"/>
              </a:rPr>
              <a:t>3000 тонн</a:t>
            </a:r>
            <a:r>
              <a:rPr lang="ru-RU" dirty="0" smtClean="0">
                <a:solidFill>
                  <a:srgbClr val="0070C0"/>
                </a:solidFill>
                <a:latin typeface="Muller"/>
              </a:rPr>
              <a:t> груза отправлено на территорию СВО с марта 2022 года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Muller"/>
              </a:rPr>
              <a:t>Более </a:t>
            </a:r>
            <a:r>
              <a:rPr lang="ru-RU" b="1" dirty="0" smtClean="0">
                <a:solidFill>
                  <a:srgbClr val="FF0000"/>
                </a:solidFill>
                <a:latin typeface="Muller"/>
              </a:rPr>
              <a:t>900 000 порций</a:t>
            </a:r>
            <a:r>
              <a:rPr lang="ru-RU" dirty="0" smtClean="0">
                <a:solidFill>
                  <a:srgbClr val="0070C0"/>
                </a:solidFill>
                <a:latin typeface="Muller"/>
              </a:rPr>
              <a:t> горячего питания выдано мирному населению Донбасса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Muller"/>
              </a:rPr>
              <a:t>Более </a:t>
            </a:r>
            <a:r>
              <a:rPr lang="ru-RU" b="1" dirty="0" smtClean="0">
                <a:solidFill>
                  <a:srgbClr val="FF0000"/>
                </a:solidFill>
                <a:latin typeface="Muller"/>
              </a:rPr>
              <a:t>1300 человек</a:t>
            </a:r>
            <a:r>
              <a:rPr lang="ru-RU" dirty="0" smtClean="0">
                <a:solidFill>
                  <a:srgbClr val="0070C0"/>
                </a:solidFill>
                <a:latin typeface="Muller"/>
              </a:rPr>
              <a:t> эвакуированы в другие регионы России при содействии добровольцев гуманитарной миссии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Muller"/>
              </a:rPr>
              <a:t>Более </a:t>
            </a:r>
            <a:r>
              <a:rPr lang="ru-RU" b="1" dirty="0" smtClean="0">
                <a:solidFill>
                  <a:srgbClr val="FF0000"/>
                </a:solidFill>
                <a:latin typeface="Muller"/>
              </a:rPr>
              <a:t>60 человек</a:t>
            </a:r>
            <a:r>
              <a:rPr lang="ru-RU" dirty="0" smtClean="0">
                <a:solidFill>
                  <a:srgbClr val="0070C0"/>
                </a:solidFill>
                <a:latin typeface="Muller"/>
              </a:rPr>
              <a:t> эвакуированы на территорию ХМАО-Югры для лечения и реабилитации при содействии добровольцев гуманитарной миссии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Muller"/>
              </a:rPr>
              <a:t>Более </a:t>
            </a:r>
            <a:r>
              <a:rPr lang="ru-RU" b="1" dirty="0" smtClean="0">
                <a:solidFill>
                  <a:srgbClr val="FF0000"/>
                </a:solidFill>
                <a:latin typeface="Muller"/>
              </a:rPr>
              <a:t>1500 адресных</a:t>
            </a:r>
            <a:r>
              <a:rPr lang="ru-RU" dirty="0" smtClean="0">
                <a:solidFill>
                  <a:srgbClr val="0070C0"/>
                </a:solidFill>
                <a:latin typeface="Muller"/>
              </a:rPr>
              <a:t> посылок из дома для военнослужащих доставлено на территорию СВО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Muller"/>
              </a:rPr>
              <a:t>Более </a:t>
            </a:r>
            <a:r>
              <a:rPr lang="ru-RU" b="1" dirty="0" smtClean="0">
                <a:solidFill>
                  <a:srgbClr val="FF0000"/>
                </a:solidFill>
                <a:latin typeface="Muller"/>
              </a:rPr>
              <a:t>250 добровольцев из 30 регионов России, а так же Японии и Белоруссии</a:t>
            </a:r>
            <a:r>
              <a:rPr lang="ru-RU" dirty="0" smtClean="0">
                <a:solidFill>
                  <a:srgbClr val="0070C0"/>
                </a:solidFill>
                <a:latin typeface="Muller"/>
              </a:rPr>
              <a:t> приняли участие в гуманитарной миссии</a:t>
            </a:r>
            <a:endParaRPr lang="ru-RU" dirty="0">
              <a:solidFill>
                <a:srgbClr val="0070C0"/>
              </a:solidFill>
              <a:latin typeface="Muller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52"/>
                    </a14:imgEffect>
                    <a14:imgEffect>
                      <a14:saturation sat="110000"/>
                    </a14:imgEffect>
                    <a14:imgEffect>
                      <a14:brightnessContrast bright="-7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201" y="3046672"/>
            <a:ext cx="2846861" cy="1897166"/>
          </a:xfrm>
          <a:prstGeom prst="rect">
            <a:avLst/>
          </a:prstGeom>
          <a:ln w="28575">
            <a:solidFill>
              <a:srgbClr val="4472C4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297" y="4653330"/>
            <a:ext cx="3140547" cy="2092389"/>
          </a:xfrm>
          <a:prstGeom prst="rect">
            <a:avLst/>
          </a:prstGeom>
          <a:ln w="28575">
            <a:solidFill>
              <a:srgbClr val="4472C4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r="16132"/>
          <a:stretch/>
        </p:blipFill>
        <p:spPr>
          <a:xfrm>
            <a:off x="8892870" y="1123279"/>
            <a:ext cx="3207974" cy="2006716"/>
          </a:xfrm>
          <a:prstGeom prst="rect">
            <a:avLst/>
          </a:prstGeom>
          <a:ln w="28575"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51615136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41305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4121339"/>
            <a:ext cx="12175958" cy="48048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90134" y="1307422"/>
            <a:ext cx="6871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smtClean="0">
                <a:solidFill>
                  <a:schemeClr val="bg1"/>
                </a:solidFill>
                <a:latin typeface="Muller"/>
                <a:ea typeface="Calibri" panose="020F0502020204030204" pitchFamily="34" charset="0"/>
                <a:cs typeface="Times New Roman" panose="02020603050405020304" pitchFamily="18" charset="0"/>
              </a:rPr>
              <a:t>в любых мероприятиях и акциях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60948" y="4711004"/>
            <a:ext cx="435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mtClean="0">
                <a:solidFill>
                  <a:srgbClr val="0070C0"/>
                </a:solidFill>
                <a:latin typeface="Muller ExtraBold" pitchFamily="50" charset="-52"/>
              </a:rPr>
              <a:t>+7 (3462) 550-303</a:t>
            </a:r>
            <a:endParaRPr lang="ru-RU" sz="3200">
              <a:solidFill>
                <a:srgbClr val="0070C0"/>
              </a:solidFill>
              <a:latin typeface="Muller ExtraBold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0948" y="5534520"/>
            <a:ext cx="43573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70C0"/>
                </a:solidFill>
                <a:latin typeface="Muller ExtraBold" pitchFamily="50" charset="-52"/>
              </a:rPr>
              <a:t>info@humcorps.com</a:t>
            </a:r>
            <a:endParaRPr lang="ru-RU" sz="3000" b="1">
              <a:solidFill>
                <a:srgbClr val="0070C0"/>
              </a:solidFill>
              <a:latin typeface="Muller ExtraBold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3567" y="4693764"/>
            <a:ext cx="51194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000" b="1" smtClean="0">
                <a:solidFill>
                  <a:srgbClr val="4472C4"/>
                </a:solidFill>
                <a:latin typeface="Muller"/>
                <a:ea typeface="Calibri" panose="020F0502020204030204" pitchFamily="34" charset="0"/>
                <a:cs typeface="Times New Roman" panose="02020603050405020304" pitchFamily="18" charset="0"/>
              </a:rPr>
              <a:t>ГОТОВНОСТЬ К СОЗИДАНИЮ </a:t>
            </a:r>
          </a:p>
          <a:p>
            <a:pPr algn="ctr">
              <a:lnSpc>
                <a:spcPct val="110000"/>
              </a:lnSpc>
            </a:pPr>
            <a:r>
              <a:rPr lang="ru-RU" sz="2000" b="1" smtClean="0">
                <a:solidFill>
                  <a:srgbClr val="4472C4"/>
                </a:solidFill>
                <a:latin typeface="Muller"/>
                <a:ea typeface="Calibri" panose="020F0502020204030204" pitchFamily="34" charset="0"/>
                <a:cs typeface="Times New Roman" panose="02020603050405020304" pitchFamily="18" charset="0"/>
              </a:rPr>
              <a:t>И ПОДДЕРЖКЕ ПОСТРАДАВШИХ НАРОДОВ СЕЙЧАС ОСОБЕННО ЦЕННА И ЗНАЧИМА!</a:t>
            </a:r>
          </a:p>
          <a:p>
            <a:pPr>
              <a:lnSpc>
                <a:spcPct val="110000"/>
              </a:lnSpc>
            </a:pPr>
            <a:endParaRPr lang="ru-RU" sz="2000" b="1">
              <a:latin typeface="Muller"/>
            </a:endParaRPr>
          </a:p>
        </p:txBody>
      </p:sp>
      <p:pic>
        <p:nvPicPr>
          <p:cNvPr id="1026" name="Picture 2" descr="https://ictechnika.ru/wp-content/uploads/2020/11/322-3229884_png-file-telephone-icon-clipart.png"/>
          <p:cNvPicPr>
            <a:picLocks noChangeAspect="1" noChangeArrowheads="1"/>
          </p:cNvPicPr>
          <p:nvPr/>
        </p:nvPicPr>
        <p:blipFill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1930" y="4798709"/>
            <a:ext cx="390454" cy="39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onlinewebfonts.com/svg/img_343700.png"/>
          <p:cNvPicPr>
            <a:picLocks noChangeAspect="1" noChangeArrowheads="1"/>
          </p:cNvPicPr>
          <p:nvPr/>
        </p:nvPicPr>
        <p:blipFill>
          <a:blip r:embed="rId3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2007" y="5639118"/>
            <a:ext cx="450053" cy="34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C5B24FF-6992-4CDB-8EA0-81877D12D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21" y="4711004"/>
            <a:ext cx="1287784" cy="1247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8421" y="677425"/>
            <a:ext cx="7249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>
                <a:solidFill>
                  <a:schemeClr val="bg1"/>
                </a:solidFill>
                <a:latin typeface="Muller"/>
                <a:ea typeface="Calibri" panose="020F0502020204030204" pitchFamily="34" charset="0"/>
                <a:cs typeface="Times New Roman" panose="02020603050405020304" pitchFamily="18" charset="0"/>
              </a:rPr>
              <a:t>БУДЕМ РАДЫ ВАШЕМУ УЧАСТИЮ </a:t>
            </a:r>
            <a:endParaRPr lang="en-US" sz="3200" b="1">
              <a:solidFill>
                <a:schemeClr val="bg1"/>
              </a:solidFill>
              <a:latin typeface="Mulle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9893" y="2015357"/>
            <a:ext cx="5290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>
                <a:solidFill>
                  <a:schemeClr val="bg1"/>
                </a:solidFill>
                <a:latin typeface="Muller"/>
                <a:ea typeface="Calibri" panose="020F0502020204030204" pitchFamily="34" charset="0"/>
                <a:cs typeface="Times New Roman" panose="02020603050405020304" pitchFamily="18" charset="0"/>
              </a:rPr>
              <a:t>ГУМАНИТАРНОГО ДОБРОВОЛЬЧЕСКОГО КОРПУСА</a:t>
            </a:r>
            <a:r>
              <a:rPr lang="ru-RU" sz="3200" b="1" smtClean="0">
                <a:solidFill>
                  <a:schemeClr val="bg1"/>
                </a:solidFill>
                <a:latin typeface="Muller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3200" b="1">
              <a:solidFill>
                <a:schemeClr val="bg1"/>
              </a:solidFill>
              <a:latin typeface="Mulle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043" y="677425"/>
            <a:ext cx="3067847" cy="306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23295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36390</TotalTime>
  <Words>447</Words>
  <Application>Microsoft Office PowerPoint</Application>
  <PresentationFormat>Широкоэкранный</PresentationFormat>
  <Paragraphs>77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Times New Roman</vt:lpstr>
      <vt:lpstr>Muller</vt:lpstr>
      <vt:lpstr>Calibri Light</vt:lpstr>
      <vt:lpstr>Calibri</vt:lpstr>
      <vt:lpstr>Muller ExtraBold</vt:lpstr>
      <vt:lpstr>Muller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мвидео</dc:creator>
  <cp:lastModifiedBy>info</cp:lastModifiedBy>
  <cp:revision>182</cp:revision>
  <dcterms:created xsi:type="dcterms:W3CDTF">2021-09-17T04:38:46Z</dcterms:created>
  <dcterms:modified xsi:type="dcterms:W3CDTF">2023-05-29T11:39:47Z</dcterms:modified>
</cp:coreProperties>
</file>