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Amatic SC"/>
      <p:regular r:id="rId22"/>
      <p:bold r:id="rId23"/>
    </p:embeddedFont>
    <p:embeddedFont>
      <p:font typeface="PT Sans Narrow"/>
      <p:regular r:id="rId24"/>
      <p:bold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maticSC-regular.fntdata"/><Relationship Id="rId21" Type="http://schemas.openxmlformats.org/officeDocument/2006/relationships/slide" Target="slides/slide16.xml"/><Relationship Id="rId24" Type="http://schemas.openxmlformats.org/officeDocument/2006/relationships/font" Target="fonts/PTSansNarrow-regular.fntdata"/><Relationship Id="rId23" Type="http://schemas.openxmlformats.org/officeDocument/2006/relationships/font" Target="fonts/AmaticSC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regular.fntdata"/><Relationship Id="rId25" Type="http://schemas.openxmlformats.org/officeDocument/2006/relationships/font" Target="fonts/PTSansNarrow-bold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79c73f8ae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79c73f8ae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79c73f8ae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79c73f8ae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79c73f8ae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79c73f8ae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79c73f8ae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79c73f8ae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79c73f8ae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79c73f8ae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9c73f8ae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79c73f8ae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79c73f8ae1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79c73f8ae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797d7a8cb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797d7a8cb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797d7a8cb3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797d7a8cb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97d7a8cb3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97d7a8cb3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797d7a8cb3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797d7a8cb3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9c73f8ae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9c73f8ae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9c73f8ae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79c73f8ae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79c73f8ae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79c73f8ae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79c73f8ae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79c73f8ae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g"/><Relationship Id="rId4" Type="http://schemas.openxmlformats.org/officeDocument/2006/relationships/image" Target="../media/image36.jpg"/><Relationship Id="rId5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Relationship Id="rId4" Type="http://schemas.openxmlformats.org/officeDocument/2006/relationships/image" Target="../media/image4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jpg"/><Relationship Id="rId4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4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42.jpg"/><Relationship Id="rId7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11.jp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6.png"/><Relationship Id="rId13" Type="http://schemas.openxmlformats.org/officeDocument/2006/relationships/image" Target="../media/image12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3.png"/><Relationship Id="rId15" Type="http://schemas.openxmlformats.org/officeDocument/2006/relationships/image" Target="../media/image23.png"/><Relationship Id="rId14" Type="http://schemas.openxmlformats.org/officeDocument/2006/relationships/image" Target="../media/image19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vk.com/wall-144972030_1136" TargetMode="External"/><Relationship Id="rId10" Type="http://schemas.openxmlformats.org/officeDocument/2006/relationships/hyperlink" Target="https://vk.com/wall-144972030_1130" TargetMode="External"/><Relationship Id="rId13" Type="http://schemas.openxmlformats.org/officeDocument/2006/relationships/image" Target="../media/image18.pn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t.educom.ru/eduoffices/gateways/get_file.php?id=%7B9A5C4866-55E6-5BA6-FC91-C4671751585B%7D&amp;name=%D0%9F%D0%BE%D0%BB%D0%BE%D0%B6%D0%B5%D0%BD%D0%B8%D0%B5.pdf" TargetMode="External"/><Relationship Id="rId4" Type="http://schemas.openxmlformats.org/officeDocument/2006/relationships/hyperlink" Target="https://vk.com/wall-144972030_1498" TargetMode="External"/><Relationship Id="rId9" Type="http://schemas.openxmlformats.org/officeDocument/2006/relationships/hyperlink" Target="https://vk.com/wall-144972030_1502" TargetMode="External"/><Relationship Id="rId5" Type="http://schemas.openxmlformats.org/officeDocument/2006/relationships/hyperlink" Target="https://vk.com/wall-144972030_1299" TargetMode="External"/><Relationship Id="rId6" Type="http://schemas.openxmlformats.org/officeDocument/2006/relationships/hyperlink" Target="https://vk.com/wall-144972030_1293" TargetMode="External"/><Relationship Id="rId7" Type="http://schemas.openxmlformats.org/officeDocument/2006/relationships/hyperlink" Target="https://vk.com/wall-144972030_1287" TargetMode="External"/><Relationship Id="rId8" Type="http://schemas.openxmlformats.org/officeDocument/2006/relationships/hyperlink" Target="https://vk.com/wall-144972030_125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Relationship Id="rId4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Волонтерский отряд “Хранители”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ГБОУ “Школа №1507”</a:t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25116" l="0" r="0" t="0"/>
          <a:stretch/>
        </p:blipFill>
        <p:spPr>
          <a:xfrm>
            <a:off x="1478800" y="1925350"/>
            <a:ext cx="1365263" cy="10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459475" y="1970050"/>
            <a:ext cx="1015200" cy="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Заботимся.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Помогаем.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Сохраняем.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Письмо солдату!</a:t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2000" y="1725213"/>
            <a:ext cx="3829873" cy="21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598" y="1262750"/>
            <a:ext cx="2073531" cy="368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4754" y="1152425"/>
            <a:ext cx="2026198" cy="3602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Красная гвоздика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24800"/>
            <a:ext cx="4219899" cy="28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999" y="1304825"/>
            <a:ext cx="4307600" cy="2910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Поддержка ветеранов педагогического труда</a:t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04825"/>
            <a:ext cx="3847424" cy="28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124" y="1424725"/>
            <a:ext cx="4364176" cy="2645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Самая теплая посылка</a:t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00" y="1520825"/>
            <a:ext cx="3809024" cy="285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024" y="959225"/>
            <a:ext cx="2764708" cy="368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Поддержка центра содействия семейному воспитанию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20025"/>
            <a:ext cx="4023598" cy="301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8" y="1261625"/>
            <a:ext cx="4267201" cy="2842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Поддержка геронтологического центра</a:t>
            </a: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00" y="1239400"/>
            <a:ext cx="4308224" cy="32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824" y="1304825"/>
            <a:ext cx="4133776" cy="3100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Сборы макулатуры, крышек, батареек</a:t>
            </a:r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91" y="1152425"/>
            <a:ext cx="2320109" cy="17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4">
            <a:alphaModFix/>
          </a:blip>
          <a:srcRect b="0" l="4214" r="12825" t="0"/>
          <a:stretch/>
        </p:blipFill>
        <p:spPr>
          <a:xfrm>
            <a:off x="5954375" y="1085175"/>
            <a:ext cx="2759352" cy="18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375" y="3223440"/>
            <a:ext cx="2759352" cy="155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50" y="3049276"/>
            <a:ext cx="2613744" cy="19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4357" y="1954876"/>
            <a:ext cx="2315280" cy="1736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Наши направления: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436413" y="11159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834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41"/>
              <a:buAutoNum type="arabicPeriod"/>
            </a:pPr>
            <a:r>
              <a:rPr lang="ru" sz="1641"/>
              <a:t>Социальное волонтерство;</a:t>
            </a:r>
            <a:endParaRPr sz="1641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641"/>
          </a:p>
          <a:p>
            <a:pPr indent="-332834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641"/>
              <a:buAutoNum type="arabicPeriod"/>
            </a:pPr>
            <a:r>
              <a:rPr lang="ru" sz="1641"/>
              <a:t>Экологическое волонтерство;</a:t>
            </a:r>
            <a:endParaRPr sz="1641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641"/>
          </a:p>
          <a:p>
            <a:pPr indent="-332834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641"/>
              <a:buAutoNum type="arabicPeriod"/>
            </a:pPr>
            <a:r>
              <a:rPr lang="ru" sz="1641"/>
              <a:t>Событийное волонтерство;</a:t>
            </a:r>
            <a:endParaRPr sz="1641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641"/>
          </a:p>
          <a:p>
            <a:pPr indent="-332834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641"/>
              <a:buAutoNum type="arabicPeriod"/>
            </a:pPr>
            <a:r>
              <a:rPr lang="ru" sz="1641"/>
              <a:t>Медиа-волонтерство;</a:t>
            </a:r>
            <a:endParaRPr sz="1641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641"/>
          </a:p>
          <a:p>
            <a:pPr indent="-332834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641"/>
              <a:buAutoNum type="arabicPeriod"/>
            </a:pPr>
            <a:r>
              <a:rPr lang="ru" sz="1641"/>
              <a:t>Патриотическое волонтерство.</a:t>
            </a:r>
            <a:endParaRPr sz="1055"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b="0" l="29734" r="30223" t="0"/>
          <a:stretch/>
        </p:blipFill>
        <p:spPr>
          <a:xfrm>
            <a:off x="4504400" y="1040500"/>
            <a:ext cx="721825" cy="13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6339" y="3049652"/>
            <a:ext cx="1266655" cy="1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0288" y="2609350"/>
            <a:ext cx="1744575" cy="17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7100" y="939950"/>
            <a:ext cx="1405700" cy="14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5794" y="271494"/>
            <a:ext cx="1153775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4875" y="1821901"/>
            <a:ext cx="1153775" cy="11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9">
            <a:alphaModFix/>
          </a:blip>
          <a:srcRect b="25116" l="0" r="0" t="0"/>
          <a:stretch/>
        </p:blipFill>
        <p:spPr>
          <a:xfrm>
            <a:off x="436425" y="83025"/>
            <a:ext cx="632225" cy="4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работы с 12.10.21 по 10.09.22</a:t>
            </a:r>
            <a:endParaRPr/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1537550" y="1266325"/>
            <a:ext cx="3508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Октябрь: </a:t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Дарите книги с любовью!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/>
              <a:t>Ноябрь:</a:t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Эконеделя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/>
              <a:t>Декабрь:</a:t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Варежка Деда Мороза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Самая теплая посылка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/>
              <a:t>Январь:</a:t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Поможем птицам перезимовать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ru" sz="1300"/>
              <a:t>Лохматая посылка</a:t>
            </a:r>
            <a:endParaRPr sz="1300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3">
            <a:alphaModFix/>
          </a:blip>
          <a:srcRect b="25116" l="0" r="0" t="0"/>
          <a:stretch/>
        </p:blipFill>
        <p:spPr>
          <a:xfrm>
            <a:off x="436425" y="83025"/>
            <a:ext cx="632225" cy="4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5045750" y="1266025"/>
            <a:ext cx="3834900" cy="3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Февраль: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-"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Эконеделя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-"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Гуманитарная помощь ДНР и ЛНР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Март: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-"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Добрая почта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Апрель: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-"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Письмо солдату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Май: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-"/>
            </a:pPr>
            <a:r>
              <a:rPr lang="ru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Красная гвоздика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0031">
            <a:off x="624150" y="1334500"/>
            <a:ext cx="804625" cy="8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9975" y="2200525"/>
            <a:ext cx="742450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20860">
            <a:off x="4373713" y="1501725"/>
            <a:ext cx="742451" cy="7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94399">
            <a:off x="689385" y="2526088"/>
            <a:ext cx="804625" cy="7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8">
            <a:alphaModFix/>
          </a:blip>
          <a:srcRect b="13711" l="0" r="0" t="0"/>
          <a:stretch/>
        </p:blipFill>
        <p:spPr>
          <a:xfrm rot="883128">
            <a:off x="3922800" y="3571000"/>
            <a:ext cx="686800" cy="6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787853">
            <a:off x="720475" y="4069175"/>
            <a:ext cx="742450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744637">
            <a:off x="7073050" y="1137400"/>
            <a:ext cx="671851" cy="6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26880">
            <a:off x="7384550" y="2420400"/>
            <a:ext cx="742450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463543">
            <a:off x="4654015" y="3253703"/>
            <a:ext cx="473450" cy="4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01006">
            <a:off x="7275038" y="3741025"/>
            <a:ext cx="961475" cy="9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236887">
            <a:off x="1038250" y="3309500"/>
            <a:ext cx="593525" cy="5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631719">
            <a:off x="3864450" y="2976625"/>
            <a:ext cx="473451" cy="47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Регулярные акции</a:t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каждую памятную дату и значимое событие: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Образовательные графические материалы;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Квесты;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Полезная информация по громкоговорителю.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На каждый день воинской славы: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Экскурсии в музей 43 армии;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Митинги и возложение цветов.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По просьбам детских садов: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Сопровождение воспитанников ДОУ;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/>
              <a:t>Физическая помощь.</a:t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b="25116" l="0" r="0" t="0"/>
          <a:stretch/>
        </p:blipFill>
        <p:spPr>
          <a:xfrm>
            <a:off x="436425" y="83025"/>
            <a:ext cx="632225" cy="4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8812">
            <a:off x="6531586" y="666410"/>
            <a:ext cx="1528625" cy="152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7025" y="2203800"/>
            <a:ext cx="1697475" cy="16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4075" y="2925175"/>
            <a:ext cx="1461350" cy="14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в социальных сетях</a:t>
            </a:r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3"/>
              </a:rPr>
              <a:t>Положение на сайте школы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4"/>
              </a:rPr>
              <a:t>День грамотности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5"/>
              </a:rPr>
              <a:t>День памяти и скорби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6"/>
              </a:rPr>
              <a:t>Экологические акции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7"/>
              </a:rPr>
              <a:t>Бережем планету вместе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8"/>
              </a:rPr>
              <a:t>Панно из крышек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9"/>
              </a:rPr>
              <a:t>Мемориально-патронатная акция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10"/>
              </a:rPr>
              <a:t>Красная гвоздика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11"/>
              </a:rPr>
              <a:t>Уроки мужества</a:t>
            </a: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12">
            <a:alphaModFix/>
          </a:blip>
          <a:srcRect b="25116" l="0" r="0" t="0"/>
          <a:stretch/>
        </p:blipFill>
        <p:spPr>
          <a:xfrm>
            <a:off x="436425" y="83025"/>
            <a:ext cx="632225" cy="4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25700" y="1035450"/>
            <a:ext cx="3416600" cy="34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Ухаживаем за территорией школы</a:t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25" y="1331956"/>
            <a:ext cx="3720300" cy="247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698" y="1969300"/>
            <a:ext cx="3720305" cy="247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Поддерживаем ветеранов</a:t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24475"/>
            <a:ext cx="4146002" cy="276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52425"/>
            <a:ext cx="4419599" cy="294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Активная жизнь в школьном музее 43 армии</a:t>
            </a:r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25" y="1722425"/>
            <a:ext cx="3923180" cy="25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502" y="1152425"/>
            <a:ext cx="4088100" cy="27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Работаем с приютами для собак</a:t>
            </a: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8424"/>
            <a:ext cx="2712300" cy="20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604" y="1152425"/>
            <a:ext cx="2567598" cy="19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4625" y="2277926"/>
            <a:ext cx="2819062" cy="211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