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0" r:id="rId3"/>
    <p:sldId id="277" r:id="rId4"/>
    <p:sldId id="280" r:id="rId5"/>
    <p:sldId id="303" r:id="rId6"/>
    <p:sldId id="302" r:id="rId7"/>
    <p:sldId id="311" r:id="rId8"/>
    <p:sldId id="281" r:id="rId9"/>
    <p:sldId id="304" r:id="rId10"/>
    <p:sldId id="309" r:id="rId11"/>
    <p:sldId id="308" r:id="rId12"/>
    <p:sldId id="306" r:id="rId13"/>
    <p:sldId id="305" r:id="rId14"/>
    <p:sldId id="310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4D9"/>
    <a:srgbClr val="E3A7F3"/>
    <a:srgbClr val="F5CEF6"/>
    <a:srgbClr val="BBA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8B112-E466-402D-9303-D7B5FC38E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8875C8-5351-445D-8254-A0C947757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14F4A-D9D7-4BDC-9B25-5472B19B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4509-80A7-4386-AF43-D912EABA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D509B-479F-4CC9-A00C-71C40927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0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C9E69-2155-4C86-A617-80097606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78C1E2-B71E-43AD-A554-E299E9906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E964D-3D86-4914-A4A3-F74B9E3C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D6043-C560-408D-A755-29E2A065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2A182F-2011-4232-9FB2-B5E75398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0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D640C3-FB0B-4F01-9F45-5D3448154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B5768E-B0E5-4095-803E-97958E639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9F47C-9B06-4AC1-AC7B-36DFEC87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4118AD-7BBE-4244-BAF0-C2423D4D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73E2AF-960D-4C18-A5DD-D5C69870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1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506DE-6B3F-4A4F-8185-0A52E564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28A05-F034-4381-8A21-23B2D221D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FCB5D-758B-4AA0-BBE1-00FDDF77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C6B00-FE22-44E7-9EB4-97462F47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F32FA-6511-460D-8E9D-5614AE4E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7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4F89-23F3-40D0-A75C-ECAD9B497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B1754-5411-412D-AD50-F03DDD4FA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74CD7-6B0B-4F15-9819-73D9C8B2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8FFBF-4DF5-4C6B-A304-DF788F1D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F3197-5E5C-4102-96B4-47954B86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4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3299A-89E4-4B6C-A58B-4CC643F7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6D2F1-D18E-405C-80C4-8FCA56ECA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D8D72-5A12-4BED-B817-1FE76E51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71B415-7B76-496B-A1D9-8A293840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6BBF63-5B4B-4F34-812E-7BA18B75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B3369E-9407-4BE6-A5DC-309A8A5B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0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618A0-8F36-4EF5-897C-D7BA6654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13542-4220-415B-89FC-7FA6F269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92713B-D19C-48B0-B9BF-E1D3C8CD3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A3B28-F3BF-48FC-8512-C530F18DB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AB8FE4-F6BE-48FF-8B34-683562F10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FD4328-28DB-475B-8CF9-BE248297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157D48-672B-4710-89D0-C9E51BED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5039B3-7FA1-472A-981C-4196675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00C94-2815-4841-9364-2AC7F7BC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D75B80-E387-43B2-B7C5-0D1FF9D1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5055DD-7FF6-450A-8D49-38023935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BD2427-E380-453B-9B12-DF9AC99B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CE7C2D-C472-4148-BECA-09A62D66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C7B884-EAB4-4C44-94F9-79A43396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034E87-35E9-47EE-80C6-2BDCD3A5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4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726A3-E6EB-4320-9BAA-4DCB0750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3FC46-748F-459A-BCB2-29F06FF7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24A6A-9D2F-41BC-A8E0-5503A2BC7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524C34-3EB7-43CA-AA5B-4608FECF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FADCA-1D6A-4B48-82BE-FD03E67F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6CC9D7-BFC5-4785-90FD-AB16B21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1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622E2-74B3-4B38-B14F-B3216092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67C0B9-EB21-44C5-B604-28FAAF90F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16727F-3640-4AC1-B771-F7B36CE80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D191B8-146B-4CE2-82D6-A21F706B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546C9-4FAE-4D07-A07D-97BE27E4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23ED6-1815-4A79-9FEF-96D7FD53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5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27000">
              <a:schemeClr val="accent1">
                <a:lumMod val="5000"/>
                <a:lumOff val="95000"/>
              </a:schemeClr>
            </a:gs>
            <a:gs pos="41000">
              <a:srgbClr val="F5CEF6"/>
            </a:gs>
            <a:gs pos="59478">
              <a:srgbClr val="E3A7F3"/>
            </a:gs>
            <a:gs pos="89857">
              <a:srgbClr val="9467C6"/>
            </a:gs>
            <a:gs pos="79000">
              <a:srgbClr val="BBA2EE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24A17-E7F3-4794-BE75-B1421147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FCD9D3-1AAA-4DFC-B659-59CEB51B4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9B0C5D-019A-4EDF-B835-891E89D05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672F-3C4D-4656-8B17-FC1510D2EA2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156DC-97C7-42DE-9301-2456B3881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3C66E-F6F2-444A-83FD-21996B834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15BC-594E-4FE9-8BB8-19F2C1779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vk.com/volonterfinpr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AD97D9F5-927B-46E3-9E01-C3B6113B6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095" y="1345016"/>
            <a:ext cx="8352928" cy="1757146"/>
          </a:xfrm>
          <a:extLst/>
        </p:spPr>
        <p:txBody>
          <a:bodyPr>
            <a:normAutofit/>
          </a:bodyPr>
          <a:lstStyle/>
          <a:p>
            <a:pPr>
              <a:spcAft>
                <a:spcPts val="900"/>
              </a:spcAft>
              <a:defRPr/>
            </a:pPr>
            <a:r>
              <a:rPr lang="ru-RU" altLang="ru-RU" sz="3600" b="1" dirty="0">
                <a:ln w="1143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финансового просвещения</a:t>
            </a:r>
            <a:br>
              <a:rPr lang="ru-RU" altLang="ru-RU" sz="3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521F2D-BF16-4E2C-8901-867310A1D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83" y="195377"/>
            <a:ext cx="1229932" cy="978820"/>
          </a:xfrm>
          <a:prstGeom prst="rect">
            <a:avLst/>
          </a:prstGeom>
          <a:gradFill>
            <a:gsLst>
              <a:gs pos="59452">
                <a:schemeClr val="accent4">
                  <a:lumMod val="60000"/>
                  <a:lumOff val="40000"/>
                </a:schemeClr>
              </a:gs>
              <a:gs pos="35816">
                <a:schemeClr val="accent4">
                  <a:lumMod val="40000"/>
                  <a:lumOff val="60000"/>
                </a:schemeClr>
              </a:gs>
              <a:gs pos="5410">
                <a:srgbClr val="FFFFFF"/>
              </a:gs>
              <a:gs pos="14864">
                <a:schemeClr val="bg1"/>
              </a:gs>
              <a:gs pos="0">
                <a:schemeClr val="bg1"/>
              </a:gs>
              <a:gs pos="88508">
                <a:schemeClr val="accent4">
                  <a:lumMod val="40000"/>
                  <a:lumOff val="60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</p:pic>
      <p:grpSp>
        <p:nvGrpSpPr>
          <p:cNvPr id="23558" name="Группа 10">
            <a:extLst>
              <a:ext uri="{FF2B5EF4-FFF2-40B4-BE49-F238E27FC236}">
                <a16:creationId xmlns:a16="http://schemas.microsoft.com/office/drawing/2014/main" id="{4B89E94D-F4CF-4673-9870-19ADB6935112}"/>
              </a:ext>
            </a:extLst>
          </p:cNvPr>
          <p:cNvGrpSpPr>
            <a:grpSpLocks/>
          </p:cNvGrpSpPr>
          <p:nvPr/>
        </p:nvGrpSpPr>
        <p:grpSpPr bwMode="auto">
          <a:xfrm>
            <a:off x="485927" y="424922"/>
            <a:ext cx="4160939" cy="708769"/>
            <a:chOff x="593231" y="-911742"/>
            <a:chExt cx="3658303" cy="589113"/>
          </a:xfrm>
        </p:grpSpPr>
        <p:pic>
          <p:nvPicPr>
            <p:cNvPr id="23561" name="Объект 3">
              <a:extLst>
                <a:ext uri="{FF2B5EF4-FFF2-40B4-BE49-F238E27FC236}">
                  <a16:creationId xmlns:a16="http://schemas.microsoft.com/office/drawing/2014/main" id="{F0E59273-A33A-4F25-8754-CE310C3CA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550" y="-845230"/>
              <a:ext cx="914984" cy="48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Рисунок 14">
              <a:extLst>
                <a:ext uri="{FF2B5EF4-FFF2-40B4-BE49-F238E27FC236}">
                  <a16:creationId xmlns:a16="http://schemas.microsoft.com/office/drawing/2014/main" id="{EE97E9D1-1FA4-4FF6-A408-C36F851A8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02" y="-911742"/>
              <a:ext cx="1296867" cy="48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Рисунок 15">
              <a:extLst>
                <a:ext uri="{FF2B5EF4-FFF2-40B4-BE49-F238E27FC236}">
                  <a16:creationId xmlns:a16="http://schemas.microsoft.com/office/drawing/2014/main" id="{C4A7C1F8-9EFA-43D3-8BDE-DE33D4C8A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1" y="-881167"/>
              <a:ext cx="1132936" cy="55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847457-AB51-4818-B78C-D64168FE80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23" y="461707"/>
            <a:ext cx="1229932" cy="7234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AD863F-5E8A-419E-9BF0-797763D42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03" y="290353"/>
            <a:ext cx="1286831" cy="7234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5567B9-9075-4C7B-9245-D5B0C212023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0" y="289897"/>
            <a:ext cx="1986146" cy="97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E3BE77-4BDE-4428-A406-D06ADA557C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85" y="2989023"/>
            <a:ext cx="4540967" cy="301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ACA706-CBC6-4F72-A177-601A98DB638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99" y="2989023"/>
            <a:ext cx="4455886" cy="296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39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1C413B-CF44-4EB5-835C-0C579A21B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30" y="0"/>
            <a:ext cx="9606396" cy="67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4" y="0"/>
            <a:ext cx="9598940" cy="668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23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EFAD4-8DAA-43DD-AB60-87869AE5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E7F7F-0449-4677-AD84-FBDC5FDB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48" y="2032448"/>
            <a:ext cx="4770492" cy="31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6C292E6-4A9E-48E5-AD72-A7A79D30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90" y="1507218"/>
            <a:ext cx="8607804" cy="422232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Арсеньева Т.Н.  – руководитель проекта</a:t>
            </a:r>
          </a:p>
          <a:p>
            <a:pPr marL="0" indent="0">
              <a:buNone/>
            </a:pPr>
            <a:r>
              <a:rPr 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Е.С. – координатор проекта в Твери</a:t>
            </a:r>
          </a:p>
          <a:p>
            <a:pPr marL="0" indent="0">
              <a:buNone/>
            </a:pPr>
            <a:r>
              <a:rPr 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Е.А. – координатор проекта в Твери</a:t>
            </a:r>
          </a:p>
          <a:p>
            <a:pPr marL="0" indent="0">
              <a:buNone/>
            </a:pPr>
            <a:r>
              <a:rPr lang="ru-RU" alt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Л.А. – координатор проекта в Бежецке</a:t>
            </a:r>
          </a:p>
          <a:p>
            <a:pPr marL="0" indent="0">
              <a:buNone/>
            </a:pPr>
            <a:r>
              <a:rPr lang="ru-RU" altLang="ru-RU" sz="1900" b="1" dirty="0" err="1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Манжурцев</a:t>
            </a:r>
            <a:r>
              <a:rPr lang="ru-RU" alt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Р. Н. – координатор проекта в Кувшиново</a:t>
            </a:r>
          </a:p>
          <a:p>
            <a:pPr marL="0" indent="0">
              <a:buNone/>
            </a:pPr>
            <a:r>
              <a:rPr lang="ru-RU" alt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В.С. – координатор проекта в Пено</a:t>
            </a:r>
          </a:p>
          <a:p>
            <a:pPr marL="0" indent="0">
              <a:buNone/>
            </a:pPr>
            <a:r>
              <a:rPr lang="ru-RU" sz="1900" b="1" dirty="0" err="1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Драпей</a:t>
            </a:r>
            <a:r>
              <a:rPr 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А.В. – </a:t>
            </a:r>
            <a:r>
              <a:rPr lang="en-US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проекта</a:t>
            </a:r>
          </a:p>
          <a:p>
            <a:pPr marL="0" indent="0">
              <a:buNone/>
            </a:pPr>
            <a:r>
              <a:rPr 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Колчина Е.В. – </a:t>
            </a:r>
            <a:r>
              <a:rPr lang="ru-RU" sz="1900" b="1" dirty="0" err="1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-лидер волонтеров проекта</a:t>
            </a:r>
          </a:p>
          <a:p>
            <a:pPr marL="0" indent="0">
              <a:buNone/>
            </a:pPr>
            <a:r>
              <a:rPr lang="ru-RU" sz="19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+ 64 волонтера проекта</a:t>
            </a:r>
          </a:p>
          <a:p>
            <a:pPr marL="0" indent="0">
              <a:buNone/>
            </a:pPr>
            <a:endParaRPr lang="ru-RU" b="1" dirty="0">
              <a:ln w="1143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57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8D5DE-D66A-487A-9880-9EA37ED2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054626-87FC-4240-A072-9773B6540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Привлечение к участию 70 волонтеров (представители студенчества, профильные специалисты, старшее поколение)</a:t>
            </a:r>
          </a:p>
          <a:p>
            <a:r>
              <a:rPr lang="ru-RU" dirty="0"/>
              <a:t>Проведение 100 занятий, направленных на финансовое просвещение жителей Тверской области</a:t>
            </a:r>
          </a:p>
          <a:p>
            <a:r>
              <a:rPr lang="ru-RU" dirty="0"/>
              <a:t>Проведение не менее 50 консультаций по вопросам финансовой грамотности и финансовой безопасности</a:t>
            </a:r>
          </a:p>
          <a:p>
            <a:r>
              <a:rPr lang="ru-RU" dirty="0"/>
              <a:t>Проведение III конкурса финансовых сказок «Волшебная страна финансов» среди школьников и студентов – не менее 50 работ</a:t>
            </a:r>
          </a:p>
          <a:p>
            <a:r>
              <a:rPr lang="ru-RU" dirty="0"/>
              <a:t>Проведение 10 мероприятий в рамках проекта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0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8D5DE-D66A-487A-9880-9EA37ED2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054626-87FC-4240-A072-9773B6540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Разработка методических рекомендаций для подготовки волонтеров финансового просвещения</a:t>
            </a:r>
          </a:p>
          <a:p>
            <a:r>
              <a:rPr lang="ru-RU" dirty="0"/>
              <a:t>Ежегодное проведение регионального форума «Волонтеры финансового просвещения»</a:t>
            </a:r>
          </a:p>
          <a:p>
            <a:r>
              <a:rPr lang="ru-RU" dirty="0"/>
              <a:t>Привлечение экспертов в области в области экономики, социологии, психологии и т.д. для развития проекта</a:t>
            </a:r>
          </a:p>
          <a:p>
            <a:r>
              <a:rPr lang="ru-RU" dirty="0"/>
              <a:t>Снятие обучающих роликов по темам финансового просвещения</a:t>
            </a:r>
          </a:p>
          <a:p>
            <a:r>
              <a:rPr lang="ru-RU" dirty="0"/>
              <a:t>Проведение финансовых игр  со школьниками, направленных на финансовое просвещение</a:t>
            </a:r>
          </a:p>
          <a:p>
            <a:r>
              <a:rPr lang="ru-RU" dirty="0"/>
              <a:t>Привлечение серебряных волонтеров в проект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5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76234" cy="4266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группа, информационная поддержка -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https://vk.com/volonterfinpros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почта: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volunteer@tversu.ru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8-900-011-16-26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(4822) 630-157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844" y="1499830"/>
            <a:ext cx="5201992" cy="5201992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72DCA02B-0A99-4940-8F5F-213DB0549B0E}"/>
              </a:ext>
            </a:extLst>
          </p:cNvPr>
          <p:cNvSpPr txBox="1">
            <a:spLocks/>
          </p:cNvSpPr>
          <p:nvPr/>
        </p:nvSpPr>
        <p:spPr>
          <a:xfrm>
            <a:off x="162542" y="388600"/>
            <a:ext cx="11308359" cy="755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финансового просвещения в режиме онлайн.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8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>
            <a:extLst>
              <a:ext uri="{FF2B5EF4-FFF2-40B4-BE49-F238E27FC236}">
                <a16:creationId xmlns:a16="http://schemas.microsoft.com/office/drawing/2014/main" id="{9DD56FFD-1725-4FB6-AAAF-E89C53BFE929}"/>
              </a:ext>
            </a:extLst>
          </p:cNvPr>
          <p:cNvGrpSpPr>
            <a:grpSpLocks/>
          </p:cNvGrpSpPr>
          <p:nvPr/>
        </p:nvGrpSpPr>
        <p:grpSpPr bwMode="auto">
          <a:xfrm>
            <a:off x="294790" y="3033028"/>
            <a:ext cx="7957606" cy="1289204"/>
            <a:chOff x="593231" y="-908165"/>
            <a:chExt cx="2594489" cy="400638"/>
          </a:xfrm>
        </p:grpSpPr>
        <p:pic>
          <p:nvPicPr>
            <p:cNvPr id="5" name="Объект 3">
              <a:extLst>
                <a:ext uri="{FF2B5EF4-FFF2-40B4-BE49-F238E27FC236}">
                  <a16:creationId xmlns:a16="http://schemas.microsoft.com/office/drawing/2014/main" id="{65BBB5A3-AE70-41AC-A4AB-513157EA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530" y="-908165"/>
              <a:ext cx="641190" cy="34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4">
              <a:extLst>
                <a:ext uri="{FF2B5EF4-FFF2-40B4-BE49-F238E27FC236}">
                  <a16:creationId xmlns:a16="http://schemas.microsoft.com/office/drawing/2014/main" id="{E4664B80-CC7F-4B36-A5B9-A7A89A5C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702" y="-899741"/>
              <a:ext cx="881220" cy="33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5">
              <a:extLst>
                <a:ext uri="{FF2B5EF4-FFF2-40B4-BE49-F238E27FC236}">
                  <a16:creationId xmlns:a16="http://schemas.microsoft.com/office/drawing/2014/main" id="{B14E0F75-B5F4-4126-8D7B-D1DEB19E3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1" y="-881167"/>
              <a:ext cx="757889" cy="37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49216A-A98C-4C1F-8B41-C241A1C6C93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" y="0"/>
            <a:ext cx="3266074" cy="174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38D4DF-664B-4780-8ABC-36EBBBE68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51" y="109633"/>
            <a:ext cx="1988565" cy="1582565"/>
          </a:xfrm>
          <a:prstGeom prst="rect">
            <a:avLst/>
          </a:prstGeom>
          <a:gradFill>
            <a:gsLst>
              <a:gs pos="59452">
                <a:schemeClr val="accent4">
                  <a:lumMod val="60000"/>
                  <a:lumOff val="40000"/>
                </a:schemeClr>
              </a:gs>
              <a:gs pos="35816">
                <a:schemeClr val="accent4">
                  <a:lumMod val="40000"/>
                  <a:lumOff val="60000"/>
                </a:schemeClr>
              </a:gs>
              <a:gs pos="5410">
                <a:srgbClr val="FFFFFF"/>
              </a:gs>
              <a:gs pos="14864">
                <a:schemeClr val="bg1"/>
              </a:gs>
              <a:gs pos="0">
                <a:schemeClr val="bg1"/>
              </a:gs>
              <a:gs pos="88508">
                <a:schemeClr val="accent4">
                  <a:lumMod val="40000"/>
                  <a:lumOff val="60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DE5441-1F98-4016-B7A9-E56A1B1AEE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37" y="125586"/>
            <a:ext cx="2663239" cy="15666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817672-7B78-4D20-9FB8-CEE13CC618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02" y="316043"/>
            <a:ext cx="2080560" cy="11697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773BFA-021F-462E-8636-3908950EA2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72" y="3168518"/>
            <a:ext cx="2857748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8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36" y="1619116"/>
            <a:ext cx="11809927" cy="485994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 языком и на конкретных примерах научить людей практическим навыкам решения проблем, связанных с  финансовой грамотностью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/>
              <a:t>1) Привлечь к участию в проекте не менее 70 новых волонтеров (представители студенчества, профильные специалисты, старшее поколение)</a:t>
            </a:r>
          </a:p>
          <a:p>
            <a:pPr marL="0" indent="0">
              <a:buNone/>
            </a:pPr>
            <a:r>
              <a:rPr lang="ru-RU" dirty="0"/>
              <a:t>2) Провести 4 занятия в виде тренингов, направленных на подготовку волонтеров</a:t>
            </a:r>
          </a:p>
          <a:p>
            <a:pPr marL="0" indent="0">
              <a:buNone/>
            </a:pPr>
            <a:r>
              <a:rPr lang="ru-RU" dirty="0"/>
              <a:t>3) Провести не менее 100 занятий, направленных на финансовое просвещение жителей Тверской области</a:t>
            </a:r>
          </a:p>
          <a:p>
            <a:pPr marL="0" indent="0">
              <a:buNone/>
            </a:pPr>
            <a:r>
              <a:rPr lang="ru-RU" dirty="0"/>
              <a:t>4) Провести не менее 50 консультаций по вопросам финансовой грамотности и финансовой безопасности</a:t>
            </a:r>
          </a:p>
          <a:p>
            <a:pPr marL="0" indent="0">
              <a:buNone/>
            </a:pPr>
            <a:r>
              <a:rPr lang="ru-RU" dirty="0"/>
              <a:t>5) Провести III конкурс финансовых сказок «Волшебная страна финансов» среди школьников и студентов</a:t>
            </a:r>
          </a:p>
          <a:p>
            <a:pPr marL="0" indent="0">
              <a:buNone/>
            </a:pPr>
            <a:r>
              <a:rPr lang="ru-RU" dirty="0"/>
              <a:t>6) Создать сборник финансовых сказок «Волшебная страна финансов» для проведения занятий со школьниками, направленных на финансовое просвещение</a:t>
            </a:r>
          </a:p>
          <a:p>
            <a:pPr marL="0" indent="0">
              <a:buNone/>
            </a:pPr>
            <a:r>
              <a:rPr lang="ru-RU" dirty="0"/>
              <a:t>7) Провести Региональный форум «Волонтеры финансового просвещения»</a:t>
            </a:r>
          </a:p>
          <a:p>
            <a:pPr marL="0" indent="0">
              <a:buNone/>
            </a:pPr>
            <a:r>
              <a:rPr lang="ru-RU" dirty="0"/>
              <a:t>8) Представить проект на площадке «Волонтеры финансового просвещения» на ХII Межрегиональном фестивале молодежных волонтерских инициатив осенью 2022 года</a:t>
            </a:r>
          </a:p>
          <a:p>
            <a:br>
              <a:rPr lang="ru-RU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0">
            <a:extLst>
              <a:ext uri="{FF2B5EF4-FFF2-40B4-BE49-F238E27FC236}">
                <a16:creationId xmlns:a16="http://schemas.microsoft.com/office/drawing/2014/main" id="{36E377FA-C5DF-4FC0-BDDD-20FDB823F231}"/>
              </a:ext>
            </a:extLst>
          </p:cNvPr>
          <p:cNvGrpSpPr>
            <a:grpSpLocks/>
          </p:cNvGrpSpPr>
          <p:nvPr/>
        </p:nvGrpSpPr>
        <p:grpSpPr bwMode="auto">
          <a:xfrm>
            <a:off x="533362" y="461706"/>
            <a:ext cx="4231828" cy="671984"/>
            <a:chOff x="593231" y="-881167"/>
            <a:chExt cx="3720629" cy="558538"/>
          </a:xfrm>
        </p:grpSpPr>
        <p:pic>
          <p:nvPicPr>
            <p:cNvPr id="5" name="Объект 3">
              <a:extLst>
                <a:ext uri="{FF2B5EF4-FFF2-40B4-BE49-F238E27FC236}">
                  <a16:creationId xmlns:a16="http://schemas.microsoft.com/office/drawing/2014/main" id="{6843CCF7-E3B4-490E-882F-4F6B40EE9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76" y="-860517"/>
              <a:ext cx="914984" cy="48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4">
              <a:extLst>
                <a:ext uri="{FF2B5EF4-FFF2-40B4-BE49-F238E27FC236}">
                  <a16:creationId xmlns:a16="http://schemas.microsoft.com/office/drawing/2014/main" id="{2F7AA28C-B254-480D-917E-744EDA60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088" y="-881167"/>
              <a:ext cx="1296867" cy="48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5">
              <a:extLst>
                <a:ext uri="{FF2B5EF4-FFF2-40B4-BE49-F238E27FC236}">
                  <a16:creationId xmlns:a16="http://schemas.microsoft.com/office/drawing/2014/main" id="{8BC3E06E-5B33-4177-8B1A-8B057E1FB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1" y="-881167"/>
              <a:ext cx="1132936" cy="55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A3D98B-4AFB-4F22-A235-F996649BE9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0" y="289896"/>
            <a:ext cx="2033014" cy="104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7109E7-81D8-490B-A381-7D0D66FCB4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04" y="219313"/>
            <a:ext cx="1407315" cy="1119987"/>
          </a:xfrm>
          <a:prstGeom prst="rect">
            <a:avLst/>
          </a:prstGeom>
          <a:gradFill>
            <a:gsLst>
              <a:gs pos="59452">
                <a:schemeClr val="accent4">
                  <a:lumMod val="60000"/>
                  <a:lumOff val="40000"/>
                </a:schemeClr>
              </a:gs>
              <a:gs pos="35816">
                <a:schemeClr val="accent4">
                  <a:lumMod val="40000"/>
                  <a:lumOff val="60000"/>
                </a:schemeClr>
              </a:gs>
              <a:gs pos="5410">
                <a:srgbClr val="FFFFFF"/>
              </a:gs>
              <a:gs pos="14864">
                <a:schemeClr val="bg1"/>
              </a:gs>
              <a:gs pos="0">
                <a:schemeClr val="bg1"/>
              </a:gs>
              <a:gs pos="88508">
                <a:schemeClr val="accent4">
                  <a:lumMod val="40000"/>
                  <a:lumOff val="60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A6BDB6-F2C6-45C5-877F-E79C7251CF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54" y="289897"/>
            <a:ext cx="1407316" cy="7912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5D8E76-E40B-4DC9-996F-ECFF473D84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905" y="378943"/>
            <a:ext cx="1423750" cy="8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6DE7460-50C8-4122-A57D-30D3A04F3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88" y="940206"/>
            <a:ext cx="3585134" cy="238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EDD674E-9F05-4553-A722-E94D2A660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88" y="4019327"/>
            <a:ext cx="3379116" cy="253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425004"/>
            <a:ext cx="11706895" cy="651996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на сегодняшний день. Обучение волонтеров.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D2E57D-20F2-46EB-9869-73BABD965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077000"/>
            <a:ext cx="3695700" cy="245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E04396-DF95-471D-AC1E-AE37BE9B4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8" y="3534247"/>
            <a:ext cx="3379116" cy="224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23FD65-7170-48A9-935D-7DEFEDC82F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72" y="1931780"/>
            <a:ext cx="4770492" cy="31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55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EFA5C-EEC8-4863-A817-E71E8FF036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5" y="1377399"/>
            <a:ext cx="3632226" cy="241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8F5CE-67C5-4928-8AA6-1697E33A6E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4" y="4092842"/>
            <a:ext cx="3136064" cy="208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2C6A77-5E4A-419C-AE0B-B8386CC573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39" y="4173522"/>
            <a:ext cx="3221522" cy="214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5A83B4B-3A28-4FE7-9054-3EAB8925D0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7739"/>
            <a:ext cx="3632226" cy="241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97186B0-223A-47A1-9D5B-7A691BBBEF8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16" y="4211384"/>
            <a:ext cx="3107631" cy="206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Объект 2">
            <a:extLst>
              <a:ext uri="{FF2B5EF4-FFF2-40B4-BE49-F238E27FC236}">
                <a16:creationId xmlns:a16="http://schemas.microsoft.com/office/drawing/2014/main" id="{677D57A8-FD20-4C4B-8D11-C1665D9D0D72}"/>
              </a:ext>
            </a:extLst>
          </p:cNvPr>
          <p:cNvSpPr txBox="1">
            <a:spLocks/>
          </p:cNvSpPr>
          <p:nvPr/>
        </p:nvSpPr>
        <p:spPr>
          <a:xfrm>
            <a:off x="202753" y="289257"/>
            <a:ext cx="9192917" cy="651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на сегодняшний день. Привлечение и обучение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серебряных волонтеров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44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9D174086-F7E8-40DC-B51F-94882E32227D}"/>
              </a:ext>
            </a:extLst>
          </p:cNvPr>
          <p:cNvSpPr txBox="1">
            <a:spLocks/>
          </p:cNvSpPr>
          <p:nvPr/>
        </p:nvSpPr>
        <p:spPr>
          <a:xfrm>
            <a:off x="546703" y="355039"/>
            <a:ext cx="11706895" cy="65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на сегодняшний день…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EABFF5-E0A6-479E-A9E9-C044FC55A1EC}"/>
              </a:ext>
            </a:extLst>
          </p:cNvPr>
          <p:cNvSpPr/>
          <p:nvPr/>
        </p:nvSpPr>
        <p:spPr>
          <a:xfrm>
            <a:off x="2155970" y="974544"/>
            <a:ext cx="7474591" cy="1199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>ТЕМЫ ЗАНЯТИЙ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74D4D0-0959-44CA-9A33-84D66DF85FF3}"/>
              </a:ext>
            </a:extLst>
          </p:cNvPr>
          <p:cNvSpPr/>
          <p:nvPr/>
        </p:nvSpPr>
        <p:spPr>
          <a:xfrm>
            <a:off x="482366" y="2600587"/>
            <a:ext cx="4328720" cy="1476463"/>
          </a:xfrm>
          <a:prstGeom prst="rect">
            <a:avLst/>
          </a:prstGeom>
          <a:solidFill>
            <a:schemeClr val="bg1"/>
          </a:solidFill>
          <a:ln w="73025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 pitchFamily="18" charset="0"/>
              </a:rPr>
              <a:t>Экономия для жизни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27035A-ECF9-4A28-A5EA-B4F85C038BAB}"/>
              </a:ext>
            </a:extLst>
          </p:cNvPr>
          <p:cNvSpPr/>
          <p:nvPr/>
        </p:nvSpPr>
        <p:spPr>
          <a:xfrm>
            <a:off x="7115261" y="2619462"/>
            <a:ext cx="4328720" cy="1476463"/>
          </a:xfrm>
          <a:prstGeom prst="rect">
            <a:avLst/>
          </a:prstGeom>
          <a:solidFill>
            <a:schemeClr val="bg1"/>
          </a:solidFill>
          <a:ln w="82550">
            <a:solidFill>
              <a:srgbClr val="F24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 pitchFamily="18" charset="0"/>
              </a:rPr>
              <a:t>Банковские услуги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7C081E-A5EC-4522-9496-64EEA2ED3855}"/>
              </a:ext>
            </a:extLst>
          </p:cNvPr>
          <p:cNvSpPr/>
          <p:nvPr/>
        </p:nvSpPr>
        <p:spPr>
          <a:xfrm>
            <a:off x="1279319" y="4617429"/>
            <a:ext cx="4328720" cy="1476463"/>
          </a:xfrm>
          <a:prstGeom prst="rect">
            <a:avLst/>
          </a:prstGeom>
          <a:solidFill>
            <a:schemeClr val="bg1"/>
          </a:solidFill>
          <a:ln w="111125">
            <a:solidFill>
              <a:srgbClr val="E3A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 pitchFamily="18" charset="0"/>
              </a:rPr>
              <a:t>Финансовые игры «Всеобщее благо» и «Моя финансовая грамотность»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9613A2-DFA0-445C-8458-668A87677FE2}"/>
              </a:ext>
            </a:extLst>
          </p:cNvPr>
          <p:cNvSpPr/>
          <p:nvPr/>
        </p:nvSpPr>
        <p:spPr>
          <a:xfrm>
            <a:off x="6086211" y="4617428"/>
            <a:ext cx="4328720" cy="1476463"/>
          </a:xfrm>
          <a:prstGeom prst="rect">
            <a:avLst/>
          </a:prstGeom>
          <a:solidFill>
            <a:schemeClr val="bg1"/>
          </a:solidFill>
          <a:ln w="984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 pitchFamily="18" charset="0"/>
              </a:rPr>
              <a:t>Правила безопасности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8D23129-0A76-4452-8C92-428F16491354}"/>
              </a:ext>
            </a:extLst>
          </p:cNvPr>
          <p:cNvCxnSpPr/>
          <p:nvPr/>
        </p:nvCxnSpPr>
        <p:spPr>
          <a:xfrm flipH="1">
            <a:off x="3531765" y="2181848"/>
            <a:ext cx="1040235" cy="41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3C7A609-A08A-4D4C-A978-315C42DAD26A}"/>
              </a:ext>
            </a:extLst>
          </p:cNvPr>
          <p:cNvCxnSpPr>
            <a:cxnSpLocks/>
          </p:cNvCxnSpPr>
          <p:nvPr/>
        </p:nvCxnSpPr>
        <p:spPr>
          <a:xfrm>
            <a:off x="7323589" y="2193294"/>
            <a:ext cx="1107347" cy="40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0E14885-87DF-430E-9704-051718EA9165}"/>
              </a:ext>
            </a:extLst>
          </p:cNvPr>
          <p:cNvCxnSpPr>
            <a:cxnSpLocks/>
          </p:cNvCxnSpPr>
          <p:nvPr/>
        </p:nvCxnSpPr>
        <p:spPr>
          <a:xfrm>
            <a:off x="5050172" y="2174169"/>
            <a:ext cx="0" cy="244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7B9E834-AB2F-4CA9-B571-FFE2206E2A47}"/>
              </a:ext>
            </a:extLst>
          </p:cNvPr>
          <p:cNvCxnSpPr/>
          <p:nvPr/>
        </p:nvCxnSpPr>
        <p:spPr>
          <a:xfrm>
            <a:off x="6400150" y="2193294"/>
            <a:ext cx="0" cy="242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28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9D174086-F7E8-40DC-B51F-94882E32227D}"/>
              </a:ext>
            </a:extLst>
          </p:cNvPr>
          <p:cNvSpPr txBox="1">
            <a:spLocks/>
          </p:cNvSpPr>
          <p:nvPr/>
        </p:nvSpPr>
        <p:spPr>
          <a:xfrm>
            <a:off x="546703" y="355039"/>
            <a:ext cx="11706895" cy="65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на сегодняшний день…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EABFF5-E0A6-479E-A9E9-C044FC55A1EC}"/>
              </a:ext>
            </a:extLst>
          </p:cNvPr>
          <p:cNvSpPr/>
          <p:nvPr/>
        </p:nvSpPr>
        <p:spPr>
          <a:xfrm>
            <a:off x="2155970" y="974544"/>
            <a:ext cx="7474591" cy="1199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>ТЕМЫ ЗАНЯТИЙ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74D4D0-0959-44CA-9A33-84D66DF85FF3}"/>
              </a:ext>
            </a:extLst>
          </p:cNvPr>
          <p:cNvSpPr/>
          <p:nvPr/>
        </p:nvSpPr>
        <p:spPr>
          <a:xfrm>
            <a:off x="482366" y="2600587"/>
            <a:ext cx="4328720" cy="1476463"/>
          </a:xfrm>
          <a:prstGeom prst="rect">
            <a:avLst/>
          </a:prstGeom>
          <a:solidFill>
            <a:schemeClr val="bg1"/>
          </a:solidFill>
          <a:ln w="73025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 pitchFamily="18" charset="0"/>
              </a:rPr>
              <a:t>Удаленный доступ к услугам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27035A-ECF9-4A28-A5EA-B4F85C038BAB}"/>
              </a:ext>
            </a:extLst>
          </p:cNvPr>
          <p:cNvSpPr/>
          <p:nvPr/>
        </p:nvSpPr>
        <p:spPr>
          <a:xfrm>
            <a:off x="7115261" y="2619462"/>
            <a:ext cx="4328720" cy="1476463"/>
          </a:xfrm>
          <a:prstGeom prst="rect">
            <a:avLst/>
          </a:prstGeom>
          <a:solidFill>
            <a:schemeClr val="bg1"/>
          </a:solidFill>
          <a:ln w="82550">
            <a:solidFill>
              <a:srgbClr val="F24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 pitchFamily="18" charset="0"/>
              </a:rPr>
              <a:t>Современный банк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7C081E-A5EC-4522-9496-64EEA2ED3855}"/>
              </a:ext>
            </a:extLst>
          </p:cNvPr>
          <p:cNvSpPr/>
          <p:nvPr/>
        </p:nvSpPr>
        <p:spPr>
          <a:xfrm>
            <a:off x="1279319" y="4617429"/>
            <a:ext cx="4328720" cy="1476463"/>
          </a:xfrm>
          <a:prstGeom prst="rect">
            <a:avLst/>
          </a:prstGeom>
          <a:solidFill>
            <a:schemeClr val="bg1"/>
          </a:solidFill>
          <a:ln w="111125">
            <a:solidFill>
              <a:srgbClr val="E3A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 pitchFamily="18" charset="0"/>
              </a:rPr>
              <a:t>Как накопить миллион?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9613A2-DFA0-445C-8458-668A87677FE2}"/>
              </a:ext>
            </a:extLst>
          </p:cNvPr>
          <p:cNvSpPr/>
          <p:nvPr/>
        </p:nvSpPr>
        <p:spPr>
          <a:xfrm>
            <a:off x="6086211" y="4617428"/>
            <a:ext cx="4328720" cy="1476463"/>
          </a:xfrm>
          <a:prstGeom prst="rect">
            <a:avLst/>
          </a:prstGeom>
          <a:solidFill>
            <a:schemeClr val="bg1"/>
          </a:solidFill>
          <a:ln w="984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 pitchFamily="18" charset="0"/>
              </a:rPr>
              <a:t>Инвестиции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8D23129-0A76-4452-8C92-428F16491354}"/>
              </a:ext>
            </a:extLst>
          </p:cNvPr>
          <p:cNvCxnSpPr/>
          <p:nvPr/>
        </p:nvCxnSpPr>
        <p:spPr>
          <a:xfrm flipH="1">
            <a:off x="3531765" y="2181848"/>
            <a:ext cx="1040235" cy="41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3C7A609-A08A-4D4C-A978-315C42DAD26A}"/>
              </a:ext>
            </a:extLst>
          </p:cNvPr>
          <p:cNvCxnSpPr>
            <a:cxnSpLocks/>
          </p:cNvCxnSpPr>
          <p:nvPr/>
        </p:nvCxnSpPr>
        <p:spPr>
          <a:xfrm>
            <a:off x="7323589" y="2193294"/>
            <a:ext cx="1107347" cy="40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0E14885-87DF-430E-9704-051718EA9165}"/>
              </a:ext>
            </a:extLst>
          </p:cNvPr>
          <p:cNvCxnSpPr>
            <a:cxnSpLocks/>
          </p:cNvCxnSpPr>
          <p:nvPr/>
        </p:nvCxnSpPr>
        <p:spPr>
          <a:xfrm>
            <a:off x="5050172" y="2174169"/>
            <a:ext cx="0" cy="244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7B9E834-AB2F-4CA9-B571-FFE2206E2A47}"/>
              </a:ext>
            </a:extLst>
          </p:cNvPr>
          <p:cNvCxnSpPr/>
          <p:nvPr/>
        </p:nvCxnSpPr>
        <p:spPr>
          <a:xfrm>
            <a:off x="6400150" y="2193294"/>
            <a:ext cx="0" cy="242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8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B5999F-1FEC-4D22-834C-F81C09E6F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3" y="4240095"/>
            <a:ext cx="3237662" cy="215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927CE0-01BA-42F3-8B1B-173F9430E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717" y="1944201"/>
            <a:ext cx="2843385" cy="189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B06D2E-428F-45BC-854B-4477F7B5CE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17" y="1153361"/>
            <a:ext cx="2948506" cy="196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8FCB8A-9972-40A9-BFA1-ED00E77418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12" y="1987513"/>
            <a:ext cx="2948506" cy="196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29BEB8-978C-4E4E-A38E-4EF0C39A5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80" y="4719258"/>
            <a:ext cx="3106521" cy="2065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F6DA9B-66BB-42F0-A9D6-FA96F2A879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19" y="4240095"/>
            <a:ext cx="2553717" cy="191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F82B16-7514-4822-976E-7F2B437C3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99" y="3014204"/>
            <a:ext cx="3835032" cy="287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BA6A846-EB7E-4839-A168-FFED8CC77D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06" y="1430246"/>
            <a:ext cx="2161860" cy="162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04791556-9841-4BA4-A7AF-8F195DD37BF7}"/>
              </a:ext>
            </a:extLst>
          </p:cNvPr>
          <p:cNvSpPr txBox="1">
            <a:spLocks/>
          </p:cNvSpPr>
          <p:nvPr/>
        </p:nvSpPr>
        <p:spPr>
          <a:xfrm>
            <a:off x="202753" y="289257"/>
            <a:ext cx="9192917" cy="65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на сегодняшний день. Занятия в рамках проекта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54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04791556-9841-4BA4-A7AF-8F195DD37BF7}"/>
              </a:ext>
            </a:extLst>
          </p:cNvPr>
          <p:cNvSpPr txBox="1">
            <a:spLocks/>
          </p:cNvSpPr>
          <p:nvPr/>
        </p:nvSpPr>
        <p:spPr>
          <a:xfrm>
            <a:off x="167780" y="321615"/>
            <a:ext cx="11308359" cy="755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на сегодняшний день. Форум «Волонтеры финансового просвещения: лучшие практики»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DB76CC-806A-4A88-8850-531C76F05D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275126"/>
            <a:ext cx="3586294" cy="358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7D6065-D56A-4FDE-9F89-25E391BD64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2" y="4093826"/>
            <a:ext cx="1884377" cy="251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D10B98-B09F-48B7-AE94-260335FE64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5" y="3994890"/>
            <a:ext cx="3501560" cy="243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F0D969-BE71-42AB-9A6C-A14928CBC3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5" y="1360140"/>
            <a:ext cx="4700630" cy="246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5A47AB4-C74E-4AAA-9CD9-0C126116C36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87" y="1619078"/>
            <a:ext cx="2261512" cy="226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4E09AF-365F-4A3B-83A9-123BBE2B74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40" y="3429000"/>
            <a:ext cx="2768365" cy="276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212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497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Тема Office</vt:lpstr>
      <vt:lpstr>Волонтеры финансового просвещения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проекта.</vt:lpstr>
      <vt:lpstr>Наши планы</vt:lpstr>
      <vt:lpstr>Наши планы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финансового просвещения:  Помощь старшему поколению</dc:title>
  <dc:creator>Арсеньева Татьяна Николаевна</dc:creator>
  <cp:lastModifiedBy>Арсеньева Татьяна Николаевна</cp:lastModifiedBy>
  <cp:revision>22</cp:revision>
  <dcterms:created xsi:type="dcterms:W3CDTF">2021-06-07T12:43:45Z</dcterms:created>
  <dcterms:modified xsi:type="dcterms:W3CDTF">2022-06-10T10:12:53Z</dcterms:modified>
</cp:coreProperties>
</file>