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75" r:id="rId6"/>
    <p:sldId id="276" r:id="rId7"/>
    <p:sldId id="277" r:id="rId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DA3"/>
    <a:srgbClr val="27BDD3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9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7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3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078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3/31/2023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613702844_87-p-foni-dlya-prezentatsii-odnotonnie-golubie-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246505" y="975360"/>
            <a:ext cx="10292715" cy="1463040"/>
          </a:xfrm>
        </p:spPr>
        <p:txBody>
          <a:bodyPr>
            <a:normAutofit fontScale="90000" lnSpcReduction="10000"/>
          </a:bodyPr>
          <a:lstStyle/>
          <a:p>
            <a:r>
              <a:rPr lang="ru-RU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charset="0"/>
                <a:cs typeface="Palatino Linotype" panose="02040502050505030304" charset="0"/>
              </a:rPr>
              <a:t>Добровольчество (волонтёрство) </a:t>
            </a:r>
          </a:p>
          <a:p>
            <a:r>
              <a:rPr lang="ru-RU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charset="0"/>
                <a:cs typeface="Palatino Linotype" panose="02040502050505030304" charset="0"/>
              </a:rPr>
              <a:t>на территориии Татарского муниципального района</a:t>
            </a:r>
          </a:p>
        </p:txBody>
      </p:sp>
      <p:pic>
        <p:nvPicPr>
          <p:cNvPr id="3" name="Изображение 2" descr="dRoDWQ7X7MBj9ca7wxmnbqnoLP1-_WYlv4qUClf0uy4FQWIPUSmIg-LT-eKnPcPzu2xv1yABPNg-IHbsls8pH8h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485" y="2438400"/>
            <a:ext cx="6826250" cy="4128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1613702844_87-p-foni-dlya-prezentatsii-odnotonnie-golubie-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771525" y="283210"/>
            <a:ext cx="11358245" cy="4351655"/>
          </a:xfrm>
        </p:spPr>
        <p:txBody>
          <a:bodyPr/>
          <a:lstStyle/>
          <a:p>
            <a:r>
              <a:rPr lang="ru-RU" altLang="en-US">
                <a:solidFill>
                  <a:schemeClr val="tx1"/>
                </a:solidFill>
                <a:latin typeface="Palatino Linotype" panose="02040502050505030304" charset="0"/>
                <a:cs typeface="Palatino Linotype" panose="02040502050505030304" charset="0"/>
              </a:rPr>
              <a:t>С 2018 года на базе МКУ «Молодёжный центр Татарского района» создан «Волонтёрский корпус Татарского района». </a:t>
            </a:r>
          </a:p>
          <a:p>
            <a:r>
              <a:rPr lang="ru-RU" altLang="en-US">
                <a:solidFill>
                  <a:schemeClr val="tx1"/>
                </a:solidFill>
                <a:latin typeface="Palatino Linotype" panose="02040502050505030304" charset="0"/>
                <a:cs typeface="Palatino Linotype" panose="02040502050505030304" charset="0"/>
              </a:rPr>
              <a:t> </a:t>
            </a:r>
          </a:p>
          <a:p>
            <a:r>
              <a:rPr lang="ru-RU" altLang="en-US">
                <a:solidFill>
                  <a:schemeClr val="tx1"/>
                </a:solidFill>
                <a:latin typeface="Palatino Linotype" panose="02040502050505030304" charset="0"/>
                <a:cs typeface="Palatino Linotype" panose="02040502050505030304" charset="0"/>
              </a:rPr>
              <a:t> </a:t>
            </a:r>
          </a:p>
        </p:txBody>
      </p:sp>
      <p:pic>
        <p:nvPicPr>
          <p:cNvPr id="6" name="Изображение 5" descr="y0d-bTCECrvekfULaZD9uXf0brBvECuX2TPmBlCRnFx-yBMjsdaKmqDn5NvPOfEkIGuN3_oa4KAKe3xYtY9iDTeo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" y="1238885"/>
            <a:ext cx="4203700" cy="411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 descr="mlP-qkilevdfwgnMgtuLQZGqTkVgEbUovalwcAkrucyZUOYdz7mhG0T-CiSvZ1ZsReOKscqCVaUffRwBk7h5NxJz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520" y="3021965"/>
            <a:ext cx="3905250" cy="3562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 descr="3hRPgZgePGgNgzV2DZ1-R_-7aEnCLF3jZihiIe-p6qcYgmpVvWhftimarorGOOzXoywVj210c_44qtG3nZDZhry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450" y="2576195"/>
            <a:ext cx="3546475" cy="3244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 descr="ддщддд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36380" y="869950"/>
            <a:ext cx="2789555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 descr="1613702844_87-p-foni-dlya-prezentatsii-odnotonnie-golubie-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" y="0"/>
            <a:ext cx="12192000" cy="6858000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705485" y="234315"/>
            <a:ext cx="11109325" cy="4342130"/>
          </a:xfrm>
        </p:spPr>
        <p:txBody>
          <a:bodyPr/>
          <a:lstStyle/>
          <a:p>
            <a:r>
              <a:rPr lang="ru-RU" altLang="en-US">
                <a:solidFill>
                  <a:schemeClr val="tx1"/>
                </a:solidFill>
                <a:latin typeface="Palatino Linotype" panose="02040502050505030304" charset="0"/>
                <a:cs typeface="Palatino Linotype" panose="02040502050505030304" charset="0"/>
              </a:rPr>
              <a:t>Количество волонтёров в Татарском районе на 2018 год составляло 319 человек, по состоянию на 2022 год  численность </a:t>
            </a:r>
            <a:r>
              <a:rPr lang="ru-RU" altLang="en-US">
                <a:solidFill>
                  <a:schemeClr val="tx1"/>
                </a:solidFill>
                <a:latin typeface="Palatino Linotype" panose="02040502050505030304" charset="0"/>
                <a:cs typeface="Palatino Linotype" panose="02040502050505030304" charset="0"/>
                <a:sym typeface="+mn-ea"/>
              </a:rPr>
              <a:t>волонтёров увеличилась до </a:t>
            </a:r>
            <a:r>
              <a:rPr lang="ru-RU" altLang="en-US">
                <a:solidFill>
                  <a:schemeClr val="tx1"/>
                </a:solidFill>
                <a:latin typeface="Palatino Linotype" panose="02040502050505030304" charset="0"/>
                <a:cs typeface="Palatino Linotype" panose="02040502050505030304" charset="0"/>
              </a:rPr>
              <a:t>375 человек.</a:t>
            </a:r>
          </a:p>
          <a:p>
            <a:endParaRPr lang="ru-RU" altLang="en-US">
              <a:solidFill>
                <a:schemeClr val="tx1"/>
              </a:solidFill>
              <a:latin typeface="Palatino Linotype" panose="02040502050505030304" charset="0"/>
              <a:cs typeface="Palatino Linotype" panose="02040502050505030304" charset="0"/>
            </a:endParaRPr>
          </a:p>
        </p:txBody>
      </p:sp>
      <p:pic>
        <p:nvPicPr>
          <p:cNvPr id="2" name="Изображение 1" descr="AvKmwjKfNyNn6Xj_y-CL7Co--nwil4D4hmzlXLlgaDkGO-rkvQnzdSMjVadGEzoI96wLLTWY3QY-keoNQllVZLU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" y="1584325"/>
            <a:ext cx="3777615" cy="2833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Изображение 3" descr="CCZ9B1ovfxu7aq6pf8jz_q3nb4t-4V361HQB91R82l2We_gkb1-lnCDmQVwP_7vioyP4keg_iHm1dy9JTbKShk5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335" y="1584325"/>
            <a:ext cx="3776980" cy="2832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Изображение 4" descr="wZFHc_c93LWitdPttggFiQ6VXk16mT7ENicf7RxaIvsFlK5Mk6ZWTpR17VSH4oIa2Rs_TXhLNgshYf2vWHO0wge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775" y="1584325"/>
            <a:ext cx="3790315" cy="2842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 descr="urUKxkpUvUy9F8b1DH2EF9yr2reHqoT4zH6yYlo9C1rB_UbHQiAX8UkQGAGdTlp0oYb85-dmd3QizNAfOphSSCD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25" y="4502785"/>
            <a:ext cx="2662555" cy="2252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Изображение 9" descr="dW-dNRgJF9SDePlkLGJ6c5XpDegttMXVl1-KdsAuv2ONZhsThqfMpgvmnh4T_lkvXJU53Hzlfr_QJPqylnFs0Zd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9665" y="4502150"/>
            <a:ext cx="2501900" cy="224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Изображение 10" descr="is9Rho6xQoeT2mwbAC4wD6f4r--eUnSrXsWfLaVrykL-snZw4LP6ukCOU2F9bfEBtbYFEdrgtbbdYah3xTCf9CW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1820" y="4502150"/>
            <a:ext cx="3381375" cy="2253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613702844_87-p-foni-dlya-prezentatsii-odnotonnie-golubie-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461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altLang="en-US" sz="3110" b="0">
                <a:latin typeface="Palatino Linotype" panose="02040502050505030304" charset="0"/>
                <a:cs typeface="Palatino Linotype" panose="02040502050505030304" charset="0"/>
              </a:rPr>
              <a:t>За время существования Волонтёрского корпуса Татарского района волонтёры принимали активное участие в мероприятиях различных уровней. </a:t>
            </a:r>
            <a:r>
              <a:rPr lang="ru-RU" altLang="en-US"/>
              <a:t/>
            </a:r>
            <a:br>
              <a:rPr lang="ru-RU" altLang="en-US"/>
            </a:br>
            <a:endParaRPr lang="ru-RU" altLang="en-US"/>
          </a:p>
        </p:txBody>
      </p:sp>
      <p:pic>
        <p:nvPicPr>
          <p:cNvPr id="7" name="Изображение 6" descr="Z1Mvu3nqZQbwnyrwoVEnzvUjmFwoB-YftN0sU60HNGlN7F9jadlTxSQUknvIkVV4u-wWFp8Q1pZy2yLyGqvqu1X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67865"/>
            <a:ext cx="4622800" cy="386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 descr="XHErwehN5n98aLq1uOHMRoDMkXpBOf2HsmF-bcev1HzgAW_DI9vPVyqVn8DRl85cjDhKvuPmg37BIgQkmu0rJXG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080" y="1967865"/>
            <a:ext cx="5125720" cy="3844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613702844_87-p-foni-dlya-prezentatsii-odnotonnie-golubie-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235" y="-3136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/>
              <a:t/>
            </a:r>
            <a:br>
              <a:rPr lang="ru-RU" altLang="en-US"/>
            </a:br>
            <a:r>
              <a:rPr lang="ru-RU" altLang="en-US" sz="3110">
                <a:latin typeface="Palatino Linotype" panose="02040502050505030304" charset="0"/>
                <a:cs typeface="Palatino Linotype" panose="02040502050505030304" charset="0"/>
              </a:rPr>
              <a:t>Международная акция </a:t>
            </a:r>
            <a:br>
              <a:rPr lang="ru-RU" altLang="en-US" sz="3110">
                <a:latin typeface="Palatino Linotype" panose="02040502050505030304" charset="0"/>
                <a:cs typeface="Palatino Linotype" panose="02040502050505030304" charset="0"/>
              </a:rPr>
            </a:br>
            <a:r>
              <a:rPr lang="ru-RU" altLang="en-US" sz="3110">
                <a:latin typeface="Palatino Linotype" panose="02040502050505030304" charset="0"/>
                <a:cs typeface="Palatino Linotype" panose="02040502050505030304" charset="0"/>
              </a:rPr>
              <a:t>«Сад памяти»</a:t>
            </a:r>
          </a:p>
        </p:txBody>
      </p:sp>
      <p:pic>
        <p:nvPicPr>
          <p:cNvPr id="5" name="Изображение 4" descr="xd8XIAE4e4sHKjp3lqwL6nKzHP38qZxMgCnu7k8EJWX32v2KxiJBzk0IiCVNfolXCgx4L3uVysaeitDkp-z7Fm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" y="1169035"/>
            <a:ext cx="3467100" cy="2600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5" descr="h2PwNR2okupcUi0SfIsJbemde4NDqap640nYDZ-zOjy_8j-ShGxxJKYBOaaCvWGRwH6-hcV9iAUS5k2JW28i5iS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525" y="1140460"/>
            <a:ext cx="3455670" cy="259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Изображение 6" descr="o5uEm1y9Mn0cbWgQkY8TkhM6NG47J7ykamRNrjjTlC64BFLBs1wQ1IdCL1j9Fl2WcDrVjJy2lMy5FQIb8jDD4qVZ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010" y="3939540"/>
            <a:ext cx="1829435" cy="2746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 descr="IRbEvYc4eikoX9nOKS6zICeOO_-cFLzerkRwmonLhKcYcJ2PsXZTGPP0V7Q-Z9JoknjD3Zy_d4MxbCW87VqWPp0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85" y="3939540"/>
            <a:ext cx="2553970" cy="2754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 descr="OeBg88ksFrhJ20EmStUdupq2KGWcXZ3GNB6tPMw8ZD8y8Q6N54iAGBWaggDOfdRDUBg1GjbxsKW_AD9z7fqyHuS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420" y="3874135"/>
            <a:ext cx="3162300" cy="2803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Изображение 10" descr="htNqaNu7fk_0_4X_PWQ1pK-d0W53l8143ejSdxQ4qD36o9o1FAJMYfLo4BDdS0dLqats4TihWRuoU3M8CoPMOK-Q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8180" y="1134745"/>
            <a:ext cx="3481705" cy="2616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Изображение 11" descr="NX_6J-KR9MZVSeJ94Ye7WTIobOeslpxWxcGCvhc5reHFNWTOAh2YGr1dauga34zA8Ot_djzSgG21qRnVBPJkTq0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7695" y="3887470"/>
            <a:ext cx="2282190" cy="2779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613702844_87-p-foni-dlya-prezentatsii-odnotonnie-golubie-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175" y="2393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en-US" sz="2800">
                <a:latin typeface="Palatino Linotype" panose="02040502050505030304" charset="0"/>
                <a:cs typeface="Palatino Linotype" panose="02040502050505030304" charset="0"/>
                <a:sym typeface="+mn-ea"/>
              </a:rPr>
              <a:t>Международная акция </a:t>
            </a:r>
            <a:br>
              <a:rPr lang="ru-RU" altLang="en-US" sz="2800">
                <a:latin typeface="Palatino Linotype" panose="02040502050505030304" charset="0"/>
                <a:cs typeface="Palatino Linotype" panose="02040502050505030304" charset="0"/>
                <a:sym typeface="+mn-ea"/>
              </a:rPr>
            </a:br>
            <a:r>
              <a:rPr lang="ru-RU" altLang="en-US" sz="2800">
                <a:latin typeface="Palatino Linotype" panose="02040502050505030304" charset="0"/>
                <a:cs typeface="Palatino Linotype" panose="02040502050505030304" charset="0"/>
                <a:sym typeface="+mn-ea"/>
              </a:rPr>
              <a:t>«Бессмертный полк»</a:t>
            </a:r>
          </a:p>
        </p:txBody>
      </p:sp>
      <p:pic>
        <p:nvPicPr>
          <p:cNvPr id="5" name="Изображение 4" descr="mQAwhwukqT_cegUrqSYh1GIR_YsAzaTDvgfANFVhGo6wZeLD5wUvhfxzoOjI6w77PAo7vO0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" y="1805305"/>
            <a:ext cx="5709920" cy="3814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Изображение 5" descr="8nxOJ7-112JDLjswsQ4cAH0Z6XJiYosxJ0ZLElCTLWM02-g6FhZ-_VRI9akJj5KllF9J_WwEcHg4Lmpflup0ZYD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445" y="1805305"/>
            <a:ext cx="6113145" cy="3806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613702844_87-p-foni-dlya-prezentatsii-odnotonnie-golubie-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57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en-US" sz="3110">
                <a:latin typeface="Palatino Linotype" panose="02040502050505030304" charset="0"/>
                <a:cs typeface="Palatino Linotype" panose="02040502050505030304" charset="0"/>
                <a:sym typeface="+mn-ea"/>
              </a:rPr>
              <a:t>Международная акция </a:t>
            </a:r>
            <a:br>
              <a:rPr lang="ru-RU" altLang="en-US" sz="3110">
                <a:latin typeface="Palatino Linotype" panose="02040502050505030304" charset="0"/>
                <a:cs typeface="Palatino Linotype" panose="02040502050505030304" charset="0"/>
                <a:sym typeface="+mn-ea"/>
              </a:rPr>
            </a:br>
            <a:r>
              <a:rPr lang="ru-RU" altLang="en-US" sz="3110">
                <a:latin typeface="Palatino Linotype" panose="02040502050505030304" charset="0"/>
                <a:cs typeface="Palatino Linotype" panose="02040502050505030304" charset="0"/>
                <a:sym typeface="+mn-ea"/>
              </a:rPr>
              <a:t>«Вместе против наркотиков»</a:t>
            </a:r>
          </a:p>
        </p:txBody>
      </p:sp>
      <p:pic>
        <p:nvPicPr>
          <p:cNvPr id="6" name="Изображение 5" descr="yiNOhFw4uNfsSOs5N4ig2BrK1rcyXDlrfmbxY77NEIOFZofjGvfcH3IO7_IBNHMEQm6lqHTdjS9h0TB7kIzFBIy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" y="1383665"/>
            <a:ext cx="3529330" cy="4684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Изображение 6" descr="AyG2psyOnH1P5ZhZ0_tTcuX5UkZ8y174k-os9hR_s8l7EYDodcGbePMuELmKMxPg7hNuhkPyEBeRjUta7PLvWZ9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130" y="1383665"/>
            <a:ext cx="4142105" cy="4684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7" descr="3ATHLJNc_oyYoJbweBoU8RGUDFlwkVVCUqVO9XyGRGtFyX_app2R9qYM1D7QbhrA0dBrIvjM_diJB-mpZkM1HH2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115" y="1383665"/>
            <a:ext cx="3946525" cy="4684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74</Words>
  <Application>Microsoft Office PowerPoint</Application>
  <PresentationFormat>Широкоэкранный</PresentationFormat>
  <Paragraphs>10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微软雅黑</vt:lpstr>
      <vt:lpstr>Arial</vt:lpstr>
      <vt:lpstr>Calibri</vt:lpstr>
      <vt:lpstr>Calibri Light</vt:lpstr>
      <vt:lpstr>Palatino Linotype</vt:lpstr>
      <vt:lpstr>Office Theme</vt:lpstr>
      <vt:lpstr>Презентация PowerPoint</vt:lpstr>
      <vt:lpstr>Презентация PowerPoint</vt:lpstr>
      <vt:lpstr>Презентация PowerPoint</vt:lpstr>
      <vt:lpstr>За время существования Волонтёрского корпуса Татарского района волонтёры принимали активное участие в мероприятиях различных уровней.  </vt:lpstr>
      <vt:lpstr> Международная акция  «Сад памяти»</vt:lpstr>
      <vt:lpstr>Международная акция  «Бессмертный полк»</vt:lpstr>
      <vt:lpstr>Международная акция  «Вместе против наркотиков»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Director</cp:lastModifiedBy>
  <cp:revision>14</cp:revision>
  <dcterms:created xsi:type="dcterms:W3CDTF">2022-12-16T07:51:00Z</dcterms:created>
  <dcterms:modified xsi:type="dcterms:W3CDTF">2023-03-31T04:27:51Z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1049-11.2.0.11440</vt:lpwstr>
  </property>
  <property fmtid="{D5CDD505-2E9C-101B-9397-08002B2CF9AE}" pid="3" name="ICV">
    <vt:lpwstr>71FC148FFE2E44469292E493E3830743</vt:lpwstr>
  </property>
</Properties>
</file>