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4" r:id="rId1"/>
  </p:sldMasterIdLst>
  <p:sldIdLst>
    <p:sldId id="257" r:id="rId2"/>
    <p:sldId id="291" r:id="rId3"/>
    <p:sldId id="293" r:id="rId4"/>
    <p:sldId id="294" r:id="rId5"/>
    <p:sldId id="296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97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2124" y="-8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9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1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9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6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6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597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070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2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4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557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2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FBF4A7E-5241-4527-B9C1-FBCDB2700BE9}"/>
              </a:ext>
            </a:extLst>
          </p:cNvPr>
          <p:cNvSpPr/>
          <p:nvPr/>
        </p:nvSpPr>
        <p:spPr>
          <a:xfrm>
            <a:off x="203361" y="7472"/>
            <a:ext cx="77135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подготовки граждан 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к военной службе 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военно-патриотического воспитания молодежи 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Ненецкого автономного округа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DAC02E-6E9C-4ECA-B531-0A9821F99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220132" cy="1484158"/>
          </a:xfrm>
          <a:prstGeom prst="rect">
            <a:avLst/>
          </a:prstGeom>
        </p:spPr>
      </p:pic>
      <p:pic>
        <p:nvPicPr>
          <p:cNvPr id="1026" name="Picture 2" descr="C:\Users\who\Desktop\LSYiwXJT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3" y="2000248"/>
            <a:ext cx="75723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3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EE29CB-356D-44D5-876D-326AB278E848}"/>
              </a:ext>
            </a:extLst>
          </p:cNvPr>
          <p:cNvSpPr txBox="1"/>
          <p:nvPr/>
        </p:nvSpPr>
        <p:spPr>
          <a:xfrm>
            <a:off x="2483768" y="23631"/>
            <a:ext cx="45720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Военно-спортивная игра «Салют»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B8A370-3686-478A-9F64-7EAB6D1DA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9542"/>
            <a:ext cx="5926738" cy="3950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3ED459-14DE-45C9-A4DC-D105791ED96A}"/>
              </a:ext>
            </a:extLst>
          </p:cNvPr>
          <p:cNvSpPr txBox="1"/>
          <p:nvPr/>
        </p:nvSpPr>
        <p:spPr>
          <a:xfrm>
            <a:off x="7026947" y="1419622"/>
            <a:ext cx="2016139" cy="199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заключается в преодолении 5-ти километрового маршрута с преодолением различных испытаний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1F1B82-7A07-4BEA-8AF6-F1C486E61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41"/>
            <a:ext cx="746547" cy="9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3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ACC891-ADA9-44D2-9552-F8D72FD493BE}"/>
              </a:ext>
            </a:extLst>
          </p:cNvPr>
          <p:cNvSpPr txBox="1"/>
          <p:nvPr/>
        </p:nvSpPr>
        <p:spPr>
          <a:xfrm>
            <a:off x="2522645" y="118344"/>
            <a:ext cx="45720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Неделя памяти жертв Холокоста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9ADFDD-23B9-4876-9110-2DB8BEEED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35646"/>
            <a:ext cx="3960439" cy="29703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A0FEB26-9F9A-49F8-8B1E-332601BFB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07" y="1635646"/>
            <a:ext cx="3960439" cy="2970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21E0D8-9461-4DB2-8D06-256628B9332B}"/>
              </a:ext>
            </a:extLst>
          </p:cNvPr>
          <p:cNvSpPr txBox="1"/>
          <p:nvPr/>
        </p:nvSpPr>
        <p:spPr>
          <a:xfrm>
            <a:off x="1035270" y="803593"/>
            <a:ext cx="7946677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протяжении недели по всему округу проходят классные часы, посвященные Международному дню памяти жертв Холокоста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8D20462-6C88-4A26-887A-0CF0A585C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41"/>
            <a:ext cx="746547" cy="9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01E049-BD7D-4345-8596-A257DE778115}"/>
              </a:ext>
            </a:extLst>
          </p:cNvPr>
          <p:cNvSpPr txBox="1"/>
          <p:nvPr/>
        </p:nvSpPr>
        <p:spPr>
          <a:xfrm>
            <a:off x="3347864" y="0"/>
            <a:ext cx="45720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Акция «Блокадный хлеб»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550E7B-412C-4794-9A54-809430786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69" y="1864600"/>
            <a:ext cx="3649054" cy="27367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E80473-6E63-4705-9F90-F3E92109E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67689"/>
            <a:ext cx="3100277" cy="4133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D7AD37-DDE6-400F-9E31-38F2C3CD36F8}"/>
              </a:ext>
            </a:extLst>
          </p:cNvPr>
          <p:cNvSpPr txBox="1"/>
          <p:nvPr/>
        </p:nvSpPr>
        <p:spPr>
          <a:xfrm>
            <a:off x="4155152" y="456535"/>
            <a:ext cx="4536503" cy="1350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0" i="0" dirty="0">
                <a:solidFill>
                  <a:srgbClr val="000000"/>
                </a:solidFill>
                <a:effectLst/>
                <a:latin typeface="-apple-system"/>
              </a:rPr>
              <a:t>Цель мероприятия: напомнить о трагедии жителей города во времена блокады Ленинграда. Огромное количество людей умерло от голода. Ключевой символ Акции - кусочек хлеба весом в 125 грамм.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9A5CBA-A2C0-4B9F-A2F0-F0A0724777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51" y="-5724"/>
            <a:ext cx="746547" cy="9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587ED1-5E7C-417B-B161-A5F2C4C0A631}"/>
              </a:ext>
            </a:extLst>
          </p:cNvPr>
          <p:cNvSpPr txBox="1"/>
          <p:nvPr/>
        </p:nvSpPr>
        <p:spPr>
          <a:xfrm>
            <a:off x="755576" y="0"/>
            <a:ext cx="828092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Акции,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приуроченные</a:t>
            </a: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Дням воинской сл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авы и памятным датам России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C2E318-CC12-4449-B9B5-F53FBBC6C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9" y="456536"/>
            <a:ext cx="3390004" cy="22604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6C365D-E4A4-42D4-BE5E-0F1E7A30E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57" y="2952291"/>
            <a:ext cx="2592288" cy="1728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B1B44A-9BE6-40B9-AE8B-F1064CECA51D}"/>
              </a:ext>
            </a:extLst>
          </p:cNvPr>
          <p:cNvSpPr txBox="1"/>
          <p:nvPr/>
        </p:nvSpPr>
        <p:spPr>
          <a:xfrm>
            <a:off x="251520" y="3214418"/>
            <a:ext cx="344671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сентября - День солидарности в борьбе с терроризмом </a:t>
            </a:r>
            <a:endParaRPr lang="ru-RU" sz="9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dirty="0"/>
              <a:t>4 ноября - День народного единства. 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декабря - День Неизвестного Солдата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декабря - День Героев Отечества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dirty="0"/>
              <a:t>12 декабря - День Конституции Российской Федерации. </a:t>
            </a:r>
            <a:endParaRPr lang="ru-RU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9A5CBA-A2C0-4B9F-A2F0-F0A0724777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53" y="-851"/>
            <a:ext cx="746547" cy="908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B1B44A-9BE6-40B9-AE8B-F1064CECA51D}"/>
              </a:ext>
            </a:extLst>
          </p:cNvPr>
          <p:cNvSpPr txBox="1"/>
          <p:nvPr/>
        </p:nvSpPr>
        <p:spPr>
          <a:xfrm>
            <a:off x="4572000" y="484850"/>
            <a:ext cx="338437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dirty="0"/>
              <a:t>27 января - День полного освобождения Ленинграда от фашистской блокады (1944 год). </a:t>
            </a:r>
            <a:endParaRPr lang="ru-RU" sz="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dirty="0" smtClean="0"/>
              <a:t>2 </a:t>
            </a:r>
            <a:r>
              <a:rPr lang="ru-RU" sz="800" dirty="0"/>
              <a:t>февраля - День разгрома советскими войсками немецко-фашистских войск в Сталинградской битве (1943 год). 23 февраля - День защитника </a:t>
            </a:r>
            <a:r>
              <a:rPr lang="ru-RU" sz="800" dirty="0" smtClean="0"/>
              <a:t>Отечества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апреля - День космонавтики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dirty="0" smtClean="0"/>
              <a:t>9 </a:t>
            </a:r>
            <a:r>
              <a:rPr lang="ru-RU" sz="800" dirty="0"/>
              <a:t>мая - День Победы советского народа в Великой Отечественной войне 1941 - 1945 годов (1945 год</a:t>
            </a:r>
            <a:r>
              <a:rPr lang="ru-RU" sz="800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июня - День памяти и скорби - день начала Великой Отечественной войны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dirty="0" smtClean="0"/>
              <a:t>23 </a:t>
            </a:r>
            <a:r>
              <a:rPr lang="ru-RU" sz="800" dirty="0"/>
              <a:t>августа - День разгрома советскими войсками немецко-фашистских войск в Курской битве (1943 год). </a:t>
            </a:r>
            <a:endParaRPr lang="ru-RU" sz="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dirty="0" smtClean="0"/>
              <a:t>3 </a:t>
            </a:r>
            <a:r>
              <a:rPr lang="ru-RU" sz="800" dirty="0"/>
              <a:t>сентября - День окончания Второй мировой войны (1945 год). </a:t>
            </a:r>
            <a:endParaRPr lang="ru-RU" sz="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2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773F73-2559-4927-89FB-2EB1E068981F}"/>
              </a:ext>
            </a:extLst>
          </p:cNvPr>
          <p:cNvSpPr txBox="1"/>
          <p:nvPr/>
        </p:nvSpPr>
        <p:spPr>
          <a:xfrm>
            <a:off x="2483768" y="11435"/>
            <a:ext cx="45720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Выездные мероприятия в МО округа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D0300E-ACC6-42B8-B578-D97740DAB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32" y="1814111"/>
            <a:ext cx="4051992" cy="27018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0F3791-0581-42A6-8D0C-65A194911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7535"/>
            <a:ext cx="3816424" cy="254478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8086"/>
            <a:ext cx="35671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9A5CBA-A2C0-4B9F-A2F0-F0A072477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78" y="-5731"/>
            <a:ext cx="746547" cy="9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9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ACA319-0842-4551-A415-CD935D76B553}"/>
              </a:ext>
            </a:extLst>
          </p:cNvPr>
          <p:cNvSpPr txBox="1"/>
          <p:nvPr/>
        </p:nvSpPr>
        <p:spPr>
          <a:xfrm>
            <a:off x="3347864" y="123478"/>
            <a:ext cx="244827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Диалог с Героями</a:t>
            </a:r>
            <a:endParaRPr lang="ru-RU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A06030-584D-451B-A4C4-AB8305446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6" y="651189"/>
            <a:ext cx="5760555" cy="3841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A0E4E9-EF53-42CA-BFB8-BCE48AB54E98}"/>
              </a:ext>
            </a:extLst>
          </p:cNvPr>
          <p:cNvSpPr txBox="1"/>
          <p:nvPr/>
        </p:nvSpPr>
        <p:spPr>
          <a:xfrm>
            <a:off x="6588224" y="987574"/>
            <a:ext cx="233975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D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0" i="0" dirty="0">
                <a:solidFill>
                  <a:srgbClr val="1D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сновная цель Проекта «Диалоги с Героями» - Воспитание у молодого поколения любви к Родине, формирование уважительного отношения к истории страны и твердой гражданской позиции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фото: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етчик-космонавт, Герой Советского Союза -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Арцебарский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Анатолий Павлович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182316-ADB1-49DA-A869-9A845CD5D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41"/>
            <a:ext cx="746547" cy="9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1D6BACC-A1F8-4C19-82B1-55F127B441A1}"/>
              </a:ext>
            </a:extLst>
          </p:cNvPr>
          <p:cNvSpPr/>
          <p:nvPr/>
        </p:nvSpPr>
        <p:spPr>
          <a:xfrm>
            <a:off x="3635896" y="325983"/>
            <a:ext cx="15151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  <a:p>
            <a:endParaRPr lang="ru-RU" sz="2400" b="0" cap="none" spc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0" cap="none" spc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7D1AB5-EB82-40EA-AC90-5A6AA0149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054"/>
            <a:ext cx="746547" cy="90809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12D60174-E8B2-430B-BC5B-182C80343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52386"/>
              </p:ext>
            </p:extLst>
          </p:nvPr>
        </p:nvGraphicFramePr>
        <p:xfrm>
          <a:off x="1619672" y="1347614"/>
          <a:ext cx="60960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15710205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018663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</a:t>
                      </a:r>
                      <a:r>
                        <a:rPr lang="ru-RU" sz="180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Тыко</a:t>
                      </a:r>
                      <a:r>
                        <a:rPr lang="ru-RU" sz="18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Вылка</a:t>
                      </a:r>
                      <a:r>
                        <a:rPr lang="ru-RU" sz="18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д. 2 (цокольный этаж)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Ссылка ВК https://vk.com/patriot_nao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813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patriot.mc.nao@yandex.ru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8(81853)4-45-65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358087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9A0030-A30E-42DF-8BF5-6C1CC5493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9862"/>
            <a:ext cx="1150349" cy="10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9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29983ED-4E7E-41F7-B5EA-9E12FEC4ED91}"/>
              </a:ext>
            </a:extLst>
          </p:cNvPr>
          <p:cNvSpPr/>
          <p:nvPr/>
        </p:nvSpPr>
        <p:spPr>
          <a:xfrm>
            <a:off x="539553" y="51470"/>
            <a:ext cx="8604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ГБУ НАО «Региональный центр молодежной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политики и военно-патриотического воспитания молодежи»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6CC72927-58C7-4C66-B2E1-5667F233E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64922"/>
              </p:ext>
            </p:extLst>
          </p:nvPr>
        </p:nvGraphicFramePr>
        <p:xfrm>
          <a:off x="1756787" y="1663195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1279877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798278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Отдел по реализации молодежной политики и поддержке молодежных инициатив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FFC000"/>
                          </a:solidFill>
                          <a:effectLst/>
                          <a:latin typeface="Franklin Gothic Demi" panose="020B0703020102020204" pitchFamily="34" charset="0"/>
                          <a:cs typeface="Arial" panose="020B0604020202020204" pitchFamily="34" charset="0"/>
                        </a:rPr>
                        <a:t>Региональный центр подготовки граждан </a:t>
                      </a:r>
                    </a:p>
                    <a:p>
                      <a:r>
                        <a:rPr lang="ru-RU" sz="1400" b="0" i="0" dirty="0">
                          <a:solidFill>
                            <a:srgbClr val="FFC000"/>
                          </a:solidFill>
                          <a:effectLst/>
                          <a:latin typeface="Franklin Gothic Demi" panose="020B0703020102020204" pitchFamily="34" charset="0"/>
                          <a:cs typeface="Arial" panose="020B0604020202020204" pitchFamily="34" charset="0"/>
                        </a:rPr>
                        <a:t>Российской Федерации к военной службе </a:t>
                      </a:r>
                    </a:p>
                    <a:p>
                      <a:r>
                        <a:rPr lang="ru-RU" sz="1400" b="0" i="0" dirty="0">
                          <a:solidFill>
                            <a:srgbClr val="FFC000"/>
                          </a:solidFill>
                          <a:effectLst/>
                          <a:latin typeface="Franklin Gothic Demi" panose="020B0703020102020204" pitchFamily="34" charset="0"/>
                          <a:cs typeface="Arial" panose="020B0604020202020204" pitchFamily="34" charset="0"/>
                        </a:rPr>
                        <a:t>и военно-патриотического воспитания молодежи </a:t>
                      </a:r>
                    </a:p>
                    <a:p>
                      <a:r>
                        <a:rPr lang="ru-RU" sz="1400" b="0" i="0" dirty="0">
                          <a:solidFill>
                            <a:srgbClr val="FFC000"/>
                          </a:solidFill>
                          <a:effectLst/>
                          <a:latin typeface="Franklin Gothic Demi" panose="020B0703020102020204" pitchFamily="34" charset="0"/>
                          <a:cs typeface="Arial" panose="020B0604020202020204" pitchFamily="34" charset="0"/>
                        </a:rPr>
                        <a:t>Ненецкого автономного округа</a:t>
                      </a:r>
                      <a:r>
                        <a:rPr lang="ru-RU" sz="1400" b="0" dirty="0">
                          <a:ln w="0"/>
                          <a:solidFill>
                            <a:srgbClr val="FFC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Franklin Gothic Demi" panose="020B07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cap="none" spc="0" dirty="0">
                        <a:ln w="0"/>
                        <a:solidFill>
                          <a:srgbClr val="FFC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Franklin Gothic Demi" panose="020B07030201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87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Ресурсный центр поддержки и развития добровольчества Ненецкого автономного округа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49974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286C51-050A-41F5-AEA1-AB96AD008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13944"/>
            <a:ext cx="930284" cy="11315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B2DF92A-C7C0-46F9-AD1C-ADF6BF49E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4" y="1919786"/>
            <a:ext cx="1032727" cy="10257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8E81F4-6640-470F-82B8-39DC82EE0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4" y="3368317"/>
            <a:ext cx="1032727" cy="10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2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8D9B824-FC67-4AEA-9F53-805390FF8417}"/>
              </a:ext>
            </a:extLst>
          </p:cNvPr>
          <p:cNvSpPr/>
          <p:nvPr/>
        </p:nvSpPr>
        <p:spPr>
          <a:xfrm>
            <a:off x="3203848" y="238303"/>
            <a:ext cx="2990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Сотрудники Центра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39BDFAE6-2205-4D93-963D-56BACA678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78935"/>
              </p:ext>
            </p:extLst>
          </p:nvPr>
        </p:nvGraphicFramePr>
        <p:xfrm>
          <a:off x="1102574" y="1131590"/>
          <a:ext cx="7069826" cy="2446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98">
                  <a:extLst>
                    <a:ext uri="{9D8B030D-6E8A-4147-A177-3AD203B41FA5}">
                      <a16:colId xmlns:a16="http://schemas.microsoft.com/office/drawing/2014/main" xmlns="" val="54168045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81594981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69857601"/>
                    </a:ext>
                  </a:extLst>
                </a:gridCol>
              </a:tblGrid>
              <a:tr h="12084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0806418"/>
                  </a:ext>
                </a:extLst>
              </a:tr>
              <a:tr h="51392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Бажуков Алексей Валерьевич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Казакова Елена Михайловна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Шубин Дмитрий Сергеевич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5791732"/>
                  </a:ext>
                </a:extLst>
              </a:tr>
              <a:tr h="72416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Руководитель Центра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Ведущий специалист по работе с молодежью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Ведущий специалист по работе с молодежью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86957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355C8F-D6F7-43E3-A429-6DEB60FC300E}"/>
              </a:ext>
            </a:extLst>
          </p:cNvPr>
          <p:cNvSpPr txBox="1"/>
          <p:nvPr/>
        </p:nvSpPr>
        <p:spPr>
          <a:xfrm>
            <a:off x="4211960" y="3867894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Ненецком автономном округе осуществляют свою деятельность более 30 клубов и организаций военно-патриотической направленности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68DC6B-5D71-49D5-BC3D-C957A9951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5091"/>
            <a:ext cx="740284" cy="9004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C8EF50-8EB7-412C-9FE4-1DD7BEEBE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27" y="1159910"/>
            <a:ext cx="864033" cy="11520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850AA6-C387-4754-B9D0-8079BE063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59910"/>
            <a:ext cx="1080120" cy="1169710"/>
          </a:xfrm>
          <a:prstGeom prst="rect">
            <a:avLst/>
          </a:prstGeom>
        </p:spPr>
      </p:pic>
      <p:pic>
        <p:nvPicPr>
          <p:cNvPr id="1030" name="Picture 6" descr="C:\Users\who\Desktop\IBRI12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59909"/>
            <a:ext cx="1080120" cy="11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0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6794BBF-A819-4CDB-A315-B5785CBD3A5C}"/>
              </a:ext>
            </a:extLst>
          </p:cNvPr>
          <p:cNvSpPr/>
          <p:nvPr/>
        </p:nvSpPr>
        <p:spPr>
          <a:xfrm>
            <a:off x="611560" y="211998"/>
            <a:ext cx="7365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специалистов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Центра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3">
            <a:extLst>
              <a:ext uri="{FF2B5EF4-FFF2-40B4-BE49-F238E27FC236}">
                <a16:creationId xmlns:a16="http://schemas.microsoft.com/office/drawing/2014/main" xmlns="" id="{AC4657EC-BE40-4EB7-8840-F336977EB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3278"/>
              </p:ext>
            </p:extLst>
          </p:nvPr>
        </p:nvGraphicFramePr>
        <p:xfrm>
          <a:off x="370347" y="987574"/>
          <a:ext cx="831542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855">
                  <a:extLst>
                    <a:ext uri="{9D8B030D-6E8A-4147-A177-3AD203B41FA5}">
                      <a16:colId xmlns:a16="http://schemas.microsoft.com/office/drawing/2014/main" xmlns="" val="167605948"/>
                    </a:ext>
                  </a:extLst>
                </a:gridCol>
                <a:gridCol w="2078855">
                  <a:extLst>
                    <a:ext uri="{9D8B030D-6E8A-4147-A177-3AD203B41FA5}">
                      <a16:colId xmlns:a16="http://schemas.microsoft.com/office/drawing/2014/main" xmlns="" val="815949810"/>
                    </a:ext>
                  </a:extLst>
                </a:gridCol>
                <a:gridCol w="2078855">
                  <a:extLst>
                    <a:ext uri="{9D8B030D-6E8A-4147-A177-3AD203B41FA5}">
                      <a16:colId xmlns:a16="http://schemas.microsoft.com/office/drawing/2014/main" xmlns="" val="2069857601"/>
                    </a:ext>
                  </a:extLst>
                </a:gridCol>
                <a:gridCol w="2078855">
                  <a:extLst>
                    <a:ext uri="{9D8B030D-6E8A-4147-A177-3AD203B41FA5}">
                      <a16:colId xmlns:a16="http://schemas.microsoft.com/office/drawing/2014/main" xmlns="" val="234162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Бажуков Алексей Валерьевич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</a:t>
                      </a:r>
                      <a:r>
                        <a:rPr lang="ru-RU" baseline="0" dirty="0" smtClean="0"/>
                        <a:t>о вакантное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Шубин Дмитрий Сергеевич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Казакова Елена Михайловна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5791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Разрабатывает и реализует государственные программы, мероприятия в сфере гражданского становления, патриотического, духовно-нравственного воспитания детей и молодежи.</a:t>
                      </a:r>
                    </a:p>
                    <a:p>
                      <a:r>
                        <a:rPr lang="ru-RU" sz="1100" dirty="0"/>
                        <a:t>Исполняет иные обязанности, предусмотренные Уставом Учреждения.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Профилактика экстремизма и  терроризма.</a:t>
                      </a:r>
                    </a:p>
                    <a:p>
                      <a:r>
                        <a:rPr lang="ru-RU" sz="1100" dirty="0"/>
                        <a:t>Пропаганда толерантного отношения среди молодежи.</a:t>
                      </a:r>
                    </a:p>
                    <a:p>
                      <a:r>
                        <a:rPr lang="ru-RU" sz="1100" dirty="0"/>
                        <a:t>Организация профилактических мероприятий.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Допризывная подготовка молодежи НАО.</a:t>
                      </a:r>
                    </a:p>
                    <a:p>
                      <a:r>
                        <a:rPr lang="ru-RU" sz="1100" dirty="0"/>
                        <a:t>Координация работы военно-патриотических клубов.</a:t>
                      </a:r>
                    </a:p>
                    <a:p>
                      <a:r>
                        <a:rPr lang="ru-RU" sz="1100" dirty="0"/>
                        <a:t>Организация военно-патриотических мероприятий 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Формирование у молодежи гражданской позиции, развитие ответственности и творческой активности, удовлетворение потребности личности в физическом, интеллектуальном, культурном и нравственном развитии, сохранение и приумножение нравственных и культурных ценностей общества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869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Взаимодействие с диаспорами, находящимися на территории НАО ( более </a:t>
                      </a:r>
                      <a:r>
                        <a:rPr lang="ru-RU" sz="1100"/>
                        <a:t>100 человек)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Взаимодействие с военно-патриотическими клубами НАО</a:t>
                      </a:r>
                    </a:p>
                    <a:p>
                      <a:r>
                        <a:rPr lang="ru-RU" sz="1100" dirty="0"/>
                        <a:t>(более 30 клубов в НАО)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Взаимодействие с движением «Волонтеры Победы» </a:t>
                      </a:r>
                      <a:r>
                        <a:rPr lang="ru-RU" sz="1100" dirty="0" smtClean="0"/>
                        <a:t>(850 </a:t>
                      </a:r>
                      <a:r>
                        <a:rPr lang="ru-RU" sz="1100" dirty="0"/>
                        <a:t>членов движения в НАО)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719229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6D548B-E914-42A9-8667-82628E6AD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49" y="7472"/>
            <a:ext cx="746547" cy="9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2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404450-2722-4334-9231-7718FFAC507C}"/>
              </a:ext>
            </a:extLst>
          </p:cNvPr>
          <p:cNvSpPr/>
          <p:nvPr/>
        </p:nvSpPr>
        <p:spPr>
          <a:xfrm>
            <a:off x="638651" y="195486"/>
            <a:ext cx="62738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и значимые мероприятия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20A7A8-F7BB-4E62-8D4C-E953A09395AD}"/>
              </a:ext>
            </a:extLst>
          </p:cNvPr>
          <p:cNvSpPr txBox="1"/>
          <p:nvPr/>
        </p:nvSpPr>
        <p:spPr>
          <a:xfrm>
            <a:off x="629915" y="621626"/>
            <a:ext cx="8315421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 мероприятий посвященных</a:t>
            </a: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 мая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8A60D4-F7EA-471E-9679-2B40D9E9D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41"/>
            <a:ext cx="746547" cy="9080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FF0264-1305-4273-B073-A131BD4E0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7" y="1103989"/>
            <a:ext cx="6222171" cy="3560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ADA0BA-E88D-4A75-891F-BC00B83B4A68}"/>
              </a:ext>
            </a:extLst>
          </p:cNvPr>
          <p:cNvSpPr txBox="1"/>
          <p:nvPr/>
        </p:nvSpPr>
        <p:spPr>
          <a:xfrm>
            <a:off x="6960091" y="1365115"/>
            <a:ext cx="2183909" cy="296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9 мая Центр проводит Бессмертный Полк, </a:t>
            </a:r>
            <a:r>
              <a:rPr lang="ru-RU" sz="1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акцию «Георгиевская ленточка», акцию «Окна Победы», </a:t>
            </a:r>
            <a:r>
              <a:rPr lang="ru-RU" sz="1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«Свеча памяти», Почетный </a:t>
            </a:r>
            <a:r>
              <a:rPr lang="ru-RU" sz="1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караул у памятников Великой Отечественной войны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78CF2F-09DD-4C19-B168-C87AF344C24A}"/>
              </a:ext>
            </a:extLst>
          </p:cNvPr>
          <p:cNvSpPr txBox="1"/>
          <p:nvPr/>
        </p:nvSpPr>
        <p:spPr>
          <a:xfrm>
            <a:off x="2286000" y="59493"/>
            <a:ext cx="45720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Военно-полевой слет «Звезда»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25646D-20DA-45B8-B69F-A37F9C2B2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5" y="699542"/>
            <a:ext cx="5926847" cy="3952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DB25B6-09A3-408C-A457-04AA36483EEB}"/>
              </a:ext>
            </a:extLst>
          </p:cNvPr>
          <p:cNvSpPr txBox="1"/>
          <p:nvPr/>
        </p:nvSpPr>
        <p:spPr>
          <a:xfrm>
            <a:off x="6960091" y="1365115"/>
            <a:ext cx="2183909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 на 6 км Лая-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Вожской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дороги, для патриотов проходит огневая, строевая,  туристическая, медицинская подготовка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43EAB6-D772-4F40-95BA-2F9C7B519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41"/>
            <a:ext cx="746547" cy="9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0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C50A2C-C1B9-465B-8907-ACC967C824BC}"/>
              </a:ext>
            </a:extLst>
          </p:cNvPr>
          <p:cNvSpPr txBox="1"/>
          <p:nvPr/>
        </p:nvSpPr>
        <p:spPr>
          <a:xfrm>
            <a:off x="35495" y="516"/>
            <a:ext cx="909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Акции «</a:t>
            </a: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Мы-граждане России»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C50A82-2312-426A-9570-7FB5702DA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526"/>
            <a:ext cx="6703530" cy="4033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0365E-1E69-4D1D-AAF1-2F18EE4487D0}"/>
              </a:ext>
            </a:extLst>
          </p:cNvPr>
          <p:cNvSpPr txBox="1"/>
          <p:nvPr/>
        </p:nvSpPr>
        <p:spPr>
          <a:xfrm>
            <a:off x="7116034" y="1203598"/>
            <a:ext cx="2016139" cy="199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14-летние граждане округа в торжественной обстановке получают первый паспорт от первых лиц округа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31B1A7-E784-43AE-B618-CE317C815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41"/>
            <a:ext cx="746547" cy="9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8A7873-7039-4AC3-AD58-5B999A9765DF}"/>
              </a:ext>
            </a:extLst>
          </p:cNvPr>
          <p:cNvSpPr txBox="1"/>
          <p:nvPr/>
        </p:nvSpPr>
        <p:spPr>
          <a:xfrm>
            <a:off x="2195736" y="51470"/>
            <a:ext cx="552636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Туристско-краеведческий сплав по рекам НАО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42A73C-F810-4319-9563-BDE6182AE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25" y="1861558"/>
            <a:ext cx="4392488" cy="27503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4D5CCD-FC71-4A5C-B0A9-A8E3A85F0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8" y="699542"/>
            <a:ext cx="2932788" cy="3912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B30E1A-8493-4FB3-8EA2-4D7386B2AB6A}"/>
              </a:ext>
            </a:extLst>
          </p:cNvPr>
          <p:cNvSpPr txBox="1"/>
          <p:nvPr/>
        </p:nvSpPr>
        <p:spPr>
          <a:xfrm>
            <a:off x="3995936" y="701739"/>
            <a:ext cx="4608513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5 дней участники сплава проплывают реки Северная,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Хальмерью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Куя, каждый день разбивая новый лагерь для ночевки  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A421CB-BF15-44F0-83E8-8F71EEB08A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41"/>
            <a:ext cx="746547" cy="9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8433D0-8AED-46E3-9A39-E3F947A87FAC}"/>
              </a:ext>
            </a:extLst>
          </p:cNvPr>
          <p:cNvSpPr txBox="1"/>
          <p:nvPr/>
        </p:nvSpPr>
        <p:spPr>
          <a:xfrm>
            <a:off x="2483768" y="2577"/>
            <a:ext cx="45720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Окружной Смотр строя и песни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CA4631-7BC8-4BD4-8F3A-592662C90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5" y="1275606"/>
            <a:ext cx="3997506" cy="2665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13CD58-A614-4490-9827-B022A8800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63" y="1275605"/>
            <a:ext cx="3997506" cy="2665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E50404F-A9BB-48A4-850F-54D0F7EEB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41"/>
            <a:ext cx="746547" cy="9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6991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2308</TotalTime>
  <Words>633</Words>
  <Application>Microsoft Office PowerPoint</Application>
  <PresentationFormat>Экран (16:9)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Олды</dc:creator>
  <cp:lastModifiedBy>who</cp:lastModifiedBy>
  <cp:revision>25</cp:revision>
  <dcterms:created xsi:type="dcterms:W3CDTF">2021-11-10T06:46:09Z</dcterms:created>
  <dcterms:modified xsi:type="dcterms:W3CDTF">2024-06-25T06:18:43Z</dcterms:modified>
</cp:coreProperties>
</file>