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</p:sldMasterIdLst>
  <p:notesMasterIdLst>
    <p:notesMasterId r:id="rId39"/>
  </p:notesMasterIdLst>
  <p:sldIdLst>
    <p:sldId id="271" r:id="rId16"/>
    <p:sldId id="256" r:id="rId17"/>
    <p:sldId id="273" r:id="rId18"/>
    <p:sldId id="272" r:id="rId19"/>
    <p:sldId id="274" r:id="rId20"/>
    <p:sldId id="276" r:id="rId21"/>
    <p:sldId id="277" r:id="rId22"/>
    <p:sldId id="278" r:id="rId23"/>
    <p:sldId id="285" r:id="rId24"/>
    <p:sldId id="284" r:id="rId25"/>
    <p:sldId id="279" r:id="rId26"/>
    <p:sldId id="280" r:id="rId27"/>
    <p:sldId id="281" r:id="rId28"/>
    <p:sldId id="282" r:id="rId29"/>
    <p:sldId id="283" r:id="rId30"/>
    <p:sldId id="286" r:id="rId31"/>
    <p:sldId id="287" r:id="rId32"/>
    <p:sldId id="288" r:id="rId33"/>
    <p:sldId id="289" r:id="rId34"/>
    <p:sldId id="258" r:id="rId35"/>
    <p:sldId id="290" r:id="rId36"/>
    <p:sldId id="265" r:id="rId37"/>
    <p:sldId id="269" r:id="rId38"/>
  </p:sldIdLst>
  <p:sldSz cx="121935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80" d="100"/>
          <a:sy n="80" d="100"/>
        </p:scale>
        <p:origin x="-102" y="-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592" name="CustomShape 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PlaceHolder 3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86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94" name="PlaceHolder 4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86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215640" indent="-21564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595" name="PlaceHolder 5"/>
          <p:cNvSpPr>
            <a:spLocks noGrp="1" noRot="1" noChangeAspect="1"/>
          </p:cNvSpPr>
          <p:nvPr>
            <p:ph type="sldImg"/>
          </p:nvPr>
        </p:nvSpPr>
        <p:spPr>
          <a:xfrm>
            <a:off x="685800" y="1142640"/>
            <a:ext cx="5486400" cy="30862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1F497D"/>
                </a:solidFill>
                <a:latin typeface="Arial"/>
              </a:rPr>
              <a:t>Click to move the slide</a:t>
            </a:r>
          </a:p>
        </p:txBody>
      </p:sp>
      <p:sp>
        <p:nvSpPr>
          <p:cNvPr id="596" name="PlaceHolder 6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6003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597" name="PlaceHolder 7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86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98" name="PlaceHolder 8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86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marL="215640" indent="-21564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590B2779-2126-4C13-8D7D-652AE1A1F76D}" type="slidenum">
              <a:rPr lang="ru-RU" sz="1200" b="0" strike="noStrike" spc="-1">
                <a:solidFill>
                  <a:srgbClr val="404040"/>
                </a:solidFill>
                <a:latin typeface="Times New Roman"/>
              </a:rPr>
              <a:pPr marL="215640" indent="-215640" algn="r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</a:t>
            </a:r>
            <a:r>
              <a:rPr lang="ru-RU" baseline="0" dirty="0" smtClean="0"/>
              <a:t> такое вообще </a:t>
            </a:r>
            <a:r>
              <a:rPr lang="ru-RU" baseline="0" dirty="0" err="1" smtClean="0"/>
              <a:t>волонтерство</a:t>
            </a:r>
            <a:r>
              <a:rPr lang="ru-RU" baseline="0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215640" indent="-21564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590B2779-2126-4C13-8D7D-652AE1A1F76D}" type="slidenum">
              <a:rPr lang="ru-RU" sz="1200" b="0" strike="noStrike" spc="-1" smtClean="0">
                <a:solidFill>
                  <a:srgbClr val="404040"/>
                </a:solidFill>
                <a:latin typeface="Times New Roman"/>
              </a:rPr>
              <a:pPr marL="215640" indent="-215640" algn="r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Происхождения </a:t>
            </a:r>
            <a:r>
              <a:rPr lang="ru-RU" dirty="0" err="1" smtClean="0"/>
              <a:t>волонтерства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215640" indent="-21564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590B2779-2126-4C13-8D7D-652AE1A1F76D}" type="slidenum">
              <a:rPr lang="ru-RU" sz="1200" b="0" strike="noStrike" spc="-1" smtClean="0">
                <a:solidFill>
                  <a:srgbClr val="404040"/>
                </a:solidFill>
                <a:latin typeface="Times New Roman"/>
              </a:rPr>
              <a:pPr marL="215640" indent="-215640" algn="r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Зачем быть</a:t>
            </a:r>
            <a:r>
              <a:rPr lang="ru-RU" baseline="0" dirty="0" smtClean="0"/>
              <a:t> волонтером? 1.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Работать вместе с тем, кто разделяет вашу страсть к одному делу, – отличный способ завести новых друзей.2. Благотворительность может сделать вас здоровее и продлить жизнь. Согласно исследованию, опубликованному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Psychology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Aging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 году, люди, которые посвящают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волонтерству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хотя бы два часа в неделю, на 40% реже остальных страдают от повышенного артериального давления.3. Добровольчество может быть вишенкой на торте при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поступлении куда-либо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Оно способно добавить красок и выделить вас среди других кандидатов. 4. Волонтеры неоднократно замечали, что после участия в благотворительных акциях, даже если на них пришлось тяжело поработать, настроение растет и в конце дня появляются новые силы и мотивация для свершений. 5. Важно проводить много времени с людьми, которых вы любите, но необходимо и делать что-то, чтобы изменить мир к лучшему. Живите жизнью, полной приключений, рискуйте и пробуйте что-то новое.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215640" indent="-21564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590B2779-2126-4C13-8D7D-652AE1A1F76D}" type="slidenum">
              <a:rPr lang="ru-RU" sz="1200" b="0" strike="noStrike" spc="-1" smtClean="0">
                <a:solidFill>
                  <a:srgbClr val="404040"/>
                </a:solidFill>
                <a:latin typeface="Times New Roman"/>
              </a:rPr>
              <a:pPr marL="215640" indent="-215640" algn="r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t>4</a:t>
            </a:fld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215640" indent="-21564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590B2779-2126-4C13-8D7D-652AE1A1F76D}" type="slidenum">
              <a:rPr lang="ru-RU" sz="1200" b="0" strike="noStrike" spc="-1" smtClean="0">
                <a:solidFill>
                  <a:srgbClr val="404040"/>
                </a:solidFill>
                <a:latin typeface="Times New Roman"/>
              </a:rPr>
              <a:pPr marL="215640" indent="-215640" algn="r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60036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0" name="CustomShape 3"/>
          <p:cNvSpPr/>
          <p:nvPr/>
        </p:nvSpPr>
        <p:spPr>
          <a:xfrm>
            <a:off x="3884760" y="8685360"/>
            <a:ext cx="2971800" cy="45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23875280-7F8A-4F4B-9737-926107BAC473}" type="slidenum">
              <a:rPr lang="ru-RU" sz="1200" b="0" strike="noStrike" spc="-1">
                <a:solidFill>
                  <a:srgbClr val="404040"/>
                </a:solidFill>
                <a:latin typeface="Arial"/>
              </a:rPr>
              <a:pPr algn="r"/>
              <a:t>20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78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60036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9" name="CustomShape 3"/>
          <p:cNvSpPr/>
          <p:nvPr/>
        </p:nvSpPr>
        <p:spPr>
          <a:xfrm>
            <a:off x="3884760" y="8685360"/>
            <a:ext cx="2971800" cy="45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63BDCD50-1E6E-422A-92F9-B766C6346C11}" type="slidenum">
              <a:rPr lang="ru-RU" sz="1200" b="0" strike="noStrike" spc="-1">
                <a:solidFill>
                  <a:srgbClr val="404040"/>
                </a:solidFill>
                <a:latin typeface="Arial"/>
              </a:rPr>
              <a:pPr algn="r"/>
              <a:t>22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ubTitle"/>
          </p:nvPr>
        </p:nvSpPr>
        <p:spPr>
          <a:xfrm>
            <a:off x="837720" y="365040"/>
            <a:ext cx="9829800" cy="502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61556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770724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 type="body"/>
          </p:nvPr>
        </p:nvSpPr>
        <p:spPr>
          <a:xfrm>
            <a:off x="152388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6"/>
          <p:cNvSpPr>
            <a:spLocks noGrp="1"/>
          </p:cNvSpPr>
          <p:nvPr>
            <p:ph type="body"/>
          </p:nvPr>
        </p:nvSpPr>
        <p:spPr>
          <a:xfrm>
            <a:off x="461556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7"/>
          <p:cNvSpPr>
            <a:spLocks noGrp="1"/>
          </p:cNvSpPr>
          <p:nvPr>
            <p:ph type="body"/>
          </p:nvPr>
        </p:nvSpPr>
        <p:spPr>
          <a:xfrm>
            <a:off x="770724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subTitle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ubTitle"/>
          </p:nvPr>
        </p:nvSpPr>
        <p:spPr>
          <a:xfrm>
            <a:off x="837720" y="365040"/>
            <a:ext cx="9829800" cy="502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5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1556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70724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52388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61556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70724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461556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4"/>
          <p:cNvSpPr>
            <a:spLocks noGrp="1"/>
          </p:cNvSpPr>
          <p:nvPr>
            <p:ph type="body"/>
          </p:nvPr>
        </p:nvSpPr>
        <p:spPr>
          <a:xfrm>
            <a:off x="770724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5"/>
          <p:cNvSpPr>
            <a:spLocks noGrp="1"/>
          </p:cNvSpPr>
          <p:nvPr>
            <p:ph type="body"/>
          </p:nvPr>
        </p:nvSpPr>
        <p:spPr>
          <a:xfrm>
            <a:off x="152388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6"/>
          <p:cNvSpPr>
            <a:spLocks noGrp="1"/>
          </p:cNvSpPr>
          <p:nvPr>
            <p:ph type="body"/>
          </p:nvPr>
        </p:nvSpPr>
        <p:spPr>
          <a:xfrm>
            <a:off x="461556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7"/>
          <p:cNvSpPr>
            <a:spLocks noGrp="1"/>
          </p:cNvSpPr>
          <p:nvPr>
            <p:ph type="body"/>
          </p:nvPr>
        </p:nvSpPr>
        <p:spPr>
          <a:xfrm>
            <a:off x="770724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subTitle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subTitle"/>
          </p:nvPr>
        </p:nvSpPr>
        <p:spPr>
          <a:xfrm>
            <a:off x="837720" y="365040"/>
            <a:ext cx="9829800" cy="502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5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461556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770724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 type="body"/>
          </p:nvPr>
        </p:nvSpPr>
        <p:spPr>
          <a:xfrm>
            <a:off x="152388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6"/>
          <p:cNvSpPr>
            <a:spLocks noGrp="1"/>
          </p:cNvSpPr>
          <p:nvPr>
            <p:ph type="body"/>
          </p:nvPr>
        </p:nvSpPr>
        <p:spPr>
          <a:xfrm>
            <a:off x="461556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7"/>
          <p:cNvSpPr>
            <a:spLocks noGrp="1"/>
          </p:cNvSpPr>
          <p:nvPr>
            <p:ph type="body"/>
          </p:nvPr>
        </p:nvSpPr>
        <p:spPr>
          <a:xfrm>
            <a:off x="770724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subTitle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subTitle"/>
          </p:nvPr>
        </p:nvSpPr>
        <p:spPr>
          <a:xfrm>
            <a:off x="837720" y="365040"/>
            <a:ext cx="9829800" cy="502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5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461556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 type="body"/>
          </p:nvPr>
        </p:nvSpPr>
        <p:spPr>
          <a:xfrm>
            <a:off x="770724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5"/>
          <p:cNvSpPr>
            <a:spLocks noGrp="1"/>
          </p:cNvSpPr>
          <p:nvPr>
            <p:ph type="body"/>
          </p:nvPr>
        </p:nvSpPr>
        <p:spPr>
          <a:xfrm>
            <a:off x="152388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6"/>
          <p:cNvSpPr>
            <a:spLocks noGrp="1"/>
          </p:cNvSpPr>
          <p:nvPr>
            <p:ph type="body"/>
          </p:nvPr>
        </p:nvSpPr>
        <p:spPr>
          <a:xfrm>
            <a:off x="461556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7"/>
          <p:cNvSpPr>
            <a:spLocks noGrp="1"/>
          </p:cNvSpPr>
          <p:nvPr>
            <p:ph type="body"/>
          </p:nvPr>
        </p:nvSpPr>
        <p:spPr>
          <a:xfrm>
            <a:off x="770724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subTitle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subTitle"/>
          </p:nvPr>
        </p:nvSpPr>
        <p:spPr>
          <a:xfrm>
            <a:off x="837720" y="365040"/>
            <a:ext cx="9829800" cy="502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5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461556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 type="body"/>
          </p:nvPr>
        </p:nvSpPr>
        <p:spPr>
          <a:xfrm>
            <a:off x="770724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5"/>
          <p:cNvSpPr>
            <a:spLocks noGrp="1"/>
          </p:cNvSpPr>
          <p:nvPr>
            <p:ph type="body"/>
          </p:nvPr>
        </p:nvSpPr>
        <p:spPr>
          <a:xfrm>
            <a:off x="152388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6"/>
          <p:cNvSpPr>
            <a:spLocks noGrp="1"/>
          </p:cNvSpPr>
          <p:nvPr>
            <p:ph type="body"/>
          </p:nvPr>
        </p:nvSpPr>
        <p:spPr>
          <a:xfrm>
            <a:off x="461556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7"/>
          <p:cNvSpPr>
            <a:spLocks noGrp="1"/>
          </p:cNvSpPr>
          <p:nvPr>
            <p:ph type="body"/>
          </p:nvPr>
        </p:nvSpPr>
        <p:spPr>
          <a:xfrm>
            <a:off x="770724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subTitle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subTitle"/>
          </p:nvPr>
        </p:nvSpPr>
        <p:spPr>
          <a:xfrm>
            <a:off x="837720" y="365040"/>
            <a:ext cx="9829800" cy="502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PlaceHolder 4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PlaceHolder 5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 type="body"/>
          </p:nvPr>
        </p:nvSpPr>
        <p:spPr>
          <a:xfrm>
            <a:off x="461556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4"/>
          <p:cNvSpPr>
            <a:spLocks noGrp="1"/>
          </p:cNvSpPr>
          <p:nvPr>
            <p:ph type="body"/>
          </p:nvPr>
        </p:nvSpPr>
        <p:spPr>
          <a:xfrm>
            <a:off x="770724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PlaceHolder 5"/>
          <p:cNvSpPr>
            <a:spLocks noGrp="1"/>
          </p:cNvSpPr>
          <p:nvPr>
            <p:ph type="body"/>
          </p:nvPr>
        </p:nvSpPr>
        <p:spPr>
          <a:xfrm>
            <a:off x="152388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PlaceHolder 6"/>
          <p:cNvSpPr>
            <a:spLocks noGrp="1"/>
          </p:cNvSpPr>
          <p:nvPr>
            <p:ph type="body"/>
          </p:nvPr>
        </p:nvSpPr>
        <p:spPr>
          <a:xfrm>
            <a:off x="461556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PlaceHolder 7"/>
          <p:cNvSpPr>
            <a:spLocks noGrp="1"/>
          </p:cNvSpPr>
          <p:nvPr>
            <p:ph type="body"/>
          </p:nvPr>
        </p:nvSpPr>
        <p:spPr>
          <a:xfrm>
            <a:off x="770724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subTitle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subTitle"/>
          </p:nvPr>
        </p:nvSpPr>
        <p:spPr>
          <a:xfrm>
            <a:off x="837720" y="365040"/>
            <a:ext cx="9829800" cy="502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PlaceHolder 4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PlaceHolder 5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837720" y="365040"/>
            <a:ext cx="9829800" cy="502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PlaceHolder 3"/>
          <p:cNvSpPr>
            <a:spLocks noGrp="1"/>
          </p:cNvSpPr>
          <p:nvPr>
            <p:ph type="body"/>
          </p:nvPr>
        </p:nvSpPr>
        <p:spPr>
          <a:xfrm>
            <a:off x="461556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PlaceHolder 4"/>
          <p:cNvSpPr>
            <a:spLocks noGrp="1"/>
          </p:cNvSpPr>
          <p:nvPr>
            <p:ph type="body"/>
          </p:nvPr>
        </p:nvSpPr>
        <p:spPr>
          <a:xfrm>
            <a:off x="770724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5"/>
          <p:cNvSpPr>
            <a:spLocks noGrp="1"/>
          </p:cNvSpPr>
          <p:nvPr>
            <p:ph type="body"/>
          </p:nvPr>
        </p:nvSpPr>
        <p:spPr>
          <a:xfrm>
            <a:off x="152388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PlaceHolder 6"/>
          <p:cNvSpPr>
            <a:spLocks noGrp="1"/>
          </p:cNvSpPr>
          <p:nvPr>
            <p:ph type="body"/>
          </p:nvPr>
        </p:nvSpPr>
        <p:spPr>
          <a:xfrm>
            <a:off x="461556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PlaceHolder 7"/>
          <p:cNvSpPr>
            <a:spLocks noGrp="1"/>
          </p:cNvSpPr>
          <p:nvPr>
            <p:ph type="body"/>
          </p:nvPr>
        </p:nvSpPr>
        <p:spPr>
          <a:xfrm>
            <a:off x="770724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1556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770724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152388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461556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770724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837720" y="365040"/>
            <a:ext cx="9829800" cy="502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1556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770724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152388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461556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770724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837720" y="365040"/>
            <a:ext cx="9829800" cy="502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1556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770724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152388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body"/>
          </p:nvPr>
        </p:nvSpPr>
        <p:spPr>
          <a:xfrm>
            <a:off x="461556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body"/>
          </p:nvPr>
        </p:nvSpPr>
        <p:spPr>
          <a:xfrm>
            <a:off x="770724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837720" y="365040"/>
            <a:ext cx="9829800" cy="502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7720" y="365040"/>
            <a:ext cx="9829800" cy="502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1556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770724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152388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461556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 type="body"/>
          </p:nvPr>
        </p:nvSpPr>
        <p:spPr>
          <a:xfrm>
            <a:off x="770724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837720" y="365040"/>
            <a:ext cx="9829800" cy="502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61556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770724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152388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 type="body"/>
          </p:nvPr>
        </p:nvSpPr>
        <p:spPr>
          <a:xfrm>
            <a:off x="461556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 type="body"/>
          </p:nvPr>
        </p:nvSpPr>
        <p:spPr>
          <a:xfrm>
            <a:off x="770724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subTitle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ubTitle"/>
          </p:nvPr>
        </p:nvSpPr>
        <p:spPr>
          <a:xfrm>
            <a:off x="837720" y="365040"/>
            <a:ext cx="9829800" cy="502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5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61556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770724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 type="body"/>
          </p:nvPr>
        </p:nvSpPr>
        <p:spPr>
          <a:xfrm>
            <a:off x="152388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6"/>
          <p:cNvSpPr>
            <a:spLocks noGrp="1"/>
          </p:cNvSpPr>
          <p:nvPr>
            <p:ph type="body"/>
          </p:nvPr>
        </p:nvSpPr>
        <p:spPr>
          <a:xfrm>
            <a:off x="461556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7"/>
          <p:cNvSpPr>
            <a:spLocks noGrp="1"/>
          </p:cNvSpPr>
          <p:nvPr>
            <p:ph type="body"/>
          </p:nvPr>
        </p:nvSpPr>
        <p:spPr>
          <a:xfrm>
            <a:off x="770724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subTitle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ubTitle"/>
          </p:nvPr>
        </p:nvSpPr>
        <p:spPr>
          <a:xfrm>
            <a:off x="837720" y="365040"/>
            <a:ext cx="9829800" cy="502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1523880" y="3643560"/>
            <a:ext cx="91440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6209640" y="182844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152388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5"/>
          <p:cNvSpPr>
            <a:spLocks noGrp="1"/>
          </p:cNvSpPr>
          <p:nvPr>
            <p:ph type="body"/>
          </p:nvPr>
        </p:nvSpPr>
        <p:spPr>
          <a:xfrm>
            <a:off x="6209640" y="3643560"/>
            <a:ext cx="44622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461556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7707240" y="182844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5"/>
          <p:cNvSpPr>
            <a:spLocks noGrp="1"/>
          </p:cNvSpPr>
          <p:nvPr>
            <p:ph type="body"/>
          </p:nvPr>
        </p:nvSpPr>
        <p:spPr>
          <a:xfrm>
            <a:off x="152388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6"/>
          <p:cNvSpPr>
            <a:spLocks noGrp="1"/>
          </p:cNvSpPr>
          <p:nvPr>
            <p:ph type="body"/>
          </p:nvPr>
        </p:nvSpPr>
        <p:spPr>
          <a:xfrm>
            <a:off x="461556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7"/>
          <p:cNvSpPr>
            <a:spLocks noGrp="1"/>
          </p:cNvSpPr>
          <p:nvPr>
            <p:ph type="body"/>
          </p:nvPr>
        </p:nvSpPr>
        <p:spPr>
          <a:xfrm>
            <a:off x="7707240" y="3643560"/>
            <a:ext cx="294408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ubTitle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 6"/>
          <p:cNvPicPr/>
          <p:nvPr/>
        </p:nvPicPr>
        <p:blipFill>
          <a:blip r:embed="rId14" cstate="print"/>
          <a:srcRect l="526" t="512" r="526" b="2999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1F497D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 fontScale="76000"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2209320" y="6416640"/>
            <a:ext cx="4573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0" strike="noStrike" spc="-1">
                <a:latin typeface="Times New Roman"/>
              </a:rPr>
              <a:t>Добавить нижний колонтитул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/>
          </p:nvPr>
        </p:nvSpPr>
        <p:spPr>
          <a:xfrm>
            <a:off x="7011720" y="6416640"/>
            <a:ext cx="136836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0" strike="noStrike" spc="-1">
                <a:latin typeface="Times New Roman"/>
              </a:rPr>
              <a:t>&lt;date/time&gt;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8609040" y="6416640"/>
            <a:ext cx="8380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6005CA00-6857-470C-BF55-3AA079A969A4}" type="slidenum">
              <a:rPr lang="ru-RU" sz="1100" b="0" strike="noStrike" spc="-1">
                <a:latin typeface="Times New Roman"/>
              </a:rPr>
              <a:pPr algn="r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Рисунок 6"/>
          <p:cNvPicPr/>
          <p:nvPr/>
        </p:nvPicPr>
        <p:blipFill>
          <a:blip r:embed="rId14" cstate="print"/>
          <a:srcRect l="526" t="512" r="526" b="2999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>
            <a:noFill/>
          </a:ln>
        </p:spPr>
      </p:pic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1F497D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 fontScale="76000"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ransition>
    <p:fade thruBlk="1"/>
  </p:transition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Рисунок 6"/>
          <p:cNvPicPr/>
          <p:nvPr/>
        </p:nvPicPr>
        <p:blipFill>
          <a:blip r:embed="rId14" cstate="print"/>
          <a:srcRect l="526" t="512" r="526" b="2999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>
            <a:noFill/>
          </a:ln>
        </p:spPr>
      </p:pic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1F497D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 fontScale="76000"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ransition>
    <p:fade thruBlk="1"/>
  </p:transition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Рисунок 6"/>
          <p:cNvPicPr/>
          <p:nvPr/>
        </p:nvPicPr>
        <p:blipFill>
          <a:blip r:embed="rId14" cstate="print"/>
          <a:srcRect l="526" t="512" r="526" b="2999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>
            <a:noFill/>
          </a:ln>
        </p:spPr>
      </p:pic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1F497D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 fontScale="76000"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ransition>
    <p:fade thruBlk="1"/>
  </p:transition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Рисунок 6"/>
          <p:cNvPicPr/>
          <p:nvPr/>
        </p:nvPicPr>
        <p:blipFill>
          <a:blip r:embed="rId14" cstate="print"/>
          <a:srcRect l="526" t="512" r="526" b="2999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>
            <a:noFill/>
          </a:ln>
        </p:spPr>
      </p:pic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1F497D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 fontScale="76000"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ransition>
    <p:fade thruBlk="1"/>
  </p:transition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Рисунок 6"/>
          <p:cNvPicPr/>
          <p:nvPr/>
        </p:nvPicPr>
        <p:blipFill>
          <a:blip r:embed="rId14" cstate="print"/>
          <a:srcRect l="526" t="512" r="526" b="2999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>
            <a:noFill/>
          </a:ln>
        </p:spPr>
      </p:pic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1F497D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 fontScale="76000"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>
    <p:fade thruBlk="1"/>
  </p:transition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Рисунок 6"/>
          <p:cNvPicPr/>
          <p:nvPr/>
        </p:nvPicPr>
        <p:blipFill>
          <a:blip r:embed="rId14" cstate="print"/>
          <a:srcRect l="526" t="512" r="526" b="2999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>
            <a:noFill/>
          </a:ln>
        </p:spPr>
      </p:pic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1F497D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 fontScale="76000"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ransition>
    <p:fade thruBlk="1"/>
  </p:transition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 6"/>
          <p:cNvPicPr/>
          <p:nvPr/>
        </p:nvPicPr>
        <p:blipFill>
          <a:blip r:embed="rId14" cstate="print"/>
          <a:srcRect l="2124" r="324" b="425"/>
          <a:stretch/>
        </p:blipFill>
        <p:spPr>
          <a:xfrm>
            <a:off x="1440" y="0"/>
            <a:ext cx="12190680" cy="685800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1F497D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 fontScale="76000"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 6"/>
          <p:cNvPicPr/>
          <p:nvPr/>
        </p:nvPicPr>
        <p:blipFill>
          <a:blip r:embed="rId14" cstate="print"/>
          <a:srcRect l="434" t="425"/>
          <a:stretch/>
        </p:blipFill>
        <p:spPr>
          <a:xfrm>
            <a:off x="0" y="0"/>
            <a:ext cx="12192120" cy="685656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1F497D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 fontScale="76000"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fade thruBlk="1"/>
  </p:transition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5"/>
          <p:cNvPicPr/>
          <p:nvPr/>
        </p:nvPicPr>
        <p:blipFill>
          <a:blip r:embed="rId14" cstate="print"/>
          <a:stretch/>
        </p:blipFill>
        <p:spPr>
          <a:xfrm>
            <a:off x="4680" y="1440"/>
            <a:ext cx="12188880" cy="685656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762120" y="933480"/>
            <a:ext cx="5335560" cy="4110120"/>
          </a:xfrm>
          <a:custGeom>
            <a:avLst/>
            <a:gdLst/>
            <a:ahLst/>
            <a:cxnLst/>
            <a:rect l="l" t="t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63639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6326280" y="966960"/>
            <a:ext cx="2987640" cy="1935000"/>
          </a:xfrm>
          <a:custGeom>
            <a:avLst/>
            <a:gdLst/>
            <a:ahLst/>
            <a:cxnLst/>
            <a:rect l="l" t="t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63639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3"/>
          <p:cNvSpPr/>
          <p:nvPr/>
        </p:nvSpPr>
        <p:spPr>
          <a:xfrm>
            <a:off x="6326280" y="3060720"/>
            <a:ext cx="2987640" cy="1935000"/>
          </a:xfrm>
          <a:custGeom>
            <a:avLst/>
            <a:gdLst/>
            <a:ahLst/>
            <a:cxnLst/>
            <a:rect l="l" t="t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63639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PlaceHolder 4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1F497D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 fontScale="76000"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fade thruBlk="1"/>
  </p:transition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Рисунок 6"/>
          <p:cNvPicPr/>
          <p:nvPr/>
        </p:nvPicPr>
        <p:blipFill>
          <a:blip r:embed="rId14" cstate="print"/>
          <a:srcRect l="526" t="512" r="526" b="2999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>
            <a:noFill/>
          </a:ln>
        </p:spPr>
      </p:pic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1F497D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 fontScale="76000"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>
    <p:fade thruBlk="1"/>
  </p:transition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Рисунок 6"/>
          <p:cNvPicPr/>
          <p:nvPr/>
        </p:nvPicPr>
        <p:blipFill>
          <a:blip r:embed="rId14" cstate="print"/>
          <a:srcRect l="526" t="512" r="526" b="2999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>
            <a:noFill/>
          </a:ln>
        </p:spPr>
      </p:pic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1F497D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 fontScale="76000"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>
    <p:fade thruBlk="1"/>
  </p:transition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Рисунок 6"/>
          <p:cNvPicPr/>
          <p:nvPr/>
        </p:nvPicPr>
        <p:blipFill>
          <a:blip r:embed="rId14" cstate="print"/>
          <a:srcRect l="526" t="512" r="526" b="2999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>
            <a:noFill/>
          </a:ln>
        </p:spPr>
      </p:pic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1F497D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 fontScale="76000"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>
    <p:fade thruBlk="1"/>
  </p:transition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Рисунок 6"/>
          <p:cNvPicPr/>
          <p:nvPr/>
        </p:nvPicPr>
        <p:blipFill>
          <a:blip r:embed="rId14" cstate="print"/>
          <a:srcRect l="526" t="512" r="526" b="2999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>
            <a:noFill/>
          </a:ln>
        </p:spPr>
      </p:pic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1F497D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 fontScale="76000"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>
    <p:fade thruBlk="1"/>
  </p:transition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Рисунок 6"/>
          <p:cNvPicPr/>
          <p:nvPr/>
        </p:nvPicPr>
        <p:blipFill>
          <a:blip r:embed="rId14" cstate="print"/>
          <a:srcRect l="526" t="512" r="526" b="2999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>
            <a:noFill/>
          </a:ln>
        </p:spPr>
      </p:pic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9829800" cy="10828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1F497D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1523880" y="1828440"/>
            <a:ext cx="9144000" cy="3475080"/>
          </a:xfrm>
          <a:prstGeom prst="rect">
            <a:avLst/>
          </a:prstGeom>
        </p:spPr>
        <p:txBody>
          <a:bodyPr lIns="90000" tIns="46800" rIns="90000" bIns="46800">
            <a:normAutofit fontScale="76000"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>
    <p:fade thruBlk="1"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ilipenko575/" TargetMode="External"/><Relationship Id="rId2" Type="http://schemas.openxmlformats.org/officeDocument/2006/relationships/hyperlink" Target="https://vk.com/volonterliceum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8034" y="78579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88282" y="1772816"/>
            <a:ext cx="78946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-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учреждение лицей </a:t>
            </a:r>
            <a:r>
              <a:rPr lang="ru-RU" sz="2000" b="1" spc="-1" dirty="0" err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г.Фрязино</a:t>
            </a:r>
            <a:r>
              <a:rPr lang="ru-RU" sz="2000" b="1" spc="-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-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Социально значимый проект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-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Волонтёры МОУ Лицей </a:t>
            </a:r>
            <a:r>
              <a:rPr lang="ru-RU" sz="3200" b="1" spc="-1" dirty="0" err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г.Фрязино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-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”Чистые сердцем”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"/>
          <p:cNvPicPr/>
          <p:nvPr/>
        </p:nvPicPr>
        <p:blipFill>
          <a:blip r:embed="rId2" cstate="print"/>
          <a:stretch/>
        </p:blipFill>
        <p:spPr>
          <a:xfrm>
            <a:off x="264146" y="260648"/>
            <a:ext cx="2000264" cy="196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878" y="285728"/>
            <a:ext cx="11715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 smtClean="0">
                <a:solidFill>
                  <a:srgbClr val="000000"/>
                </a:solidFill>
              </a:rPr>
              <a:t>«Пасхальная радость»</a:t>
            </a:r>
            <a:endParaRPr lang="ru-RU" dirty="0"/>
          </a:p>
        </p:txBody>
      </p:sp>
      <p:pic>
        <p:nvPicPr>
          <p:cNvPr id="241666" name="Picture 2" descr="https://sun9-63.userapi.com/c851416/v851416860/109c27/F74eYpeDtx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40" y="889192"/>
            <a:ext cx="6215106" cy="5787818"/>
          </a:xfrm>
          <a:prstGeom prst="rect">
            <a:avLst/>
          </a:prstGeom>
          <a:noFill/>
        </p:spPr>
      </p:pic>
      <p:pic>
        <p:nvPicPr>
          <p:cNvPr id="241668" name="Picture 4" descr="https://sun9-59.userapi.com/c845421/v845421860/1ff1b0/5JSzN5-cG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8166" y="857232"/>
            <a:ext cx="6096000" cy="5857876"/>
          </a:xfrm>
          <a:prstGeom prst="rect">
            <a:avLst/>
          </a:prstGeom>
          <a:noFill/>
        </p:spPr>
      </p:pic>
      <p:pic>
        <p:nvPicPr>
          <p:cNvPr id="241670" name="Picture 6" descr="https://sun9-54.userapi.com/c853628/v853628860/30cd2/4uJ0lPTGFM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754" y="1357298"/>
            <a:ext cx="5286412" cy="5022092"/>
          </a:xfrm>
          <a:prstGeom prst="rect">
            <a:avLst/>
          </a:prstGeom>
          <a:noFill/>
        </p:spPr>
      </p:pic>
      <p:pic>
        <p:nvPicPr>
          <p:cNvPr id="241672" name="Picture 8" descr="https://sun9-72.userapi.com/c846121/v846121860/1f9b3e/WjXqcV0w2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2480" y="1071546"/>
            <a:ext cx="5643602" cy="55289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630" y="428604"/>
            <a:ext cx="1071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</a:rPr>
              <a:t> </a:t>
            </a:r>
            <a:r>
              <a:rPr lang="ru-RU" b="1" spc="-1" dirty="0" smtClean="0">
                <a:solidFill>
                  <a:srgbClr val="000000"/>
                </a:solidFill>
              </a:rPr>
              <a:t>                                               Зональные соревнования «Веселые старты»</a:t>
            </a:r>
            <a:endParaRPr lang="ru-RU" dirty="0"/>
          </a:p>
        </p:txBody>
      </p:sp>
      <p:pic>
        <p:nvPicPr>
          <p:cNvPr id="1028" name="Picture 4" descr="https://sun9-63.userapi.com/c849028/v849028297/1525e8/lBakOMvba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722" y="955492"/>
            <a:ext cx="5531954" cy="4145726"/>
          </a:xfrm>
          <a:prstGeom prst="rect">
            <a:avLst/>
          </a:prstGeom>
          <a:noFill/>
        </p:spPr>
      </p:pic>
      <p:pic>
        <p:nvPicPr>
          <p:cNvPr id="1030" name="Picture 6" descr="https://sun9-16.userapi.com/c854528/v854528658/4aaf/HUqFA92Mm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1783" y="2708920"/>
            <a:ext cx="3791914" cy="3791914"/>
          </a:xfrm>
          <a:prstGeom prst="rect">
            <a:avLst/>
          </a:prstGeom>
          <a:noFill/>
        </p:spPr>
      </p:pic>
      <p:pic>
        <p:nvPicPr>
          <p:cNvPr id="1032" name="Picture 8" descr="https://sun9-7.userapi.com/c845522/v845522297/1cae4c/DuoXfWM6q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46" y="928670"/>
            <a:ext cx="4810820" cy="3605298"/>
          </a:xfrm>
          <a:prstGeom prst="rect">
            <a:avLst/>
          </a:prstGeom>
          <a:noFill/>
        </p:spPr>
      </p:pic>
      <p:pic>
        <p:nvPicPr>
          <p:cNvPr id="1026" name="Picture 2" descr="https://sun9-55.userapi.com/c844216/v844216297/1d3d5b/FDaFugwW2u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6332" y="3429000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316" y="285728"/>
            <a:ext cx="1166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</a:rPr>
              <a:t> </a:t>
            </a:r>
            <a:r>
              <a:rPr lang="ru-RU" b="1" spc="-1" dirty="0" smtClean="0">
                <a:solidFill>
                  <a:srgbClr val="000000"/>
                </a:solidFill>
              </a:rPr>
              <a:t>                                 Муниципальный этап международного конкурса «Живая классика»</a:t>
            </a:r>
            <a:endParaRPr lang="ru-RU" dirty="0"/>
          </a:p>
        </p:txBody>
      </p:sp>
      <p:pic>
        <p:nvPicPr>
          <p:cNvPr id="237570" name="Picture 2" descr="https://sun9-14.userapi.com/c846323/v846323752/1c7e82/uZBI9S5bD4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40" y="2276872"/>
            <a:ext cx="3420727" cy="4268880"/>
          </a:xfrm>
          <a:prstGeom prst="rect">
            <a:avLst/>
          </a:prstGeom>
          <a:noFill/>
        </p:spPr>
      </p:pic>
      <p:pic>
        <p:nvPicPr>
          <p:cNvPr id="237574" name="Picture 6" descr="https://sun9-44.userapi.com/c846123/v846123752/1c91f6/wkcbywJF2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6464" y="1000108"/>
            <a:ext cx="4256473" cy="5675298"/>
          </a:xfrm>
          <a:prstGeom prst="rect">
            <a:avLst/>
          </a:prstGeom>
          <a:noFill/>
        </p:spPr>
      </p:pic>
      <p:pic>
        <p:nvPicPr>
          <p:cNvPr id="237572" name="Picture 4" descr="https://sun9-28.userapi.com/c850120/v850120752/1051e6/7tqPNWkvKH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678" y="714356"/>
            <a:ext cx="4464875" cy="595316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1219358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20" indent="-342720">
              <a:lnSpc>
                <a:spcPct val="80000"/>
              </a:lnSpc>
              <a:spcBef>
                <a:spcPts val="400"/>
              </a:spcBef>
            </a:pPr>
            <a:r>
              <a:rPr lang="ru-RU" b="1" spc="-1" dirty="0">
                <a:solidFill>
                  <a:srgbClr val="000000"/>
                </a:solidFill>
              </a:rPr>
              <a:t> </a:t>
            </a:r>
            <a:r>
              <a:rPr lang="ru-RU" b="1" spc="-1" dirty="0" smtClean="0">
                <a:solidFill>
                  <a:srgbClr val="000000"/>
                </a:solidFill>
              </a:rPr>
              <a:t>               Интеллектуальная игра для добровольцев «Риск: разум, интуиция, скорость, команда»</a:t>
            </a:r>
            <a:endParaRPr lang="en-US" spc="-1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sun9-22.userapi.com/c855220/v855220136/28804/aVgdpxMd_q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146" y="908720"/>
            <a:ext cx="4489465" cy="4426332"/>
          </a:xfrm>
          <a:prstGeom prst="rect">
            <a:avLst/>
          </a:prstGeom>
          <a:noFill/>
        </p:spPr>
      </p:pic>
      <p:pic>
        <p:nvPicPr>
          <p:cNvPr id="1028" name="Picture 4" descr="https://sun9-57.userapi.com/c845323/v845323512/1f4386/1WzS_ShHBu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930" y="1340768"/>
            <a:ext cx="4283475" cy="4203161"/>
          </a:xfrm>
          <a:prstGeom prst="rect">
            <a:avLst/>
          </a:prstGeom>
          <a:noFill/>
        </p:spPr>
      </p:pic>
      <p:pic>
        <p:nvPicPr>
          <p:cNvPr id="1030" name="Picture 6" descr="https://sun9-23.userapi.com/c847218/v847218512/1eb4de/JWLQNepqe6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442" y="1340768"/>
            <a:ext cx="4122939" cy="387169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8642" y="214290"/>
            <a:ext cx="6940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 smtClean="0">
                <a:solidFill>
                  <a:srgbClr val="000000"/>
                </a:solidFill>
              </a:rPr>
              <a:t> «День Победы»</a:t>
            </a:r>
          </a:p>
          <a:p>
            <a:endParaRPr lang="ru-RU" dirty="0"/>
          </a:p>
        </p:txBody>
      </p:sp>
      <p:pic>
        <p:nvPicPr>
          <p:cNvPr id="239618" name="Picture 2" descr="https://sun9-9.userapi.com/c855728/v855728264/3ee81/Gd2HZR_4Dr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38" y="3209018"/>
            <a:ext cx="3646468" cy="3566701"/>
          </a:xfrm>
          <a:prstGeom prst="rect">
            <a:avLst/>
          </a:prstGeom>
          <a:noFill/>
        </p:spPr>
      </p:pic>
      <p:pic>
        <p:nvPicPr>
          <p:cNvPr id="239620" name="Picture 4" descr="https://sun9-27.userapi.com/c844418/v844418264/1fe647/QTCtwXzuBk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0226" y="634726"/>
            <a:ext cx="4998936" cy="4967497"/>
          </a:xfrm>
          <a:prstGeom prst="rect">
            <a:avLst/>
          </a:prstGeom>
          <a:noFill/>
        </p:spPr>
      </p:pic>
      <p:pic>
        <p:nvPicPr>
          <p:cNvPr id="239622" name="Picture 6" descr="https://sun9-57.userapi.com/c844418/v844418264/1fe64f/99oAyhhPl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6863" y="280693"/>
            <a:ext cx="2957018" cy="2652076"/>
          </a:xfrm>
          <a:prstGeom prst="rect">
            <a:avLst/>
          </a:prstGeom>
          <a:noFill/>
        </p:spPr>
      </p:pic>
      <p:pic>
        <p:nvPicPr>
          <p:cNvPr id="239624" name="Picture 8" descr="https://sun9-55.userapi.com/c844417/v844417264/1fe6cd/nDQQOj6C8X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9122" y="3964034"/>
            <a:ext cx="2865411" cy="281168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4" name="Picture 6" descr="https://sun9-72.userapi.com/c856120/v856120285/6f62f/YQ9gwcwQx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146" y="1844824"/>
            <a:ext cx="3543403" cy="35027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7440" y="357166"/>
            <a:ext cx="11787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 smtClean="0">
                <a:solidFill>
                  <a:srgbClr val="000000"/>
                </a:solidFill>
              </a:rPr>
              <a:t>Региональный этап Московской области Всероссийской робототехнической олимпиады в </a:t>
            </a:r>
            <a:r>
              <a:rPr lang="ru-RU" b="1" spc="-1" dirty="0" err="1" smtClean="0">
                <a:solidFill>
                  <a:srgbClr val="000000"/>
                </a:solidFill>
              </a:rPr>
              <a:t>г.Фрязино</a:t>
            </a:r>
            <a:endParaRPr lang="ru-RU" dirty="0"/>
          </a:p>
        </p:txBody>
      </p:sp>
      <p:pic>
        <p:nvPicPr>
          <p:cNvPr id="242690" name="Picture 2" descr="https://sun9-28.userapi.com/c855136/v855136285/6e08e/MHHwpgjXX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4506" y="1340768"/>
            <a:ext cx="5466076" cy="5361128"/>
          </a:xfrm>
          <a:prstGeom prst="rect">
            <a:avLst/>
          </a:prstGeom>
          <a:noFill/>
        </p:spPr>
      </p:pic>
      <p:pic>
        <p:nvPicPr>
          <p:cNvPr id="242692" name="Picture 4" descr="https://sun9-63.userapi.com/c850120/v850120285/16edfb/qKu_Xn0GZ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1113" y="2433433"/>
            <a:ext cx="3113597" cy="291413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0290" y="14285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Ледовый дворец "Арена Балашиха" </a:t>
            </a:r>
            <a:endParaRPr lang="ru-RU" b="1" dirty="0"/>
          </a:p>
          <a:p>
            <a:pPr algn="ctr"/>
            <a:r>
              <a:rPr lang="ru-RU" b="1" dirty="0" smtClean="0"/>
              <a:t> "Ты можешь все»</a:t>
            </a:r>
            <a:endParaRPr lang="ru-RU" b="1" dirty="0"/>
          </a:p>
        </p:txBody>
      </p:sp>
      <p:pic>
        <p:nvPicPr>
          <p:cNvPr id="243714" name="Picture 2" descr="https://sun9-22.userapi.com/c855528/v855528181/cbf9a/AMv5Q2rAH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180" y="4086028"/>
            <a:ext cx="1946634" cy="2595512"/>
          </a:xfrm>
          <a:prstGeom prst="rect">
            <a:avLst/>
          </a:prstGeom>
          <a:noFill/>
        </p:spPr>
      </p:pic>
      <p:pic>
        <p:nvPicPr>
          <p:cNvPr id="243716" name="Picture 4" descr="https://sun9-17.userapi.com/c855620/v855620181/cf572/Rfharcbs_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788" y="1348250"/>
            <a:ext cx="2545548" cy="2545548"/>
          </a:xfrm>
          <a:prstGeom prst="rect">
            <a:avLst/>
          </a:prstGeom>
          <a:noFill/>
        </p:spPr>
      </p:pic>
      <p:pic>
        <p:nvPicPr>
          <p:cNvPr id="243718" name="Picture 6" descr="https://sun9-70.userapi.com/c858036/v858036181/558a6/1BYdCxQeS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8667" y="4086028"/>
            <a:ext cx="2580318" cy="2580319"/>
          </a:xfrm>
          <a:prstGeom prst="rect">
            <a:avLst/>
          </a:prstGeom>
          <a:noFill/>
        </p:spPr>
      </p:pic>
      <p:pic>
        <p:nvPicPr>
          <p:cNvPr id="243720" name="Picture 8" descr="https://sun9-40.userapi.com/c855528/v855528181/cbf91/_LF8mklKyd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76" y="620688"/>
            <a:ext cx="3215850" cy="3215851"/>
          </a:xfrm>
          <a:prstGeom prst="rect">
            <a:avLst/>
          </a:prstGeom>
          <a:noFill/>
        </p:spPr>
      </p:pic>
      <p:pic>
        <p:nvPicPr>
          <p:cNvPr id="243722" name="Picture 10" descr="https://sun9-42.userapi.com/c855620/v855620181/cf57a/OY5jborHu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0890" y="1703787"/>
            <a:ext cx="4996670" cy="499667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6" name="Picture 10" descr="https://sun9-26.userapi.com/c849524/v849524241/1a35ca/t2iIr3CeS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926" y="3996377"/>
            <a:ext cx="3409328" cy="2556998"/>
          </a:xfrm>
          <a:prstGeom prst="rect">
            <a:avLst/>
          </a:prstGeom>
          <a:noFill/>
        </p:spPr>
      </p:pic>
      <p:pic>
        <p:nvPicPr>
          <p:cNvPr id="244748" name="Picture 12" descr="https://sun9-17.userapi.com/c855232/v855232656/8fbcd/mp3h5YSPOR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0713" y="1333084"/>
            <a:ext cx="2448842" cy="23952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8878" y="357166"/>
            <a:ext cx="11644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 smtClean="0">
                <a:solidFill>
                  <a:srgbClr val="000000"/>
                </a:solidFill>
              </a:rPr>
              <a:t>Гуманитарная помощь для людей, пострадавших от наводнения в Иркутской области </a:t>
            </a:r>
            <a:endParaRPr lang="ru-RU" dirty="0"/>
          </a:p>
        </p:txBody>
      </p:sp>
      <p:pic>
        <p:nvPicPr>
          <p:cNvPr id="244740" name="Picture 4" descr="https://sun9-7.userapi.com/c852132/v852132150/176dd7/awexZsyFpO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878" y="883247"/>
            <a:ext cx="3307154" cy="3214140"/>
          </a:xfrm>
          <a:prstGeom prst="rect">
            <a:avLst/>
          </a:prstGeom>
          <a:noFill/>
        </p:spPr>
      </p:pic>
      <p:pic>
        <p:nvPicPr>
          <p:cNvPr id="244742" name="Picture 6" descr="https://sun9-28.userapi.com/c849532/v849532150/1cd7fa/_o5kJXNvCy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3098" y="3846938"/>
            <a:ext cx="2884072" cy="2820983"/>
          </a:xfrm>
          <a:prstGeom prst="rect">
            <a:avLst/>
          </a:prstGeom>
          <a:noFill/>
        </p:spPr>
      </p:pic>
      <p:pic>
        <p:nvPicPr>
          <p:cNvPr id="244744" name="Picture 8" descr="https://sun9-21.userapi.com/c854420/v854420241/90f58/7dCGeU1cY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9298" y="921502"/>
            <a:ext cx="5715040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4586" y="21429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День города Фрязино</a:t>
            </a:r>
            <a:endParaRPr lang="ru-RU" b="1" dirty="0"/>
          </a:p>
        </p:txBody>
      </p:sp>
      <p:pic>
        <p:nvPicPr>
          <p:cNvPr id="245762" name="Picture 2" descr="https://sun9-26.userapi.com/c858016/v858016448/78434/jCNz7LhY3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878" y="2636912"/>
            <a:ext cx="4021059" cy="4021059"/>
          </a:xfrm>
          <a:prstGeom prst="rect">
            <a:avLst/>
          </a:prstGeom>
          <a:noFill/>
        </p:spPr>
      </p:pic>
      <p:pic>
        <p:nvPicPr>
          <p:cNvPr id="245764" name="Picture 4" descr="https://sun9-23.userapi.com/c858016/v858016448/7842c/JatIOhd9O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026" y="583622"/>
            <a:ext cx="3576460" cy="3576460"/>
          </a:xfrm>
          <a:prstGeom prst="rect">
            <a:avLst/>
          </a:prstGeom>
          <a:noFill/>
        </p:spPr>
      </p:pic>
      <p:pic>
        <p:nvPicPr>
          <p:cNvPr id="245766" name="Picture 6" descr="https://sun9-64.userapi.com/c850432/v850432448/1c01d7/yBICX8rYJT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870" y="1700808"/>
            <a:ext cx="3862204" cy="386218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239142" y="214290"/>
            <a:ext cx="7669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Социально-значимый проект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«</a:t>
            </a:r>
            <a:r>
              <a:rPr lang="ru-RU" b="1" dirty="0"/>
              <a:t>П</a:t>
            </a:r>
            <a:r>
              <a:rPr lang="ru-RU" b="1" dirty="0" smtClean="0"/>
              <a:t>ервый межмуниципальный открытый спортивно-массовый и творческий фестиваль для людей с ограниченными возможностями здоровья </a:t>
            </a:r>
            <a:r>
              <a:rPr lang="en-US" b="1" dirty="0" smtClean="0"/>
              <a:t>“</a:t>
            </a:r>
            <a:r>
              <a:rPr lang="ru-RU" b="1" dirty="0" smtClean="0"/>
              <a:t>Все люди важны</a:t>
            </a:r>
            <a:r>
              <a:rPr lang="en-US" b="1" dirty="0" smtClean="0"/>
              <a:t>”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3" name="Рисунок 4"/>
          <p:cNvPicPr/>
          <p:nvPr/>
        </p:nvPicPr>
        <p:blipFill>
          <a:blip r:embed="rId2" cstate="print"/>
          <a:stretch/>
        </p:blipFill>
        <p:spPr>
          <a:xfrm>
            <a:off x="3810778" y="2000240"/>
            <a:ext cx="4714908" cy="334505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9142" y="428604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такой волонтёр(доброволец)?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820" y="1071546"/>
            <a:ext cx="1028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02020"/>
                </a:solidFill>
                <a:latin typeface="Times New Roman" pitchFamily="18" charset="0"/>
                <a:cs typeface="Times New Roman" pitchFamily="18" charset="0"/>
              </a:rPr>
              <a:t>Волонтёр(доброволец)– это человек, который готов делать добрые дела, готов уделить на их выполнение собственное свободное время, не ожидая при этом вознаграждения.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Картинки по запросу волонтерство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3324" y="1428712"/>
            <a:ext cx="8143932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071880" y="357120"/>
            <a:ext cx="6622920" cy="581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   Актуальность проекта:</a:t>
            </a:r>
            <a:endParaRPr lang="en-US" sz="3200" b="1" strike="noStrik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612" name="CustomShape 2"/>
          <p:cNvSpPr/>
          <p:nvPr/>
        </p:nvSpPr>
        <p:spPr>
          <a:xfrm>
            <a:off x="5521320" y="1041480"/>
            <a:ext cx="6264360" cy="526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just"/>
            <a:r>
              <a:rPr lang="ru-RU" sz="2000" b="0" strike="noStrike" spc="-1">
                <a:solidFill>
                  <a:srgbClr val="333333"/>
                </a:solidFill>
                <a:latin typeface="Arial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 городе Фрязино более 250 детей инвалидов и более 300 детей с ограниченными возможностями здоровья. В городе работают творческие и спортивные секции "Фрязинский СРЦН "Теплый дом", ГКУЗ МО "Фрязинский специализированный дом ребенка", МУ ФОЦ "Олимп",  где дети получают спортивные, оздоровительные и творческие навыки только с помощью специалистов и родителей. А так как сейчас особое внимание государство уделяет процессу увеличения степени участия всех граждан в социуме, а также реальное включение людей с ограниченными возможностями здоровья, возникла необходимость проведения в нашем городе фестиваля "Первый межмуниципальный открытый спортивно-массовый и творческий фестиваль "Все люди важны" для людей с ограниченными возможностями здоровья", где детьми занимаются не только специалисты и родители, но и учащиеся из общеобразовательных школ (волонтеры).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3" name="Picture 4" descr="IMG-20181201-WA0022"/>
          <p:cNvPicPr/>
          <p:nvPr/>
        </p:nvPicPr>
        <p:blipFill>
          <a:blip r:embed="rId3" cstate="print"/>
          <a:stretch/>
        </p:blipFill>
        <p:spPr>
          <a:xfrm>
            <a:off x="192240" y="1197000"/>
            <a:ext cx="5184720" cy="384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778" y="0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проекта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192" y="571480"/>
            <a:ext cx="486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этап. Спортивно-массовый фестиваль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794" y="50004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этап. Спортивно-массовый фестиваль. Плавание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754" y="3500438"/>
            <a:ext cx="5274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 этап. Заочный тур творческого фестиваля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0771" y="350043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 этап. Творческий фестиваль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Яичный переполох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12" descr="IMG_20190306_115615_176 (1) - копия"/>
          <p:cNvPicPr/>
          <p:nvPr/>
        </p:nvPicPr>
        <p:blipFill>
          <a:blip r:embed="rId2" cstate="print"/>
          <a:stretch/>
        </p:blipFill>
        <p:spPr>
          <a:xfrm>
            <a:off x="2382018" y="3929066"/>
            <a:ext cx="2786082" cy="2723988"/>
          </a:xfrm>
          <a:prstGeom prst="rect">
            <a:avLst/>
          </a:prstGeom>
          <a:ln>
            <a:noFill/>
          </a:ln>
        </p:spPr>
      </p:pic>
      <p:pic>
        <p:nvPicPr>
          <p:cNvPr id="9" name="Picture 10" descr="грамота участника фестиваля, разработанная волонтерами 001"/>
          <p:cNvPicPr/>
          <p:nvPr/>
        </p:nvPicPr>
        <p:blipFill>
          <a:blip r:embed="rId3" cstate="print"/>
          <a:stretch/>
        </p:blipFill>
        <p:spPr>
          <a:xfrm>
            <a:off x="381754" y="3929066"/>
            <a:ext cx="2000264" cy="2771614"/>
          </a:xfrm>
          <a:prstGeom prst="rect">
            <a:avLst/>
          </a:prstGeom>
          <a:ln>
            <a:noFill/>
          </a:ln>
        </p:spPr>
      </p:pic>
      <p:pic>
        <p:nvPicPr>
          <p:cNvPr id="10" name="Picture 4" descr="IMG-20181201-WA0022"/>
          <p:cNvPicPr/>
          <p:nvPr/>
        </p:nvPicPr>
        <p:blipFill>
          <a:blip r:embed="rId4" cstate="print"/>
          <a:srcRect t="33006"/>
          <a:stretch/>
        </p:blipFill>
        <p:spPr>
          <a:xfrm>
            <a:off x="453192" y="928670"/>
            <a:ext cx="4857784" cy="2571768"/>
          </a:xfrm>
          <a:prstGeom prst="rect">
            <a:avLst/>
          </a:prstGeom>
          <a:ln>
            <a:noFill/>
          </a:ln>
        </p:spPr>
      </p:pic>
      <p:pic>
        <p:nvPicPr>
          <p:cNvPr id="11" name="Picture 5" descr="IMG-20190413-WA0041"/>
          <p:cNvPicPr/>
          <p:nvPr/>
        </p:nvPicPr>
        <p:blipFill>
          <a:blip r:embed="rId5" cstate="print"/>
          <a:srcRect t="25327"/>
          <a:stretch/>
        </p:blipFill>
        <p:spPr>
          <a:xfrm>
            <a:off x="6453984" y="3857628"/>
            <a:ext cx="5429288" cy="2857496"/>
          </a:xfrm>
          <a:prstGeom prst="rect">
            <a:avLst/>
          </a:prstGeom>
          <a:ln>
            <a:noFill/>
          </a:ln>
        </p:spPr>
      </p:pic>
      <p:pic>
        <p:nvPicPr>
          <p:cNvPr id="246786" name="Picture 2" descr="https://sun9-71.userapi.com/c845324/v845324181/160ae0/qLAl7afVhF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4050" y="928670"/>
            <a:ext cx="1928826" cy="2573778"/>
          </a:xfrm>
          <a:prstGeom prst="rect">
            <a:avLst/>
          </a:prstGeom>
          <a:noFill/>
        </p:spPr>
      </p:pic>
      <p:pic>
        <p:nvPicPr>
          <p:cNvPr id="13" name="Picture 6" descr="kxiwMbDbkPY"/>
          <p:cNvPicPr/>
          <p:nvPr/>
        </p:nvPicPr>
        <p:blipFill>
          <a:blip r:embed="rId7" cstate="print"/>
          <a:stretch/>
        </p:blipFill>
        <p:spPr>
          <a:xfrm>
            <a:off x="9382942" y="928670"/>
            <a:ext cx="2071702" cy="256065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CustomShape 1"/>
          <p:cNvSpPr/>
          <p:nvPr/>
        </p:nvSpPr>
        <p:spPr>
          <a:xfrm>
            <a:off x="2855880" y="189000"/>
            <a:ext cx="7345440" cy="57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         Партнёры проекта:</a:t>
            </a:r>
            <a:endParaRPr lang="en-US" sz="3200" b="1" strike="noStrik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639" name="CustomShape 2"/>
          <p:cNvSpPr/>
          <p:nvPr/>
        </p:nvSpPr>
        <p:spPr>
          <a:xfrm>
            <a:off x="2063880" y="677880"/>
            <a:ext cx="9507240" cy="599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r>
              <a:rPr lang="ru-RU" sz="1600" b="0" strike="noStrike" spc="-1">
                <a:solidFill>
                  <a:srgbClr val="333333"/>
                </a:solidFill>
                <a:latin typeface="Arial"/>
                <a:ea typeface="Times New Roman"/>
              </a:rPr>
              <a:t>      </a:t>
            </a:r>
            <a:r>
              <a:rPr lang="ru-RU" sz="2000" b="0" strike="noStrike" spc="-1">
                <a:solidFill>
                  <a:srgbClr val="333333"/>
                </a:solidFill>
                <a:latin typeface="Arial"/>
                <a:ea typeface="Times New Roman"/>
              </a:rPr>
              <a:t>-Общественная палата городского округа Фрязино;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000" b="0" strike="noStrike" spc="-1">
                <a:solidFill>
                  <a:srgbClr val="333333"/>
                </a:solidFill>
                <a:latin typeface="Arial"/>
                <a:ea typeface="Times New Roman"/>
              </a:rPr>
              <a:t>      -МУ ФОЦ "Олимп" г. Фрязино;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buClr>
                <a:srgbClr val="333333"/>
              </a:buClr>
              <a:buFont typeface="Arial"/>
              <a:buChar char="-"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000" b="0" strike="noStrike" spc="-1">
                <a:solidFill>
                  <a:srgbClr val="333333"/>
                </a:solidFill>
                <a:latin typeface="Arial"/>
                <a:ea typeface="Times New Roman"/>
              </a:rPr>
              <a:t>       -МБУ ЩМР ЦАФКСиТ "Спартанец";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000" b="0" strike="noStrike" spc="-1">
                <a:solidFill>
                  <a:srgbClr val="333333"/>
                </a:solidFill>
                <a:latin typeface="Arial"/>
                <a:ea typeface="Times New Roman"/>
              </a:rPr>
              <a:t>       -Фрязинское информагентство - газета "Ключъ";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000" b="0" strike="noStrike" spc="-1">
                <a:solidFill>
                  <a:srgbClr val="333333"/>
                </a:solidFill>
                <a:latin typeface="Arial"/>
                <a:ea typeface="Times New Roman"/>
              </a:rPr>
              <a:t>       -Храм Рождества Христова г.Фрязино;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000" b="0" strike="noStrike" spc="-1">
                <a:solidFill>
                  <a:srgbClr val="333333"/>
                </a:solidFill>
                <a:latin typeface="Arial"/>
                <a:ea typeface="Times New Roman"/>
              </a:rPr>
              <a:t>-     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000" b="0" strike="noStrike" spc="-1">
                <a:solidFill>
                  <a:srgbClr val="333333"/>
                </a:solidFill>
                <a:latin typeface="Arial"/>
                <a:ea typeface="Times New Roman"/>
              </a:rPr>
              <a:t>       - Храм Иконы Божьей матери «Державный»;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buClr>
                <a:srgbClr val="333333"/>
              </a:buClr>
              <a:buFont typeface="Arial"/>
              <a:buChar char="-"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141414"/>
                </a:solidFill>
                <a:latin typeface="Bahnschrift"/>
                <a:ea typeface="Times New Roman"/>
              </a:rPr>
              <a:t>       -АНО ЦПМ «Большая семья Наукограда»;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141414"/>
                </a:solidFill>
                <a:latin typeface="Bahnschrift"/>
                <a:ea typeface="Times New Roman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141414"/>
                </a:solidFill>
                <a:latin typeface="Bahnschrift"/>
                <a:ea typeface="Times New Roman"/>
              </a:rPr>
              <a:t>       -</a:t>
            </a:r>
            <a:r>
              <a:rPr lang="ru-RU" sz="2000" b="0" strike="noStrike" spc="-1">
                <a:solidFill>
                  <a:srgbClr val="404040"/>
                </a:solidFill>
                <a:latin typeface="Bahnschrift"/>
              </a:rPr>
              <a:t>Фрязинское управление Социальной Защиты Населения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404040"/>
                </a:solidFill>
                <a:latin typeface="Bahnschrift"/>
              </a:rPr>
              <a:t>      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404040"/>
                </a:solidFill>
                <a:latin typeface="Bahnschrift"/>
              </a:rPr>
              <a:t>         Министерства Социального Развития Московской области</a:t>
            </a:r>
            <a:r>
              <a:rPr lang="ru-RU" sz="2000" b="0" strike="noStrike" spc="-1">
                <a:solidFill>
                  <a:srgbClr val="141414"/>
                </a:solidFill>
                <a:latin typeface="Bahnschrift"/>
                <a:ea typeface="Times New Roman"/>
              </a:rPr>
              <a:t>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141414"/>
              </a:buClr>
              <a:buFont typeface="Bahnschrift"/>
              <a:buChar char="-"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0" name="Picture 5" descr="DSC_0532"/>
          <p:cNvPicPr/>
          <p:nvPr/>
        </p:nvPicPr>
        <p:blipFill>
          <a:blip r:embed="rId3" cstate="print"/>
          <a:stretch/>
        </p:blipFill>
        <p:spPr>
          <a:xfrm>
            <a:off x="8688240" y="333360"/>
            <a:ext cx="3191040" cy="211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TextShape 1"/>
          <p:cNvSpPr txBox="1"/>
          <p:nvPr/>
        </p:nvSpPr>
        <p:spPr>
          <a:xfrm>
            <a:off x="837720" y="365040"/>
            <a:ext cx="9829800" cy="10828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/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Мы в социальных сетях:</a:t>
            </a:r>
            <a:endParaRPr lang="en-US" sz="4400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</a:endParaRPr>
          </a:p>
        </p:txBody>
      </p:sp>
      <p:sp>
        <p:nvSpPr>
          <p:cNvPr id="657" name="TextShape 2"/>
          <p:cNvSpPr txBox="1"/>
          <p:nvPr/>
        </p:nvSpPr>
        <p:spPr>
          <a:xfrm>
            <a:off x="1199880" y="1916832"/>
            <a:ext cx="9504360" cy="3978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lnSpc>
                <a:spcPct val="8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FF"/>
                </a:solidFill>
                <a:latin typeface="Arial"/>
                <a:hlinkClick r:id="rId2"/>
              </a:rPr>
              <a:t>https://vk.com/volonterliceum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 </a:t>
            </a:r>
            <a:endParaRPr lang="ru-RU" sz="24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FF"/>
                </a:solidFill>
                <a:latin typeface="Arial"/>
                <a:hlinkClick r:id="rId3"/>
              </a:rPr>
              <a:t>https://www.instagram.com/pilipenko575</a:t>
            </a:r>
            <a:r>
              <a:rPr lang="ru-RU" sz="2400" b="0" strike="noStrike" spc="-1" dirty="0" smtClean="0">
                <a:solidFill>
                  <a:srgbClr val="0000FF"/>
                </a:solidFill>
                <a:latin typeface="Arial"/>
                <a:hlinkClick r:id="rId3"/>
              </a:rPr>
              <a:t>/</a:t>
            </a:r>
            <a:endParaRPr lang="ru-RU" sz="2400" b="0" strike="noStrike" spc="-1" dirty="0" smtClean="0">
              <a:solidFill>
                <a:srgbClr val="0000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ru-RU" sz="2400" spc="-1" dirty="0" smtClean="0">
              <a:solidFill>
                <a:srgbClr val="0000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 smtClean="0">
                <a:solidFill>
                  <a:srgbClr val="0000FF"/>
                </a:solidFill>
              </a:rPr>
              <a:t>https://licefryaz.edumsko.ru/activity/volunteer</a:t>
            </a:r>
            <a:endParaRPr lang="ru-RU" sz="2400" b="0" strike="noStrike" spc="-1" dirty="0" smtClean="0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658" name="Picture 4" descr="DSC_0595"/>
          <p:cNvPicPr/>
          <p:nvPr/>
        </p:nvPicPr>
        <p:blipFill>
          <a:blip r:embed="rId4" cstate="print"/>
          <a:stretch/>
        </p:blipFill>
        <p:spPr>
          <a:xfrm>
            <a:off x="2596332" y="4656240"/>
            <a:ext cx="3311640" cy="2201760"/>
          </a:xfrm>
          <a:prstGeom prst="rect">
            <a:avLst/>
          </a:prstGeom>
          <a:ln>
            <a:noFill/>
          </a:ln>
        </p:spPr>
      </p:pic>
      <p:pic>
        <p:nvPicPr>
          <p:cNvPr id="659" name="Picture 4" descr="DSCN0258"/>
          <p:cNvPicPr/>
          <p:nvPr/>
        </p:nvPicPr>
        <p:blipFill>
          <a:blip r:embed="rId5" cstate="print"/>
          <a:stretch/>
        </p:blipFill>
        <p:spPr>
          <a:xfrm>
            <a:off x="6311108" y="4479840"/>
            <a:ext cx="3241440" cy="237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3522" y="142852"/>
            <a:ext cx="5394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Происхождение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316" y="928670"/>
            <a:ext cx="4429156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499"/>
              </a:spcBef>
            </a:pPr>
            <a:r>
              <a:rPr lang="ru-RU" spc="-1" dirty="0" smtClean="0">
                <a:solidFill>
                  <a:srgbClr val="2F2B20"/>
                </a:solidFill>
                <a:latin typeface="Times New Roman"/>
                <a:ea typeface="Times New Roman"/>
              </a:rPr>
              <a:t>Первые упоминания История возникновения </a:t>
            </a:r>
            <a:r>
              <a:rPr lang="ru-RU" spc="-1" dirty="0" err="1" smtClean="0">
                <a:solidFill>
                  <a:srgbClr val="2F2B20"/>
                </a:solidFill>
                <a:latin typeface="Times New Roman"/>
                <a:ea typeface="Times New Roman"/>
              </a:rPr>
              <a:t>волонтерства</a:t>
            </a:r>
            <a:r>
              <a:rPr lang="ru-RU" spc="-1" dirty="0" smtClean="0">
                <a:solidFill>
                  <a:srgbClr val="2F2B20"/>
                </a:solidFill>
                <a:latin typeface="Times New Roman"/>
                <a:ea typeface="Times New Roman"/>
              </a:rPr>
              <a:t> в мире уходит корнями в далекие времена Ярослава Мудрого, когда создавались сиротские дома. </a:t>
            </a:r>
            <a:endParaRPr lang="en-US" spc="-1" dirty="0" smtClean="0">
              <a:solidFill>
                <a:srgbClr val="2F2B2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</a:pPr>
            <a:r>
              <a:rPr lang="ru-RU" spc="-1" dirty="0" smtClean="0">
                <a:solidFill>
                  <a:srgbClr val="2F2B20"/>
                </a:solidFill>
                <a:latin typeface="Times New Roman"/>
                <a:ea typeface="Times New Roman"/>
              </a:rPr>
              <a:t>В 18-19 веках волонтерами назывались люди, добровольно поступившие на военную службу.</a:t>
            </a:r>
            <a:endParaRPr lang="en-US" spc="-1" dirty="0" smtClean="0">
              <a:solidFill>
                <a:srgbClr val="2F2B2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</a:pPr>
            <a:r>
              <a:rPr lang="ru-RU" spc="-1" dirty="0" smtClean="0">
                <a:solidFill>
                  <a:srgbClr val="2F2B20"/>
                </a:solidFill>
                <a:latin typeface="Times New Roman"/>
                <a:ea typeface="Times New Roman"/>
              </a:rPr>
              <a:t>Считается, что история волонтерского движения началась во времена буйства в Европе «черной смерти» - чумы.</a:t>
            </a:r>
            <a:endParaRPr lang="en-US" spc="-1" dirty="0" smtClean="0">
              <a:solidFill>
                <a:srgbClr val="2F2B2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</a:pPr>
            <a:r>
              <a:rPr lang="ru-RU" spc="-1" dirty="0" smtClean="0">
                <a:solidFill>
                  <a:srgbClr val="2F2B20"/>
                </a:solidFill>
                <a:latin typeface="Times New Roman"/>
                <a:ea typeface="Times New Roman"/>
              </a:rPr>
              <a:t>Многие горожане добровольно объединялись в группы, чтобы очищать свои города от заразы.</a:t>
            </a:r>
            <a:endParaRPr lang="en-US" spc="-1" dirty="0" smtClean="0">
              <a:solidFill>
                <a:srgbClr val="2F2B20"/>
              </a:solidFill>
              <a:latin typeface="Calibri"/>
            </a:endParaRPr>
          </a:p>
          <a:p>
            <a:pPr algn="ctr"/>
            <a:endParaRPr lang="ru-RU" dirty="0"/>
          </a:p>
        </p:txBody>
      </p:sp>
      <p:pic>
        <p:nvPicPr>
          <p:cNvPr id="4" name="Picture 2" descr="https://im0-tub-ru.yandex.net/i?id=e7a0eaf64d97a702a2c0cc301127a68c-l&amp;n=13"/>
          <p:cNvPicPr/>
          <p:nvPr/>
        </p:nvPicPr>
        <p:blipFill>
          <a:blip r:embed="rId3" cstate="print"/>
          <a:stretch/>
        </p:blipFill>
        <p:spPr>
          <a:xfrm>
            <a:off x="6382546" y="1285860"/>
            <a:ext cx="3158182" cy="685804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9274" y="2643182"/>
            <a:ext cx="5766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Зачем становиться волонтером?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6398" y="3643314"/>
            <a:ext cx="55455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1" dirty="0" err="1" smtClean="0"/>
              <a:t>Волонтерство</a:t>
            </a:r>
            <a:r>
              <a:rPr lang="ru-RU" b="1" dirty="0" smtClean="0"/>
              <a:t> и дружба</a:t>
            </a:r>
          </a:p>
          <a:p>
            <a:pPr marL="342900" indent="-342900"/>
            <a:endParaRPr lang="ru-RU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err="1" smtClean="0"/>
              <a:t>Волонтерство</a:t>
            </a:r>
            <a:r>
              <a:rPr lang="ru-RU" b="1" dirty="0" smtClean="0"/>
              <a:t> и продолжительность жизни</a:t>
            </a:r>
          </a:p>
          <a:p>
            <a:pPr marL="342900" indent="-342900"/>
            <a:endParaRPr lang="ru-RU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err="1" smtClean="0"/>
              <a:t>Волонтерство</a:t>
            </a:r>
            <a:r>
              <a:rPr lang="ru-RU" b="1" dirty="0" smtClean="0"/>
              <a:t> и опыт</a:t>
            </a:r>
          </a:p>
          <a:p>
            <a:pPr marL="342900" indent="-342900"/>
            <a:endParaRPr lang="ru-RU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err="1" smtClean="0"/>
              <a:t>Волонтерство</a:t>
            </a:r>
            <a:r>
              <a:rPr lang="ru-RU" b="1" dirty="0" smtClean="0"/>
              <a:t> и положительные эмоции</a:t>
            </a:r>
          </a:p>
          <a:p>
            <a:pPr marL="342900" indent="-342900"/>
            <a:endParaRPr lang="ru-RU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err="1" smtClean="0"/>
              <a:t>Волонтерство</a:t>
            </a:r>
            <a:r>
              <a:rPr lang="ru-RU" b="1" dirty="0" smtClean="0"/>
              <a:t> и улучшение мира</a:t>
            </a:r>
          </a:p>
          <a:p>
            <a:pPr marL="342900" indent="-342900">
              <a:buFont typeface="Arial" pitchFamily="34" charset="0"/>
              <a:buChar char="•"/>
            </a:pPr>
            <a:endParaRPr lang="ru-RU" b="1" dirty="0" smtClean="0"/>
          </a:p>
        </p:txBody>
      </p:sp>
      <p:pic>
        <p:nvPicPr>
          <p:cNvPr id="30722" name="Picture 2" descr="Картинки по запросу волонтерство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018" y="142852"/>
            <a:ext cx="7358114" cy="268075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1274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Итоги годовой работа проведенная волонтерами МОУ Лицей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г.Фрязино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878" y="928670"/>
            <a:ext cx="115465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Сформирована мотивированная группа волонтеров в количестве 101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Участники проекта вовлечены в качестве волонтеров в городские и областные мероприятия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Расширена сфера понимания волонтерской деятельности и возможности своего применения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Проведено с нашим участием более 16 мероприятий городских, межмуниципальных и областных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Организован совместный спортивный досуг волонтеров, детей инвалидов и детей с ограниченными возможностями здоровья (фестиваль «Все люди важны»)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Организован совместный творческий досуг волонтеров, детей инвалидов и детей с ограниченными возможностями здоровья (фестиваль «Яичный переполох»)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нас появились социальные и информационные партнеры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Картинки по запросу волонтер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746" y="3645024"/>
            <a:ext cx="2995266" cy="307846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068" y="500042"/>
            <a:ext cx="10429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" dirty="0" smtClean="0">
                <a:solidFill>
                  <a:srgbClr val="000000"/>
                </a:solidFill>
              </a:rPr>
              <a:t>Новогодние праздники и лотереи для многодетных семей, семей с детьми инвалидами и с ограниченными возможностями здоровья в Д.К «Исток» Фрязино,  </a:t>
            </a:r>
            <a:r>
              <a:rPr lang="ru-RU" b="1" spc="-1" dirty="0" err="1" smtClean="0">
                <a:solidFill>
                  <a:srgbClr val="000000"/>
                </a:solidFill>
              </a:rPr>
              <a:t>ЦДиК</a:t>
            </a:r>
            <a:r>
              <a:rPr lang="ru-RU" b="1" spc="-1" dirty="0" smtClean="0">
                <a:solidFill>
                  <a:srgbClr val="000000"/>
                </a:solidFill>
              </a:rPr>
              <a:t> «Факел» </a:t>
            </a:r>
            <a:r>
              <a:rPr lang="ru-RU" b="1" spc="-1" dirty="0" err="1" smtClean="0">
                <a:solidFill>
                  <a:srgbClr val="000000"/>
                </a:solidFill>
              </a:rPr>
              <a:t>г.Фрязино</a:t>
            </a:r>
            <a:r>
              <a:rPr lang="ru-RU" b="1" spc="-1" dirty="0" smtClean="0">
                <a:solidFill>
                  <a:srgbClr val="000000"/>
                </a:solidFill>
              </a:rPr>
              <a:t>, в детском доме «Теплый дом» </a:t>
            </a:r>
            <a:r>
              <a:rPr lang="ru-RU" b="1" spc="-1" dirty="0" err="1" smtClean="0">
                <a:solidFill>
                  <a:srgbClr val="000000"/>
                </a:solidFill>
              </a:rPr>
              <a:t>г.Фрязино</a:t>
            </a:r>
            <a:r>
              <a:rPr lang="ru-RU" b="1" spc="-1" dirty="0" smtClean="0">
                <a:solidFill>
                  <a:srgbClr val="000000"/>
                </a:solidFill>
              </a:rPr>
              <a:t>, в Доме Культуры поселения </a:t>
            </a:r>
            <a:r>
              <a:rPr lang="ru-RU" b="1" spc="-1" dirty="0" err="1" smtClean="0">
                <a:solidFill>
                  <a:srgbClr val="000000"/>
                </a:solidFill>
              </a:rPr>
              <a:t>Гребнево</a:t>
            </a:r>
            <a:endParaRPr lang="en-US" spc="-1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https://sun9-60.userapi.com/c852024/v852024785/75664/r1II9AXclT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976" y="2786058"/>
            <a:ext cx="6672631" cy="3857615"/>
          </a:xfrm>
          <a:prstGeom prst="rect">
            <a:avLst/>
          </a:prstGeom>
          <a:noFill/>
        </p:spPr>
      </p:pic>
      <p:pic>
        <p:nvPicPr>
          <p:cNvPr id="4102" name="Picture 6" descr="https://sun9-28.userapi.com/c847019/v847019342/15c7ba/oQEQ3QIBK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4643470" cy="3384763"/>
          </a:xfrm>
          <a:prstGeom prst="rect">
            <a:avLst/>
          </a:prstGeom>
          <a:noFill/>
        </p:spPr>
      </p:pic>
      <p:pic>
        <p:nvPicPr>
          <p:cNvPr id="4100" name="Picture 4" descr="https://sun9-22.userapi.com/c844417/v844417209/15e197/NQ1tbzw67X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960" y="1785926"/>
            <a:ext cx="3694012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386" y="4286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" dirty="0" smtClean="0">
                <a:solidFill>
                  <a:srgbClr val="000000"/>
                </a:solidFill>
              </a:rPr>
              <a:t>Конный клуб «Удача»  -  акция «Покорми четвероногого друга»</a:t>
            </a:r>
            <a:endParaRPr lang="ru-RU" dirty="0"/>
          </a:p>
        </p:txBody>
      </p:sp>
      <p:pic>
        <p:nvPicPr>
          <p:cNvPr id="3074" name="Picture 2" descr="https://sun9-29.userapi.com/c851232/v851232947/7cd56/at9wYAemkc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30" y="1571612"/>
            <a:ext cx="6357982" cy="4750761"/>
          </a:xfrm>
          <a:prstGeom prst="rect">
            <a:avLst/>
          </a:prstGeom>
          <a:noFill/>
        </p:spPr>
      </p:pic>
      <p:pic>
        <p:nvPicPr>
          <p:cNvPr id="3076" name="Picture 4" descr="https://sun9-15.userapi.com/c852024/v852024947/78b60/E6uuhDEi0Y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1306" y="1071546"/>
            <a:ext cx="3929090" cy="525833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4546" y="404664"/>
            <a:ext cx="388843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20" indent="-34272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</a:pPr>
            <a:r>
              <a:rPr lang="ru-RU" b="1" spc="-1" dirty="0" smtClean="0">
                <a:solidFill>
                  <a:srgbClr val="000000"/>
                </a:solidFill>
              </a:rPr>
              <a:t>      «Крещение Господне»</a:t>
            </a:r>
            <a:endParaRPr lang="en-US" spc="-1" dirty="0">
              <a:solidFill>
                <a:srgbClr val="000000"/>
              </a:solidFill>
            </a:endParaRPr>
          </a:p>
        </p:txBody>
      </p:sp>
      <p:pic>
        <p:nvPicPr>
          <p:cNvPr id="235522" name="Picture 2" descr="https://sun9-57.userapi.com/c845323/v845323696/17daa3/2AIgW5lUPV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193" y="2973718"/>
            <a:ext cx="5457203" cy="3743750"/>
          </a:xfrm>
          <a:prstGeom prst="rect">
            <a:avLst/>
          </a:prstGeom>
          <a:noFill/>
        </p:spPr>
      </p:pic>
      <p:pic>
        <p:nvPicPr>
          <p:cNvPr id="235526" name="Picture 6" descr="https://sun9-58.userapi.com/c845020/v845020696/1862c6/Ww2AtZlTI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746" y="2492896"/>
            <a:ext cx="6346774" cy="4224572"/>
          </a:xfrm>
          <a:prstGeom prst="rect">
            <a:avLst/>
          </a:prstGeom>
          <a:noFill/>
        </p:spPr>
      </p:pic>
      <p:pic>
        <p:nvPicPr>
          <p:cNvPr id="235524" name="Picture 4" descr="https://sun9-52.userapi.com/c845020/v845020696/1862cf/vXIDy8ArvY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2618" y="1340768"/>
            <a:ext cx="3714776" cy="495303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12193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 smtClean="0">
                <a:solidFill>
                  <a:srgbClr val="000000"/>
                </a:solidFill>
              </a:rPr>
              <a:t>«Красная горка»</a:t>
            </a:r>
            <a:endParaRPr lang="ru-RU" dirty="0"/>
          </a:p>
        </p:txBody>
      </p:sp>
      <p:pic>
        <p:nvPicPr>
          <p:cNvPr id="240644" name="Picture 4" descr="https://sun9-25.userapi.com/c850424/v850424364/10c7a1/sy6QoKZwe-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5356" y="1142984"/>
            <a:ext cx="5572164" cy="5467687"/>
          </a:xfrm>
          <a:prstGeom prst="rect">
            <a:avLst/>
          </a:prstGeom>
          <a:noFill/>
        </p:spPr>
      </p:pic>
      <p:pic>
        <p:nvPicPr>
          <p:cNvPr id="240646" name="Picture 6" descr="https://sun9-30.userapi.com/c846417/v846417364/1f96e8/ZrTXQYRb_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878" y="1142984"/>
            <a:ext cx="5579803" cy="5405435"/>
          </a:xfrm>
          <a:prstGeom prst="rect">
            <a:avLst/>
          </a:prstGeom>
          <a:noFill/>
        </p:spPr>
      </p:pic>
      <p:pic>
        <p:nvPicPr>
          <p:cNvPr id="240648" name="Picture 8" descr="https://sun9-49.userapi.com/c849232/v849232364/189541/hyK8tOY1FL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1416" y="1268760"/>
            <a:ext cx="4994530" cy="47994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</TotalTime>
  <Words>779</Words>
  <Application>Microsoft Office PowerPoint</Application>
  <PresentationFormat>Произвольный</PresentationFormat>
  <Paragraphs>86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лицей г.Фрязино   Социальный проект  «I межмуниципальный открытый спортивно-массовый и творческий фестиваль для людей с ограниченными возможностями здоровья ”Все люди важны”»</dc:title>
  <dc:creator>Natalya</dc:creator>
  <cp:lastModifiedBy>Natalya</cp:lastModifiedBy>
  <cp:revision>118</cp:revision>
  <dcterms:modified xsi:type="dcterms:W3CDTF">2019-10-24T10:04:00Z</dcterms:modified>
  <dc:language>en-US</dc:language>
</cp:coreProperties>
</file>