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1" r:id="rId3"/>
    <p:sldId id="257" r:id="rId4"/>
    <p:sldId id="262" r:id="rId5"/>
    <p:sldId id="265" r:id="rId6"/>
    <p:sldId id="266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A83"/>
    <a:srgbClr val="123B67"/>
    <a:srgbClr val="FFFFCC"/>
    <a:srgbClr val="FF3300"/>
    <a:srgbClr val="E0EDF5"/>
    <a:srgbClr val="7088E3"/>
    <a:srgbClr val="7C8197"/>
    <a:srgbClr val="A7C9E4"/>
    <a:srgbClr val="C8D8F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61898" y="3801035"/>
            <a:ext cx="2429302" cy="2480797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4465" y="4146698"/>
            <a:ext cx="3250852" cy="134866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BancoDi" panose="04000405000000000000" pitchFamily="82" charset="0"/>
              </a:rPr>
              <a:t>«С нами </a:t>
            </a:r>
            <a:br>
              <a:rPr lang="ru-RU" sz="4400" dirty="0" smtClean="0">
                <a:solidFill>
                  <a:schemeClr val="bg1"/>
                </a:solidFill>
                <a:latin typeface="BancoDi" panose="04000405000000000000" pitchFamily="82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BancoDi" panose="04000405000000000000" pitchFamily="82" charset="0"/>
              </a:rPr>
              <a:t>    в будущее»  </a:t>
            </a:r>
            <a:endParaRPr lang="ru-RU" sz="4400" dirty="0">
              <a:solidFill>
                <a:schemeClr val="bg1"/>
              </a:solidFill>
              <a:latin typeface="BancoDi" panose="04000405000000000000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" y="255238"/>
            <a:ext cx="9144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МБУ ДО </a:t>
            </a: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«Шовгеновский центр дополнительного образования»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 </a:t>
            </a:r>
            <a:endParaRPr lang="ru-RU" sz="2400" dirty="0">
              <a:ln>
                <a:solidFill>
                  <a:schemeClr val="tx1"/>
                </a:solidFill>
              </a:ln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4423" y="5348177"/>
            <a:ext cx="3654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Республика Адыгея,</a:t>
            </a:r>
          </a:p>
          <a:p>
            <a:r>
              <a:rPr lang="ru-RU" sz="2800" dirty="0" smtClean="0"/>
              <a:t>Шовгеновский район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3" y="5161270"/>
            <a:ext cx="2406770" cy="15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" y="612475"/>
            <a:ext cx="7882087" cy="553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923" y="387030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Организация волонтёрского движения в Шовгеновском районе</a:t>
            </a:r>
            <a:endParaRPr lang="ru-RU" sz="36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gray">
          <a:xfrm rot="3419336">
            <a:off x="4796786" y="1643609"/>
            <a:ext cx="429628" cy="468946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gray">
          <a:xfrm>
            <a:off x="4829603" y="1635046"/>
            <a:ext cx="495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1</a:t>
            </a:r>
            <a:r>
              <a:rPr lang="ru-RU" sz="2400" b="1" dirty="0" smtClean="0"/>
              <a:t>2</a:t>
            </a:r>
            <a:endParaRPr lang="en-US" sz="2400" b="1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4094048" y="2223941"/>
            <a:ext cx="19667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u="sng" dirty="0" smtClean="0"/>
              <a:t>Отряд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1600" dirty="0" smtClean="0"/>
              <a:t>( от 3 до 30 человек)</a:t>
            </a:r>
            <a:endParaRPr lang="en-US" sz="1600" dirty="0"/>
          </a:p>
        </p:txBody>
      </p:sp>
      <p:sp>
        <p:nvSpPr>
          <p:cNvPr id="43" name="Блок-схема: перфолента 42"/>
          <p:cNvSpPr/>
          <p:nvPr/>
        </p:nvSpPr>
        <p:spPr>
          <a:xfrm rot="20650989">
            <a:off x="584791" y="5432024"/>
            <a:ext cx="2020186" cy="999461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Позитивные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Энергичные </a:t>
            </a:r>
          </a:p>
        </p:txBody>
      </p:sp>
      <p:sp>
        <p:nvSpPr>
          <p:cNvPr id="44" name="Блок-схема: перфолента 43"/>
          <p:cNvSpPr/>
          <p:nvPr/>
        </p:nvSpPr>
        <p:spPr>
          <a:xfrm rot="1403134">
            <a:off x="7025850" y="5382405"/>
            <a:ext cx="2020186" cy="999461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Активные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неравнодушные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4" y="1570205"/>
            <a:ext cx="2389517" cy="1792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50" y="3778370"/>
            <a:ext cx="3090706" cy="2318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60" y="1561676"/>
            <a:ext cx="2587924" cy="19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ьная выноска 13"/>
          <p:cNvSpPr/>
          <p:nvPr/>
        </p:nvSpPr>
        <p:spPr>
          <a:xfrm>
            <a:off x="5295013" y="0"/>
            <a:ext cx="3296094" cy="185006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0809918">
            <a:off x="-85942" y="89821"/>
            <a:ext cx="2091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Способы</a:t>
            </a:r>
          </a:p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 привлечения 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759048">
            <a:off x="5143293" y="372875"/>
            <a:ext cx="3524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    </a:t>
            </a:r>
            <a:r>
              <a:rPr lang="ru-RU" sz="1600" dirty="0" smtClean="0">
                <a:solidFill>
                  <a:srgbClr val="FF0000"/>
                </a:solidFill>
              </a:rPr>
              <a:t>Агитационные выступления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на внешкольных и школьных мероприятиях,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 родительских собраниях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1768547" y="0"/>
            <a:ext cx="3441405" cy="185006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Тематические беседы, мини-лекции,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обучающие семинары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 rot="20908938" flipH="1">
            <a:off x="151516" y="4522380"/>
            <a:ext cx="3296094" cy="1850065"/>
          </a:xfrm>
          <a:prstGeom prst="wedgeEllipseCallout">
            <a:avLst>
              <a:gd name="adj1" fmla="val -46317"/>
              <a:gd name="adj2" fmla="val 676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Тренинги на сплочённость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50" y="2242867"/>
            <a:ext cx="2312250" cy="1513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5" y="5724059"/>
            <a:ext cx="2130725" cy="958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5" y="1987597"/>
            <a:ext cx="2451352" cy="1377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8" y="2187835"/>
            <a:ext cx="2251494" cy="1688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50" y="4503038"/>
            <a:ext cx="2525985" cy="1975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0" y="3886349"/>
            <a:ext cx="2299837" cy="103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2147777" y="5890437"/>
            <a:ext cx="5465135" cy="754912"/>
          </a:xfrm>
          <a:prstGeom prst="snip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1913860" y="2604977"/>
            <a:ext cx="2573079" cy="2711302"/>
          </a:xfrm>
          <a:prstGeom prst="snip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3860" y="2541181"/>
            <a:ext cx="27113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Распространение и изготовление брошюр, агитационных листовок различного характера; выпуск листков и газет по итогам проведения акций, трудовых десантов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30550" y="59659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Мониторинг потребности в добровольческом участии в мероприятиях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 rot="20019706" flipH="1">
            <a:off x="-252521" y="173664"/>
            <a:ext cx="3296094" cy="1850065"/>
          </a:xfrm>
          <a:prstGeom prst="wedgeEllipseCallout">
            <a:avLst>
              <a:gd name="adj1" fmla="val -35629"/>
              <a:gd name="adj2" fmla="val 661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Массовые игры,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выставки, соревнования, </a:t>
            </a:r>
            <a:r>
              <a:rPr lang="ru-RU" b="1" dirty="0" err="1" smtClean="0">
                <a:solidFill>
                  <a:srgbClr val="FF0000"/>
                </a:solidFill>
              </a:rPr>
              <a:t>квесты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29" y="4296817"/>
            <a:ext cx="2950234" cy="1327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22" y="282651"/>
            <a:ext cx="1596212" cy="3547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59" y="282651"/>
            <a:ext cx="4006491" cy="1802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-конечная звезда 10"/>
          <p:cNvSpPr/>
          <p:nvPr/>
        </p:nvSpPr>
        <p:spPr>
          <a:xfrm rot="21118640">
            <a:off x="279991" y="3831265"/>
            <a:ext cx="3530009" cy="2264735"/>
          </a:xfrm>
          <a:prstGeom prst="star10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0-конечная звезда 9"/>
          <p:cNvSpPr/>
          <p:nvPr/>
        </p:nvSpPr>
        <p:spPr>
          <a:xfrm>
            <a:off x="6039293" y="0"/>
            <a:ext cx="2640419" cy="1881963"/>
          </a:xfrm>
          <a:prstGeom prst="star10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0-конечная звезда 8"/>
          <p:cNvSpPr/>
          <p:nvPr/>
        </p:nvSpPr>
        <p:spPr>
          <a:xfrm>
            <a:off x="0" y="0"/>
            <a:ext cx="3530009" cy="2264735"/>
          </a:xfrm>
          <a:prstGeom prst="star10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689206">
            <a:off x="106588" y="358553"/>
            <a:ext cx="2898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Беседа  помощи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(создание беседы в ВК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для душевных разговоров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сверстников) 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223361">
            <a:off x="711216" y="4306188"/>
            <a:ext cx="2668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Анкетирование и опрос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жителей района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волонтёрской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842" y="659218"/>
            <a:ext cx="22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Мастер-классы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49" y="577761"/>
            <a:ext cx="2413874" cy="1086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49" y="2113020"/>
            <a:ext cx="2745024" cy="1766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20" y="5398819"/>
            <a:ext cx="2908398" cy="13087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20" y="1917435"/>
            <a:ext cx="2313256" cy="30843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5211239"/>
            <a:ext cx="1873293" cy="124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064" y="365126"/>
            <a:ext cx="66652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Организация и проведение добровольческих акций, трудовых десантов, операций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4046" y="1740565"/>
            <a:ext cx="6920466" cy="38202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 Акция «День пожилого человека» (оказание помощи ветеранам ВОВ, пожилым одиноким);</a:t>
            </a:r>
          </a:p>
          <a:p>
            <a:pPr algn="ctr">
              <a:buNone/>
            </a:pPr>
            <a:r>
              <a:rPr lang="ru-RU" dirty="0" smtClean="0"/>
              <a:t>Акция «Письмо солдату», «Георгиевская брошь»;</a:t>
            </a:r>
          </a:p>
          <a:p>
            <a:pPr algn="ctr">
              <a:buNone/>
            </a:pPr>
            <a:r>
              <a:rPr lang="ru-RU" dirty="0" smtClean="0"/>
              <a:t>Акция «Голубь Памяти»;</a:t>
            </a:r>
          </a:p>
          <a:p>
            <a:pPr algn="ctr">
              <a:buNone/>
            </a:pPr>
            <a:r>
              <a:rPr lang="ru-RU" dirty="0" smtClean="0"/>
              <a:t>Акция «Милосердие»;</a:t>
            </a:r>
          </a:p>
          <a:p>
            <a:pPr algn="ctr">
              <a:buNone/>
            </a:pPr>
            <a:r>
              <a:rPr lang="ru-RU" dirty="0" smtClean="0"/>
              <a:t>Акция «Желанный подарок» (для детей инвалидов) </a:t>
            </a:r>
          </a:p>
          <a:p>
            <a:pPr algn="ctr">
              <a:buNone/>
            </a:pPr>
            <a:r>
              <a:rPr lang="ru-RU" dirty="0" smtClean="0"/>
              <a:t>Операция «Мы помним!» (работа по благоустройству памятников);</a:t>
            </a:r>
          </a:p>
          <a:p>
            <a:pPr algn="ctr">
              <a:buNone/>
            </a:pPr>
            <a:r>
              <a:rPr lang="ru-RU" dirty="0" smtClean="0"/>
              <a:t>Акция «Материнские сердца», «Моя семья»</a:t>
            </a:r>
          </a:p>
          <a:p>
            <a:pPr algn="ctr">
              <a:buNone/>
            </a:pPr>
            <a:r>
              <a:rPr lang="ru-RU" dirty="0" smtClean="0"/>
              <a:t>Акция «Сладости для детской радости» (для детей сирот);</a:t>
            </a:r>
          </a:p>
          <a:p>
            <a:pPr algn="ctr">
              <a:buNone/>
            </a:pPr>
            <a:r>
              <a:rPr lang="ru-RU" dirty="0" smtClean="0"/>
              <a:t>Акция «Книга в подарок»; </a:t>
            </a:r>
          </a:p>
          <a:p>
            <a:pPr algn="ctr">
              <a:buNone/>
            </a:pPr>
            <a:r>
              <a:rPr lang="ru-RU" dirty="0" smtClean="0"/>
              <a:t>Акция «Добрые уроки»; </a:t>
            </a:r>
          </a:p>
          <a:p>
            <a:pPr algn="ctr">
              <a:buNone/>
            </a:pPr>
            <a:r>
              <a:rPr lang="ru-RU" dirty="0" smtClean="0"/>
              <a:t>Акция «Мусор знает своё место»; </a:t>
            </a:r>
          </a:p>
          <a:p>
            <a:pPr algn="ctr">
              <a:buNone/>
            </a:pPr>
            <a:r>
              <a:rPr lang="ru-RU" dirty="0" smtClean="0"/>
              <a:t>Мастер-классы (изготовление поздравительных открыток, подарков и др.);</a:t>
            </a:r>
          </a:p>
          <a:p>
            <a:pPr algn="ctr">
              <a:buNone/>
            </a:pPr>
            <a:r>
              <a:rPr lang="ru-RU" dirty="0" smtClean="0"/>
              <a:t>Акция «От сердца к сердцу» (поздравление ветеранов ВОВ на дому);</a:t>
            </a:r>
          </a:p>
          <a:p>
            <a:pPr algn="ctr">
              <a:buNone/>
            </a:pPr>
            <a:r>
              <a:rPr lang="ru-RU" dirty="0" smtClean="0"/>
              <a:t>Акция «Вперёд за  ЗОЖ!» (участие в соревнованиях, чемпионатах, спартакиадах  в качестве помощников судей и секретарей).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" y="0"/>
            <a:ext cx="2081841" cy="1561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35" y="5287991"/>
            <a:ext cx="1247683" cy="1404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" y="1740565"/>
            <a:ext cx="2088170" cy="1562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" y="3353306"/>
            <a:ext cx="2087876" cy="1284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" y="5136276"/>
            <a:ext cx="2277374" cy="1708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4" y="5216353"/>
            <a:ext cx="2311879" cy="1547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06" y="5285728"/>
            <a:ext cx="2085056" cy="1558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902689" y="170122"/>
            <a:ext cx="5114260" cy="522058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30277" y="400860"/>
            <a:ext cx="4710225" cy="5170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* Активизация интереса к  добровольчеству.</a:t>
            </a:r>
          </a:p>
          <a:p>
            <a:pPr algn="ctr">
              <a:buNone/>
            </a:pPr>
            <a:r>
              <a:rPr lang="ru-RU" sz="3600" smtClean="0"/>
              <a:t>* Создание </a:t>
            </a:r>
            <a:r>
              <a:rPr lang="ru-RU" sz="3600" dirty="0" smtClean="0"/>
              <a:t>на базе Центра дополнительного образования волонтерского центра для координации волонтёрского движения в районе.</a:t>
            </a:r>
          </a:p>
          <a:p>
            <a:pPr algn="ctr">
              <a:buNone/>
            </a:pPr>
            <a:r>
              <a:rPr lang="ru-RU" sz="3600" dirty="0" smtClean="0"/>
              <a:t>* Активизация жизненной позиции всех  участников по реализации проекта.</a:t>
            </a:r>
          </a:p>
          <a:p>
            <a:pPr algn="ctr">
              <a:buNone/>
            </a:pPr>
            <a:r>
              <a:rPr lang="ru-RU" sz="3600" dirty="0" smtClean="0"/>
              <a:t>* Деятельная помощь людям, нуждающимся в ней.</a:t>
            </a:r>
          </a:p>
          <a:p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243470" y="5486400"/>
            <a:ext cx="6113721" cy="925033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27" y="5519149"/>
            <a:ext cx="4511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F4A8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Вперёд за дело!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4A8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169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BancoDi</vt:lpstr>
      <vt:lpstr>Calibri</vt:lpstr>
      <vt:lpstr>Calibri Light</vt:lpstr>
      <vt:lpstr>Тема Office</vt:lpstr>
      <vt:lpstr>«С нами      в будущее»  </vt:lpstr>
      <vt:lpstr>Презентация PowerPoint</vt:lpstr>
      <vt:lpstr>Организация волонтёрского движения в Шовгеновском районе</vt:lpstr>
      <vt:lpstr>Презентация PowerPoint</vt:lpstr>
      <vt:lpstr> </vt:lpstr>
      <vt:lpstr>Презентация PowerPoint</vt:lpstr>
      <vt:lpstr>Организация и проведение добровольческих акций, трудовых десантов, операций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ntfkh</cp:lastModifiedBy>
  <cp:revision>98</cp:revision>
  <dcterms:created xsi:type="dcterms:W3CDTF">2014-11-21T11:00:06Z</dcterms:created>
  <dcterms:modified xsi:type="dcterms:W3CDTF">2023-03-25T17:21:51Z</dcterms:modified>
</cp:coreProperties>
</file>