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png"/>
  <Override PartName="/ppt/media/image17.jpg" ContentType="image/png"/>
  <Override PartName="/ppt/media/image19.jpg" ContentType="image/png"/>
  <Override PartName="/ppt/media/image23.jpg" ContentType="image/png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8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88" r:id="rId19"/>
    <p:sldId id="274" r:id="rId20"/>
    <p:sldId id="271" r:id="rId21"/>
    <p:sldId id="275" r:id="rId22"/>
    <p:sldId id="276" r:id="rId23"/>
    <p:sldId id="281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03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7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2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0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5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87DE6118-2437-4B30-8E3C-4D2BE6020583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0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Экосистема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первых 1534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Советник по воспитанию УК №1/2</a:t>
            </a:r>
          </a:p>
          <a:p>
            <a:r>
              <a:rPr lang="ru-RU" dirty="0" smtClean="0"/>
              <a:t>Лебедев </a:t>
            </a:r>
            <a:r>
              <a:rPr lang="ru-RU" smtClean="0"/>
              <a:t>Владислав </a:t>
            </a:r>
            <a:r>
              <a:rPr lang="ru-RU" smtClean="0"/>
              <a:t>Павлович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5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Искра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совершать добрые дела и заниматься волонтёрством не только в школе, но в Москве;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делать малые дела на пользу обездоленным, или же участвовать во всероссийских событиях.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46" y="1825625"/>
            <a:ext cx="2835518" cy="37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9" y="1825624"/>
            <a:ext cx="2835517" cy="37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1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Переулок искусств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исполнять любимые композиции на гитаре или петь под неё, читать стихи и делиться мыслями;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проводить время после уроков в хорошей компании под музыку и настольные игры;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творить и слушать творчество.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036320"/>
            <a:ext cx="5040921" cy="3359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5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Кибер.Академик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сделать мобильный и ПК гейминг не только увлечением, но и спортивным состязанием за призовое место;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с</a:t>
            </a:r>
            <a:r>
              <a:rPr lang="ru-RU" sz="2000" dirty="0" smtClean="0"/>
              <a:t>овершенствовать свои игровые навыки и показать их среди других учеников Москвы.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034897"/>
            <a:ext cx="5040921" cy="3362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5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Юннаты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углубить познания о природе;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не на словах, а на практике стать её защитником;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л</a:t>
            </a:r>
            <a:r>
              <a:rPr lang="ru-RU" sz="2000" dirty="0" smtClean="0"/>
              <a:t>ично заниматься разведением растений и уборкой парков;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развивать эко мышление в себе и других, помогая природе.</a:t>
            </a:r>
          </a:p>
          <a:p>
            <a:pPr>
              <a:lnSpc>
                <a:spcPct val="150000"/>
              </a:lnSpc>
            </a:pPr>
            <a:endParaRPr lang="ru-RU" sz="2000" dirty="0" smtClean="0"/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46" y="1825625"/>
            <a:ext cx="2835518" cy="3780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9" y="1825624"/>
            <a:ext cx="2835518" cy="37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5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Хранители истории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изучать историю не только как ученик, но и как исследователь;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з</a:t>
            </a:r>
            <a:r>
              <a:rPr lang="ru-RU" sz="2000" dirty="0" smtClean="0"/>
              <a:t>накомиться с исторической наукой и углубить свои познания;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опуляризировать историческое прошлое нашей страны и мира.</a:t>
            </a:r>
          </a:p>
          <a:p>
            <a:pPr>
              <a:lnSpc>
                <a:spcPct val="150000"/>
              </a:lnSpc>
            </a:pPr>
            <a:endParaRPr lang="ru-RU" sz="2000" dirty="0" smtClean="0"/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035335"/>
            <a:ext cx="5040921" cy="3361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Юная Россия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освоить навыки общевойсковой и тактической подготовки;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у</a:t>
            </a:r>
            <a:r>
              <a:rPr lang="ru-RU" sz="2000" dirty="0" smtClean="0"/>
              <a:t>знать больше о стратегии и тактике, познакомиться с военной наукой;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одготовить себя к игре на местности «Зарница 2.0».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69" y="1825623"/>
            <a:ext cx="2835518" cy="37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9" y="1825624"/>
            <a:ext cx="2835517" cy="37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7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>
                <a:solidFill>
                  <a:srgbClr val="FF0000"/>
                </a:solidFill>
              </a:rPr>
              <a:t>команда </a:t>
            </a:r>
            <a:r>
              <a:rPr lang="ru-RU" sz="4000" b="1" dirty="0" smtClean="0">
                <a:solidFill>
                  <a:srgbClr val="FF0000"/>
                </a:solidFill>
              </a:rPr>
              <a:t>«Everlast»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войти или создать собственную команду единомышленников;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з</a:t>
            </a:r>
            <a:r>
              <a:rPr lang="ru-RU" sz="2000" dirty="0" smtClean="0"/>
              <a:t>аниматься современными </a:t>
            </a:r>
            <a:r>
              <a:rPr lang="en-GB" sz="2000" dirty="0" smtClean="0"/>
              <a:t>K-POP</a:t>
            </a:r>
            <a:r>
              <a:rPr lang="ru-RU" sz="2000" dirty="0" smtClean="0"/>
              <a:t> и </a:t>
            </a:r>
            <a:r>
              <a:rPr lang="en-GB" sz="2000" dirty="0" smtClean="0"/>
              <a:t>cover </a:t>
            </a:r>
            <a:r>
              <a:rPr lang="ru-RU" sz="2000" dirty="0" smtClean="0"/>
              <a:t>танцами;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с</a:t>
            </a:r>
            <a:r>
              <a:rPr lang="ru-RU" sz="2000" dirty="0" smtClean="0"/>
              <a:t>нимать ролики и попадать в ленты рекомендаций и трендов.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036320"/>
            <a:ext cx="5040922" cy="3359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2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Ангелы здоровья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ройти базовую медицинскую подготовку по первой помощи;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изучать медицинское дело на лекциях и тренингах;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проходить мастер-классы и принять участие в чемпионате по первой медицинской помощи.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000761"/>
            <a:ext cx="5040922" cy="3430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Школа авиаторов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о</a:t>
            </a:r>
            <a:r>
              <a:rPr lang="ru-RU" sz="2000" dirty="0" smtClean="0"/>
              <a:t>бучиться на онлайн-тренажёре полетному мастерству;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обучиться пилотированию и эксплуатации дронов</a:t>
            </a:r>
            <a:r>
              <a:rPr lang="ru-RU" sz="200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собирать свои собственные летательные аппараты.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2203694"/>
            <a:ext cx="5040922" cy="3024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2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Большая Перемена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1" y="2036320"/>
            <a:ext cx="5040920" cy="3359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рокачать свои личные навыки и умение решать кейсовые ситуации и создавать проекты;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пройти все этапы конкурса (от эссе до собеседования и проекта), чтобы выиграть путевку в «Артек» и баллы к ЕГЭ.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28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Кто мы такие: </a:t>
            </a:r>
            <a:r>
              <a:rPr lang="ru-RU" sz="4000" b="1" dirty="0">
                <a:solidFill>
                  <a:srgbClr val="FF0000"/>
                </a:solidFill>
              </a:rPr>
              <a:t>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/>
              <a:t>Участники Движения действуют по справедливости, распространяют добро, считают доброту качеством сильных людей. Внутренний голос каждого говорит нам, что </a:t>
            </a:r>
            <a:r>
              <a:rPr lang="ru-RU" sz="2000" b="1" dirty="0">
                <a:solidFill>
                  <a:srgbClr val="C00000"/>
                </a:solidFill>
              </a:rPr>
              <a:t>только добрые дела меняют жизнь к лучшему</a:t>
            </a:r>
            <a:r>
              <a:rPr lang="ru-RU" sz="2000" dirty="0" smtClean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C00000"/>
                </a:solidFill>
              </a:rPr>
              <a:t>Какие есть направления </a:t>
            </a:r>
            <a:r>
              <a:rPr lang="ru-RU" sz="2000" b="1" dirty="0" smtClean="0">
                <a:solidFill>
                  <a:srgbClr val="C00000"/>
                </a:solidFill>
              </a:rPr>
              <a:t>работы</a:t>
            </a:r>
            <a:r>
              <a:rPr lang="ru-RU" sz="2000" dirty="0" smtClean="0"/>
              <a:t>: </a:t>
            </a:r>
            <a:r>
              <a:rPr lang="ru-RU" sz="2000" dirty="0"/>
              <a:t>дипломатия и международные отношения, образование и знания, наука и технологии, труд профессия и свое дело, культура и искусство, волонтерство и добровольчество, патриотизм и историческая память, спорт, здоровый образ жизни, медиа, экология и туризм.</a:t>
            </a:r>
          </a:p>
        </p:txBody>
      </p:sp>
    </p:spTree>
    <p:extLst>
      <p:ext uri="{BB962C8B-B14F-4D97-AF65-F5344CB8AC3E}">
        <p14:creationId xmlns:p14="http://schemas.microsoft.com/office/powerpoint/2010/main" val="26494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БП: Лекториум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научишься решать конфликты, собирать команду и быть лидером;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олучишь знания о публичных выступлениях и управлении эмоциями.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1" y="2036320"/>
            <a:ext cx="5040920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6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БП: Лекториум+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н</a:t>
            </a:r>
            <a:r>
              <a:rPr lang="ru-RU" sz="2000" dirty="0" smtClean="0"/>
              <a:t>аучишься писать грамотное эссе о себе, записывать видеовизитку, проходить собеседования;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у</a:t>
            </a:r>
            <a:r>
              <a:rPr lang="ru-RU" sz="2000" dirty="0" smtClean="0"/>
              <a:t>знаешь полный цикл создания проекта и его реализации от идеи до продукта.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58" y="2036320"/>
            <a:ext cx="4479066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8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вводим нового: </a:t>
            </a:r>
            <a:r>
              <a:rPr lang="ru-RU" sz="4000" b="1" dirty="0" smtClean="0">
                <a:solidFill>
                  <a:srgbClr val="FF0000"/>
                </a:solidFill>
              </a:rPr>
              <a:t>Класс.Совет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1" y="2036320"/>
            <a:ext cx="5040919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к</a:t>
            </a:r>
            <a:r>
              <a:rPr lang="ru-RU" sz="2000" dirty="0" smtClean="0"/>
              <a:t>ак глава класса и активный человек сможешь быть лидером и управлять командой;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олучишь знания по созданию крутых мероприятий в классе;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с</a:t>
            </a:r>
            <a:r>
              <a:rPr lang="ru-RU" sz="2000" dirty="0" smtClean="0"/>
              <a:t>делаешь жизнь своего класса интереснее и красочнее.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56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ещё можно: </a:t>
            </a:r>
            <a:r>
              <a:rPr lang="ru-RU" sz="4000" b="1" dirty="0" smtClean="0">
                <a:solidFill>
                  <a:srgbClr val="FF0000"/>
                </a:solidFill>
              </a:rPr>
              <a:t>перспективы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94312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сможешь создать нового: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Заниматься наукой, робототехникой,</a:t>
            </a:r>
            <a:r>
              <a:rPr lang="en-GB" sz="2000" dirty="0" smtClean="0"/>
              <a:t> IT</a:t>
            </a:r>
            <a:r>
              <a:rPr lang="ru-RU" sz="2000" dirty="0" smtClean="0"/>
              <a:t>-сферой, музыкой, театром, медиа, инженерией, спортом, искусством и многим другим.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Движение Первых по каждой из этих сфер имеет проект или конкурс, и только тебе решать, готов ли ты принять этот вызов…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2000" dirty="0" smtClean="0"/>
              <a:t>… </a:t>
            </a:r>
            <a:r>
              <a:rPr lang="ru-RU" sz="2000" b="1" dirty="0" smtClean="0">
                <a:solidFill>
                  <a:srgbClr val="C00000"/>
                </a:solidFill>
              </a:rPr>
              <a:t>быть участником или создателем нового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73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Зона роста: </a:t>
            </a:r>
            <a:r>
              <a:rPr lang="ru-RU" sz="4000" b="1" dirty="0" smtClean="0">
                <a:solidFill>
                  <a:srgbClr val="FF0000"/>
                </a:solidFill>
              </a:rPr>
              <a:t>район Академический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57" y="2036320"/>
            <a:ext cx="4479066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Какие есть возможности: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ринимать участие в проектах и событиях между школами;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омогать родному району стать лучше и краше;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н</a:t>
            </a:r>
            <a:r>
              <a:rPr lang="ru-RU" sz="2000" dirty="0" smtClean="0"/>
              <a:t>айти себе новых друзей вне школы, но в соседних с тобой домах.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302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Зона роста: </a:t>
            </a:r>
            <a:r>
              <a:rPr lang="ru-RU" sz="4000" b="1" dirty="0" smtClean="0">
                <a:solidFill>
                  <a:srgbClr val="FF0000"/>
                </a:solidFill>
              </a:rPr>
              <a:t>Юго-Западный округ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1" y="2036320"/>
            <a:ext cx="5040919" cy="3359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Какие есть возможности: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получать полезные личные и учебные навыки на школах неформального образования;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ринимать участие в конкурсах и событиях окружного масштаба: от развлечений до общественной пользы.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5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Зона роста: </a:t>
            </a:r>
            <a:r>
              <a:rPr lang="ru-RU" sz="4000" b="1" dirty="0" smtClean="0">
                <a:solidFill>
                  <a:srgbClr val="FF0000"/>
                </a:solidFill>
              </a:rPr>
              <a:t>город Москва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1" y="2046166"/>
            <a:ext cx="5040919" cy="3339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Какие есть возможности: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крупные городские события, акции, форумы и конкурсы;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в</a:t>
            </a:r>
            <a:r>
              <a:rPr lang="ru-RU" sz="2000" dirty="0" smtClean="0"/>
              <a:t>озможность проявить и показать себя и свои навыки всей Москве;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получить бонусы в своё личное портфолио.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70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Зона роста: </a:t>
            </a:r>
            <a:r>
              <a:rPr lang="ru-RU" sz="4000" b="1" dirty="0" smtClean="0">
                <a:solidFill>
                  <a:srgbClr val="FF0000"/>
                </a:solidFill>
              </a:rPr>
              <a:t>Российская Федерация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82" y="2036320"/>
            <a:ext cx="5035016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Какие есть возможности: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олучить ценные возможности и призы: от грамот и сертификатов до поездок и путёвок в детские лагеря;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олучить неоценимый опыт всероссийских праздников и состязаний.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35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 к нам попасть: </a:t>
            </a:r>
            <a:r>
              <a:rPr lang="ru-RU" sz="4000" b="1" dirty="0" smtClean="0">
                <a:solidFill>
                  <a:srgbClr val="FF0000"/>
                </a:solidFill>
              </a:rPr>
              <a:t>алгоритм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Алгоритм простой и несложный: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Пройти регистрацию на сайте;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Пройти по ссылке в </a:t>
            </a:r>
            <a:r>
              <a:rPr lang="en-GB" sz="2000" dirty="0" smtClean="0"/>
              <a:t>QR</a:t>
            </a:r>
            <a:r>
              <a:rPr lang="ru-RU" sz="2000" dirty="0" smtClean="0"/>
              <a:t>-коде;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Заполнить анкету в </a:t>
            </a:r>
            <a:r>
              <a:rPr lang="en-GB" sz="2000" dirty="0" smtClean="0"/>
              <a:t>google</a:t>
            </a:r>
            <a:r>
              <a:rPr lang="ru-RU" sz="200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Подождать сообщения от советника по воспитанию;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Вступить в беседы и приступать.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3" y="2098433"/>
            <a:ext cx="3405552" cy="3405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узнать о нас и проектах: </a:t>
            </a:r>
            <a:r>
              <a:rPr lang="en-GB" sz="4000" b="1" dirty="0" smtClean="0">
                <a:solidFill>
                  <a:srgbClr val="FF0000"/>
                </a:solidFill>
              </a:rPr>
              <a:t>QR</a:t>
            </a:r>
            <a:r>
              <a:rPr lang="ru-RU" sz="4000" b="1" dirty="0" smtClean="0">
                <a:solidFill>
                  <a:srgbClr val="FF0000"/>
                </a:solidFill>
              </a:rPr>
              <a:t>-коды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5583115"/>
            <a:ext cx="4507523" cy="59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Группа Первых 1534 в </a:t>
            </a:r>
            <a:r>
              <a:rPr lang="en-GB" sz="2000" b="1" dirty="0" smtClean="0">
                <a:solidFill>
                  <a:srgbClr val="C00000"/>
                </a:solidFill>
              </a:rPr>
              <a:t>VK</a:t>
            </a:r>
            <a:r>
              <a:rPr lang="ru-RU" sz="2000" b="1" dirty="0" smtClean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846277" y="5583115"/>
            <a:ext cx="4507523" cy="59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Сайт Движения Первых: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34" y="2029374"/>
            <a:ext cx="3215054" cy="321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11" y="2029374"/>
            <a:ext cx="3215054" cy="321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9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Кто мы такие: </a:t>
            </a:r>
            <a:r>
              <a:rPr lang="ru-RU" sz="4000" b="1" dirty="0" smtClean="0">
                <a:solidFill>
                  <a:srgbClr val="FF0000"/>
                </a:solidFill>
              </a:rPr>
              <a:t>в России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Наши активисты в прошлом учебном году стали (небольшой список):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Участники </a:t>
            </a:r>
            <a:r>
              <a:rPr lang="ru-RU" sz="2000" dirty="0" smtClean="0"/>
              <a:t>тринадцатой смены в лагере «Артек»: осень 2023 года;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Инженерно-экономическая игра от «РосАтома»: </a:t>
            </a:r>
            <a:r>
              <a:rPr lang="ru-RU" sz="2000" b="1" dirty="0" smtClean="0"/>
              <a:t>победа</a:t>
            </a:r>
            <a:r>
              <a:rPr lang="ru-RU" sz="2000" dirty="0" smtClean="0"/>
              <a:t>, зима 2024 года;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Всероссийский урок по ПДД «Школа безопасности»: </a:t>
            </a:r>
            <a:r>
              <a:rPr lang="ru-RU" sz="2000" b="1" dirty="0" smtClean="0"/>
              <a:t>второе место</a:t>
            </a:r>
            <a:r>
              <a:rPr lang="ru-RU" sz="2000" dirty="0" smtClean="0"/>
              <a:t>,</a:t>
            </a:r>
            <a:r>
              <a:rPr lang="ru-RU" sz="2000" b="1" dirty="0" smtClean="0"/>
              <a:t> </a:t>
            </a:r>
            <a:r>
              <a:rPr lang="ru-RU" sz="2000" dirty="0" smtClean="0"/>
              <a:t>весна 2024 года;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Физико-математический квест «Выходи и решай»: </a:t>
            </a:r>
            <a:r>
              <a:rPr lang="ru-RU" sz="2000" b="1" dirty="0" smtClean="0"/>
              <a:t>второе место</a:t>
            </a:r>
            <a:r>
              <a:rPr lang="ru-RU" sz="2000" dirty="0" smtClean="0"/>
              <a:t>, весна 2024 года;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Всероссийский проект «МедиаПритяжение»: </a:t>
            </a:r>
            <a:r>
              <a:rPr lang="ru-RU" sz="2000" b="1" dirty="0" smtClean="0"/>
              <a:t>полуфиналисты</a:t>
            </a:r>
            <a:r>
              <a:rPr lang="ru-RU" sz="2000" dirty="0" smtClean="0"/>
              <a:t>, лето 2024 года;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Всероссийский </a:t>
            </a:r>
            <a:r>
              <a:rPr lang="ru-RU" sz="2000" dirty="0" smtClean="0"/>
              <a:t>конкурс «Большая перемена»: </a:t>
            </a:r>
            <a:r>
              <a:rPr lang="ru-RU" sz="2000" b="1" dirty="0" smtClean="0"/>
              <a:t>полуфиналисты</a:t>
            </a:r>
            <a:r>
              <a:rPr lang="ru-RU" sz="2000" dirty="0" smtClean="0"/>
              <a:t>, лето 2024 года.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75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тебе могут дать Первые: </a:t>
            </a:r>
            <a:r>
              <a:rPr lang="ru-RU" sz="4000" b="1" dirty="0" smtClean="0">
                <a:solidFill>
                  <a:srgbClr val="FF0000"/>
                </a:solidFill>
              </a:rPr>
              <a:t>шанс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В Движении Первых ты сможешь </a:t>
            </a:r>
            <a:r>
              <a:rPr lang="ru-RU" sz="2000" b="1" dirty="0" smtClean="0">
                <a:solidFill>
                  <a:srgbClr val="C00000"/>
                </a:solidFill>
              </a:rPr>
              <a:t>проявить себя</a:t>
            </a:r>
            <a:r>
              <a:rPr lang="ru-RU" sz="2000" dirty="0" smtClean="0"/>
              <a:t>, попробовать там, где боялся или не имел возможности.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2000" dirty="0"/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В Движении Первых ты и твой интерес </a:t>
            </a:r>
            <a:r>
              <a:rPr lang="ru-RU" sz="2000" b="1" dirty="0" smtClean="0">
                <a:solidFill>
                  <a:srgbClr val="C00000"/>
                </a:solidFill>
              </a:rPr>
              <a:t>может раскрыться </a:t>
            </a:r>
            <a:r>
              <a:rPr lang="ru-RU" sz="2000" dirty="0" smtClean="0"/>
              <a:t>ещё больше и круче.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82" y="2038287"/>
            <a:ext cx="5035016" cy="335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8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ты можешь сделать нам: </a:t>
            </a:r>
            <a:r>
              <a:rPr lang="ru-RU" sz="4000" b="1" dirty="0" smtClean="0">
                <a:solidFill>
                  <a:srgbClr val="FF0000"/>
                </a:solidFill>
              </a:rPr>
              <a:t>дело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825625"/>
            <a:ext cx="4507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При этом, твой же интерес и твоя энергия </a:t>
            </a:r>
            <a:r>
              <a:rPr lang="ru-RU" sz="2000" b="1" dirty="0" smtClean="0">
                <a:solidFill>
                  <a:srgbClr val="C00000"/>
                </a:solidFill>
              </a:rPr>
              <a:t>может стать полезным делом</a:t>
            </a:r>
            <a:r>
              <a:rPr lang="ru-RU" sz="2000" dirty="0" smtClean="0"/>
              <a:t> и помочь самым близким твоим людям: семье, друзьям, а также всем людям города, страны и планеты.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Помогая другим,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ты помогаешь себе.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82" y="2038287"/>
            <a:ext cx="5035016" cy="335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 вместе мы станем: </a:t>
            </a:r>
            <a:r>
              <a:rPr lang="ru-RU" sz="4000" b="1" dirty="0" smtClean="0">
                <a:solidFill>
                  <a:srgbClr val="FF0000"/>
                </a:solidFill>
              </a:rPr>
              <a:t>командой Первых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57" y="2036320"/>
            <a:ext cx="4479066" cy="335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8287"/>
            <a:ext cx="5035016" cy="335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Кто мы такие: </a:t>
            </a:r>
            <a:r>
              <a:rPr lang="ru-RU" sz="4000" b="1" dirty="0" smtClean="0">
                <a:solidFill>
                  <a:srgbClr val="FF0000"/>
                </a:solidFill>
              </a:rPr>
              <a:t>в России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А ещё активисты Первых нашей школы (и это ещё не всё):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/>
              <a:t>Благодарственное письмо </a:t>
            </a:r>
            <a:r>
              <a:rPr lang="ru-RU" sz="2000" dirty="0" smtClean="0"/>
              <a:t>Министерства Просвещения РФ;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/>
              <a:t>Благодарственное письмо </a:t>
            </a:r>
            <a:r>
              <a:rPr lang="ru-RU" sz="2000" dirty="0" smtClean="0"/>
              <a:t>Движения Первых г. Москва;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Стали </a:t>
            </a:r>
            <a:r>
              <a:rPr lang="ru-RU" sz="2000" b="1" dirty="0" smtClean="0"/>
              <a:t>волонтёрами для сопровождения и навигации международных делегаций </a:t>
            </a:r>
            <a:r>
              <a:rPr lang="ru-RU" sz="2000" dirty="0" smtClean="0"/>
              <a:t>на Всемирном фестивале детства и юности;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Вошли </a:t>
            </a:r>
            <a:r>
              <a:rPr lang="ru-RU" sz="2000" b="1" dirty="0" smtClean="0"/>
              <a:t>в региональную пресс-службу </a:t>
            </a:r>
            <a:r>
              <a:rPr lang="ru-RU" sz="2000" dirty="0" smtClean="0"/>
              <a:t>Движения Первых г. Москва;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Получили </a:t>
            </a:r>
            <a:r>
              <a:rPr lang="ru-RU" sz="2000" b="1" dirty="0" smtClean="0"/>
              <a:t>более 15 путевок </a:t>
            </a:r>
            <a:r>
              <a:rPr lang="ru-RU" sz="2000" dirty="0" smtClean="0"/>
              <a:t>в лагеря отдыха Подмосковья и России.</a:t>
            </a:r>
          </a:p>
          <a:p>
            <a:pPr>
              <a:lnSpc>
                <a:spcPct val="150000"/>
              </a:lnSpc>
            </a:pPr>
            <a:endParaRPr lang="ru-RU" sz="2000" dirty="0" smtClean="0"/>
          </a:p>
          <a:p>
            <a:pPr>
              <a:lnSpc>
                <a:spcPct val="150000"/>
              </a:lnSpc>
            </a:pPr>
            <a:endParaRPr lang="ru-RU" sz="2000" dirty="0" smtClean="0"/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67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Кто мы такие: </a:t>
            </a:r>
            <a:r>
              <a:rPr lang="ru-RU" sz="4000" b="1" dirty="0" smtClean="0">
                <a:solidFill>
                  <a:srgbClr val="FF0000"/>
                </a:solidFill>
              </a:rPr>
              <a:t>в школе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Каждый ученик нашей школы, </a:t>
            </a:r>
            <a:r>
              <a:rPr lang="ru-RU" sz="2000" b="1" dirty="0" smtClean="0">
                <a:solidFill>
                  <a:srgbClr val="C00000"/>
                </a:solidFill>
              </a:rPr>
              <a:t>заполнив форму на сайте и в школе</a:t>
            </a:r>
            <a:r>
              <a:rPr lang="ru-RU" sz="2000" dirty="0" smtClean="0"/>
              <a:t>, становится участником Движения Первых. Перед ним открывается огромное количество конкурсов и событий, которые есть в нашей школе, городе или стране.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Заниматься можно </a:t>
            </a:r>
            <a:r>
              <a:rPr lang="ru-RU" sz="2000" b="1" dirty="0" smtClean="0">
                <a:solidFill>
                  <a:srgbClr val="C00000"/>
                </a:solidFill>
              </a:rPr>
              <a:t>как по корпусу, так и по школе, в команде актива или в объединении, участвовать в акциях и мероприятиях, проектах и конкурсах</a:t>
            </a:r>
            <a:r>
              <a:rPr lang="ru-RU" sz="2000" dirty="0" smtClean="0"/>
              <a:t>. Для этого тебе нужно только одно: иметь желание и высказать его.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94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Кто мы такие: </a:t>
            </a:r>
            <a:r>
              <a:rPr lang="ru-RU" sz="4000" b="1" dirty="0" smtClean="0">
                <a:solidFill>
                  <a:srgbClr val="FF0000"/>
                </a:solidFill>
              </a:rPr>
              <a:t>в </a:t>
            </a:r>
            <a:r>
              <a:rPr lang="ru-RU" sz="4000" b="1" dirty="0">
                <a:solidFill>
                  <a:srgbClr val="FF0000"/>
                </a:solidFill>
              </a:rPr>
              <a:t>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Наша деятельность никогда не ограничена одним направлением или проектом, ведь каждый день ты сможешь узнавать и получать сотни возможностей: помогать в школе или в городе, участвовать в конкурсе или развлекательном проекте. </a:t>
            </a:r>
            <a:r>
              <a:rPr lang="ru-RU" sz="2000" b="1" dirty="0" smtClean="0">
                <a:solidFill>
                  <a:srgbClr val="C00000"/>
                </a:solidFill>
              </a:rPr>
              <a:t>Выбор за тобой.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/>
              <a:t>И в этих условиях </a:t>
            </a:r>
            <a:r>
              <a:rPr lang="ru-RU" sz="2000" b="1" dirty="0" smtClean="0">
                <a:solidFill>
                  <a:srgbClr val="C00000"/>
                </a:solidFill>
              </a:rPr>
              <a:t>мы не ставим обязательств быть везде и делать все</a:t>
            </a:r>
            <a:r>
              <a:rPr lang="ru-RU" sz="2000" dirty="0" smtClean="0"/>
              <a:t>, ведь главное: твой искренний интерес и возможность заниматься полезным делом. Ты – творец и созидатель, в твоих руках твоё будущее.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43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Помощь на лапах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5075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помогать бездомным животным;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с</a:t>
            </a:r>
            <a:r>
              <a:rPr lang="ru-RU" sz="2000" dirty="0" smtClean="0"/>
              <a:t>оциализировать питомцев;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р</a:t>
            </a:r>
            <a:r>
              <a:rPr lang="ru-RU" sz="2000" dirty="0" smtClean="0"/>
              <a:t>аботать в приютах и фондах;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п</a:t>
            </a:r>
            <a:r>
              <a:rPr lang="ru-RU" sz="2000" dirty="0" smtClean="0"/>
              <a:t>опуляризировать ответственное обращение с животными.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1825625"/>
            <a:ext cx="5040923" cy="3780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5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Старшие друзья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5075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учить, развивать и работать с учениками начальной школы;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создавать, играть и творить вместе с ними на переменах;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развивать себя в области лидерских качеств, игротехники и умении общаться с людьми.</a:t>
            </a:r>
          </a:p>
          <a:p>
            <a:pPr algn="just"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1825625"/>
            <a:ext cx="5040922" cy="3780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0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Где мы тебя ждём: </a:t>
            </a:r>
            <a:r>
              <a:rPr lang="ru-RU" sz="4000" b="1" dirty="0" smtClean="0">
                <a:solidFill>
                  <a:srgbClr val="FF0000"/>
                </a:solidFill>
              </a:rPr>
              <a:t>Лесные егеря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5075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Что ты можешь делать: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ходить в походы с ночёвкой на несколько дней в Подмосковье и областях;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ставить палатку, разводить костёр и готовить на нём;</a:t>
            </a:r>
          </a:p>
          <a:p>
            <a:pPr algn="just">
              <a:lnSpc>
                <a:spcPct val="150000"/>
              </a:lnSpc>
            </a:pPr>
            <a:r>
              <a:rPr lang="ru-RU" sz="2000" dirty="0"/>
              <a:t>а</a:t>
            </a:r>
            <a:r>
              <a:rPr lang="ru-RU" sz="2000" dirty="0" smtClean="0"/>
              <a:t> также учиться полезным навыкам и пробовать их в деле.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1825625"/>
            <a:ext cx="5040922" cy="3780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1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Странные фигуры</Template>
  <TotalTime>2404</TotalTime>
  <Words>1429</Words>
  <Application>Microsoft Office PowerPoint</Application>
  <PresentationFormat>Широкоэкранный</PresentationFormat>
  <Paragraphs>150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Source Sans Pro</vt:lpstr>
      <vt:lpstr>Source Sans Pro SemiBold</vt:lpstr>
      <vt:lpstr>FunkyShapesVTI</vt:lpstr>
      <vt:lpstr>Экосистема первых 1534</vt:lpstr>
      <vt:lpstr>Кто мы такие: в России</vt:lpstr>
      <vt:lpstr>Кто мы такие: в России</vt:lpstr>
      <vt:lpstr>Кто мы такие: в России</vt:lpstr>
      <vt:lpstr>Кто мы такие: в школе</vt:lpstr>
      <vt:lpstr>Кто мы такие: в школе</vt:lpstr>
      <vt:lpstr>Где мы тебя ждём: Помощь на лапах</vt:lpstr>
      <vt:lpstr>Где мы тебя ждём: Старшие друзья</vt:lpstr>
      <vt:lpstr>Где мы тебя ждём: Лесные егеря</vt:lpstr>
      <vt:lpstr>Где мы тебя ждём: Искра</vt:lpstr>
      <vt:lpstr>Где мы тебя ждём: Переулок искусств</vt:lpstr>
      <vt:lpstr>Где мы тебя ждём: Кибер.Академик</vt:lpstr>
      <vt:lpstr>Где мы тебя ждём: Юннаты</vt:lpstr>
      <vt:lpstr>Где мы тебя ждём: Хранители истории</vt:lpstr>
      <vt:lpstr>Где мы тебя ждём: Юная Россия</vt:lpstr>
      <vt:lpstr>Где мы тебя ждём: команда «Everlast»</vt:lpstr>
      <vt:lpstr>Что вводим нового: Ангелы здоровья</vt:lpstr>
      <vt:lpstr>Что вводим нового: Школа авиаторов</vt:lpstr>
      <vt:lpstr>Что вводим нового: Большая Перемена</vt:lpstr>
      <vt:lpstr>Что вводим нового: БП: Лекториум</vt:lpstr>
      <vt:lpstr>Что вводим нового: БП: Лекториум+</vt:lpstr>
      <vt:lpstr>Что вводим нового: Класс.Совет</vt:lpstr>
      <vt:lpstr>Что ещё можно: перспективы</vt:lpstr>
      <vt:lpstr>Зона роста: район Академический</vt:lpstr>
      <vt:lpstr>Зона роста: Юго-Западный округ</vt:lpstr>
      <vt:lpstr>Зона роста: город Москва</vt:lpstr>
      <vt:lpstr>Зона роста: Российская Федерация</vt:lpstr>
      <vt:lpstr>Как к нам попасть: алгоритм</vt:lpstr>
      <vt:lpstr>Где узнать о нас и проектах: QR-коды</vt:lpstr>
      <vt:lpstr>Что тебе могут дать Первые: шанс</vt:lpstr>
      <vt:lpstr>Что ты можешь сделать нам: дело</vt:lpstr>
      <vt:lpstr>А вместе мы станем: командой Первых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Экосистема первых 1534</dc:title>
  <dc:creator>lebed</dc:creator>
  <cp:lastModifiedBy>lebed</cp:lastModifiedBy>
  <cp:revision>30</cp:revision>
  <dcterms:created xsi:type="dcterms:W3CDTF">2024-08-15T13:09:03Z</dcterms:created>
  <dcterms:modified xsi:type="dcterms:W3CDTF">2024-08-27T13:25:20Z</dcterms:modified>
</cp:coreProperties>
</file>