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62" autoAdjust="0"/>
    <p:restoredTop sz="94660"/>
  </p:normalViewPr>
  <p:slideViewPr>
    <p:cSldViewPr>
      <p:cViewPr varScale="1">
        <p:scale>
          <a:sx n="112" d="100"/>
          <a:sy n="112" d="100"/>
        </p:scale>
        <p:origin x="11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FC942DA-7758-41F3-9E4D-76CAAC195E06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55B5424-D4A7-4199-AB4C-5204E04B37BA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42DA-7758-41F3-9E4D-76CAAC195E06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5424-D4A7-4199-AB4C-5204E04B37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42DA-7758-41F3-9E4D-76CAAC195E06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5424-D4A7-4199-AB4C-5204E04B37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42DA-7758-41F3-9E4D-76CAAC195E06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5424-D4A7-4199-AB4C-5204E04B37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42DA-7758-41F3-9E4D-76CAAC195E06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5424-D4A7-4199-AB4C-5204E04B37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42DA-7758-41F3-9E4D-76CAAC195E06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5424-D4A7-4199-AB4C-5204E04B37B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42DA-7758-41F3-9E4D-76CAAC195E06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5424-D4A7-4199-AB4C-5204E04B37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42DA-7758-41F3-9E4D-76CAAC195E06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5424-D4A7-4199-AB4C-5204E04B37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42DA-7758-41F3-9E4D-76CAAC195E06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5424-D4A7-4199-AB4C-5204E04B37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42DA-7758-41F3-9E4D-76CAAC195E06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5424-D4A7-4199-AB4C-5204E04B37BA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42DA-7758-41F3-9E4D-76CAAC195E06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5424-D4A7-4199-AB4C-5204E04B37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FC942DA-7758-41F3-9E4D-76CAAC195E06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55B5424-D4A7-4199-AB4C-5204E04B37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18770"/>
            <a:ext cx="4212976" cy="3672408"/>
          </a:xfrm>
          <a:effectLst/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Сохранение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реставрация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малых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степных рек ЮФО</a:t>
            </a:r>
          </a:p>
        </p:txBody>
      </p:sp>
      <p:pic>
        <p:nvPicPr>
          <p:cNvPr id="1027" name="Picture 3" descr="C:\Users\Администратор\Desktop\Untitled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701" y="116632"/>
            <a:ext cx="2726432" cy="310983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98" y="260648"/>
            <a:ext cx="3309803" cy="117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6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33"/>
    </mc:Choice>
    <mc:Fallback xmlns="">
      <p:transition spd="slow" advTm="5103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Untitled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200801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3968" y="116632"/>
            <a:ext cx="3792421" cy="1008112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РЕЧНАЯ СИСТЕМА</a:t>
            </a:r>
            <a:b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6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6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ЮФО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18101" y="548680"/>
            <a:ext cx="2468810" cy="18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Общая протяженность рек, речек и ручьев ЮФО составляет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≈ 100 тыс. км.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3968" y="5301208"/>
            <a:ext cx="4248472" cy="1152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Ежегодно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протяженность речной сети </a:t>
            </a:r>
            <a:r>
              <a:rPr lang="ru-RU" sz="2000" b="1" dirty="0" smtClean="0">
                <a:solidFill>
                  <a:srgbClr val="FF0000"/>
                </a:solidFill>
              </a:rPr>
              <a:t>сокращается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2000" b="1" dirty="0" smtClean="0">
                <a:solidFill>
                  <a:srgbClr val="FF0000"/>
                </a:solidFill>
              </a:rPr>
              <a:t>200-300 км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5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28" y="908720"/>
            <a:ext cx="7024744" cy="1143000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Одной из существенных причин нарушения гидрологического режима в регионе является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заиливание малых степных рек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продуктами водной и ветровой эрозии пахотных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земель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D:\!Документация\Наука\Наука 2011-2012\1 июня Выступление по очистке малых рек\заиливание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3484325" cy="399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0" y="-99392"/>
            <a:ext cx="3672526" cy="7451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 smtClean="0"/>
              <a:t>ЗАИЛИВАНИЕ</a:t>
            </a:r>
            <a:endParaRPr lang="ru-RU" sz="3200" dirty="0"/>
          </a:p>
        </p:txBody>
      </p:sp>
      <p:pic>
        <p:nvPicPr>
          <p:cNvPr id="1028" name="Picture 4" descr="http://pics.livejournal.com/vdovenko/pic/00011h1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43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.ngs.ru/news/preview/7588c4ad30df15538b914edf4ae593c910337a24_7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143750" cy="4762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0" y="-171400"/>
            <a:ext cx="3672526" cy="7451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 smtClean="0"/>
              <a:t>ОБМЕЛЕНИЕ РЕК</a:t>
            </a:r>
            <a:endParaRPr lang="ru-RU" sz="32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31103" y="836712"/>
            <a:ext cx="7024744" cy="57606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Ученые фиксируют резкое увеличение скорости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наступления ПУСТЫНИ в сторону ПРИАЗОВЬЯ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7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mw2.google.com/mw-panoramio/photos/medium/7415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40968"/>
            <a:ext cx="4762500" cy="31718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td-rmz.ru/files/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0" y="1804125"/>
            <a:ext cx="4032449" cy="28536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23081" y="1988840"/>
            <a:ext cx="3970412" cy="7451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dirty="0" smtClean="0"/>
              <a:t>ЗЕМЛЕЧЕРПАЛКА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80540" y="5229200"/>
            <a:ext cx="3521482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ЗЕМСНАРЯД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0" y="-60620"/>
            <a:ext cx="3672526" cy="7451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 smtClean="0"/>
              <a:t>СОВРЕМЕННЫЕ</a:t>
            </a:r>
          </a:p>
          <a:p>
            <a:pPr algn="ctr"/>
            <a:r>
              <a:rPr lang="ru-RU" sz="3200" dirty="0" smtClean="0"/>
              <a:t>ТЕХНОЛОГИИ</a:t>
            </a:r>
            <a:endParaRPr lang="ru-RU" sz="3200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55458" y="661125"/>
            <a:ext cx="7776982" cy="103968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тличаются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высокой дороговизной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полная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стоимость этих работ только для указанного региона сопоставима с бюджетом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страны</a:t>
            </a:r>
            <a:endParaRPr lang="ru-RU" sz="2000" b="1" baseline="30000" dirty="0">
              <a:solidFill>
                <a:srgbClr val="FF0000"/>
              </a:solidFill>
            </a:endParaRPr>
          </a:p>
        </p:txBody>
      </p:sp>
      <p:sp>
        <p:nvSpPr>
          <p:cNvPr id="5" name="Стрелка вверх 4"/>
          <p:cNvSpPr/>
          <p:nvPr/>
        </p:nvSpPr>
        <p:spPr>
          <a:xfrm>
            <a:off x="1403648" y="4726881"/>
            <a:ext cx="1584176" cy="5023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746684" y="2716011"/>
            <a:ext cx="1723206" cy="4249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34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550" y="1099672"/>
            <a:ext cx="8100900" cy="218531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Техническое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решение основано на применении обычной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скреперной установки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типа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30ЛС-2СМА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55ЛС-2СМА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широко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применяемой в горной промышленности, оснащенной одним или несколькими скреперами специальной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конструкции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7632848" cy="192484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0" y="-171400"/>
            <a:ext cx="3672526" cy="7451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 smtClean="0"/>
              <a:t>НАШЕ РЕШЕНИЕ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2302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8340" y="248224"/>
            <a:ext cx="3648076" cy="444472"/>
          </a:xfrm>
        </p:spPr>
        <p:txBody>
          <a:bodyPr>
            <a:noAutofit/>
          </a:bodyPr>
          <a:lstStyle/>
          <a:p>
            <a:pPr algn="ctr"/>
            <a:r>
              <a:rPr lang="ru-RU" sz="2300" dirty="0" smtClean="0"/>
              <a:t>ЭКОНОМИЧЕСКИЙ АСПЕКТ</a:t>
            </a:r>
            <a:endParaRPr lang="ru-RU" sz="23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1695230"/>
            <a:ext cx="3867388" cy="4608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Производительность одного такого комплекса стоимостью не более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 </a:t>
            </a:r>
            <a:r>
              <a:rPr lang="ru-RU" sz="2000" b="1" dirty="0">
                <a:solidFill>
                  <a:srgbClr val="FF0000"/>
                </a:solidFill>
              </a:rPr>
              <a:t>млн. руб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достигает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50-70 км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очищенного русла за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год</a:t>
            </a:r>
          </a:p>
        </p:txBody>
      </p:sp>
      <p:pic>
        <p:nvPicPr>
          <p:cNvPr id="5122" name="Picture 2" descr="http://t0.gstatic.com/images?q=tbn:ANd9GcSMSoB7p9sfVWvWtOFIo8MnQFcuh_nkWZGGa26iD_rfQbUtZztu5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2882048" cy="223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2000" y="2060848"/>
            <a:ext cx="3867388" cy="42484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Стоимость работ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 современным технологиям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составит </a:t>
            </a:r>
            <a:r>
              <a:rPr lang="ru-RU" sz="2000" b="1" dirty="0" smtClean="0">
                <a:solidFill>
                  <a:srgbClr val="FF0000"/>
                </a:solidFill>
              </a:rPr>
              <a:t>14-15,0 </a:t>
            </a:r>
            <a:r>
              <a:rPr lang="ru-RU" sz="2000" b="1" dirty="0">
                <a:solidFill>
                  <a:srgbClr val="FF0000"/>
                </a:solidFill>
              </a:rPr>
              <a:t>млрд. руб.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Дополнительные меры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потребуют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еще несколько десятков миллиардов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рублей</a:t>
            </a:r>
          </a:p>
        </p:txBody>
      </p:sp>
      <p:pic>
        <p:nvPicPr>
          <p:cNvPr id="5130" name="Picture 10" descr="http://g.diena.lt/04/04/624ad274232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27988"/>
            <a:ext cx="3225642" cy="21490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764704"/>
            <a:ext cx="7971844" cy="10396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При использовании существующей технологии </a:t>
            </a:r>
          </a:p>
          <a:p>
            <a:pPr algn="ctr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стоимость работ составляет </a:t>
            </a:r>
            <a:r>
              <a:rPr lang="ru-RU" sz="1800" b="1" dirty="0">
                <a:solidFill>
                  <a:srgbClr val="FF0000"/>
                </a:solidFill>
              </a:rPr>
              <a:t>до 500 руб. за 1 </a:t>
            </a:r>
            <a:r>
              <a:rPr lang="ru-RU" sz="1800" b="1" dirty="0" smtClean="0">
                <a:solidFill>
                  <a:srgbClr val="FF0000"/>
                </a:solidFill>
              </a:rPr>
              <a:t>м</a:t>
            </a:r>
            <a:r>
              <a:rPr lang="ru-RU" sz="1800" b="1" baseline="30000" dirty="0" smtClean="0">
                <a:solidFill>
                  <a:srgbClr val="FF0000"/>
                </a:solidFill>
              </a:rPr>
              <a:t>3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донного грунта,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в то время как при использовании нашей технологии </a:t>
            </a:r>
          </a:p>
          <a:p>
            <a:pPr algn="ctr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затраты сократятся </a:t>
            </a:r>
            <a:r>
              <a:rPr lang="ru-RU" sz="1800" b="1" dirty="0" smtClean="0">
                <a:solidFill>
                  <a:srgbClr val="FF0000"/>
                </a:solidFill>
              </a:rPr>
              <a:t>до 20 руб. за 1 м</a:t>
            </a:r>
            <a:r>
              <a:rPr lang="ru-RU" sz="1800" b="1" baseline="30000" dirty="0" smtClean="0">
                <a:solidFill>
                  <a:srgbClr val="FF0000"/>
                </a:solidFill>
              </a:rPr>
              <a:t>3</a:t>
            </a:r>
            <a:endParaRPr lang="ru-RU" sz="18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31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980728"/>
            <a:ext cx="6552728" cy="518457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обеспечение </a:t>
            </a:r>
            <a:r>
              <a:rPr lang="ru-RU" dirty="0"/>
              <a:t>безопасного пропуска повышенных расходов паводковых вод </a:t>
            </a:r>
            <a:endParaRPr lang="ru-RU" dirty="0" smtClean="0"/>
          </a:p>
          <a:p>
            <a:pPr marL="68580" indent="0" algn="just">
              <a:buNone/>
            </a:pPr>
            <a:endParaRPr lang="ru-RU" sz="1200" dirty="0" smtClean="0"/>
          </a:p>
          <a:p>
            <a:pPr algn="just"/>
            <a:r>
              <a:rPr lang="ru-RU" dirty="0" smtClean="0"/>
              <a:t>сокращение </a:t>
            </a:r>
            <a:r>
              <a:rPr lang="ru-RU" dirty="0"/>
              <a:t>объемов затопления и </a:t>
            </a:r>
            <a:r>
              <a:rPr lang="ru-RU" dirty="0" smtClean="0"/>
              <a:t>подтопления </a:t>
            </a:r>
            <a:r>
              <a:rPr lang="ru-RU" dirty="0"/>
              <a:t>территорий, смыва и разрушения жилых и общественных зданий </a:t>
            </a:r>
            <a:endParaRPr lang="ru-RU" dirty="0" smtClean="0"/>
          </a:p>
          <a:p>
            <a:pPr marL="68580" indent="0" algn="just">
              <a:buNone/>
            </a:pPr>
            <a:endParaRPr lang="ru-RU" sz="1200" dirty="0" smtClean="0"/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исключение ущерба от этих негативных явлений</a:t>
            </a:r>
            <a:r>
              <a:rPr lang="ru-RU" dirty="0" smtClean="0"/>
              <a:t>, размер которого сопоставим с ежегодными затратами на выполнение программы</a:t>
            </a:r>
          </a:p>
          <a:p>
            <a:pPr marL="68580" indent="0" algn="just">
              <a:buNone/>
            </a:pPr>
            <a:endParaRPr lang="ru-RU" sz="1200" dirty="0" smtClean="0"/>
          </a:p>
          <a:p>
            <a:pPr algn="just"/>
            <a:r>
              <a:rPr lang="ru-RU" dirty="0" smtClean="0"/>
              <a:t>восстановление </a:t>
            </a:r>
            <a:r>
              <a:rPr lang="ru-RU" dirty="0"/>
              <a:t>гидрологического режима в регионе </a:t>
            </a:r>
            <a:r>
              <a:rPr lang="ru-RU" dirty="0" smtClean="0">
                <a:solidFill>
                  <a:srgbClr val="FF0000"/>
                </a:solidFill>
              </a:rPr>
              <a:t>на</a:t>
            </a:r>
            <a:r>
              <a:rPr lang="ru-RU" dirty="0" smtClean="0"/>
              <a:t> </a:t>
            </a:r>
            <a:r>
              <a:rPr lang="ru-RU" dirty="0">
                <a:solidFill>
                  <a:srgbClr val="FF0000"/>
                </a:solidFill>
              </a:rPr>
              <a:t>3-5% повысит урожайность</a:t>
            </a:r>
            <a:r>
              <a:rPr lang="ru-RU" dirty="0"/>
              <a:t> сельскохозяйственных </a:t>
            </a:r>
            <a:r>
              <a:rPr lang="ru-RU" dirty="0" smtClean="0"/>
              <a:t>культур</a:t>
            </a:r>
            <a:endParaRPr lang="ru-RU" dirty="0"/>
          </a:p>
          <a:p>
            <a:pPr marL="68580" indent="0" algn="just">
              <a:buNone/>
            </a:pPr>
            <a:endParaRPr lang="ru-RU" sz="1200" dirty="0" smtClean="0"/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ежегодные </a:t>
            </a:r>
            <a:r>
              <a:rPr lang="ru-RU" dirty="0">
                <a:solidFill>
                  <a:srgbClr val="FF0000"/>
                </a:solidFill>
              </a:rPr>
              <a:t>затраты окупаются уже </a:t>
            </a:r>
            <a:r>
              <a:rPr lang="ru-RU" dirty="0" smtClean="0">
                <a:solidFill>
                  <a:srgbClr val="FF0000"/>
                </a:solidFill>
              </a:rPr>
              <a:t>на </a:t>
            </a:r>
            <a:r>
              <a:rPr lang="ru-RU" dirty="0">
                <a:solidFill>
                  <a:srgbClr val="FF0000"/>
                </a:solidFill>
              </a:rPr>
              <a:t>следующий год </a:t>
            </a:r>
            <a:r>
              <a:rPr lang="ru-RU" dirty="0"/>
              <a:t>за счет дополнительных объемов сельскохозяйственной продукции.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0" y="-60620"/>
            <a:ext cx="3672526" cy="7451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 smtClean="0"/>
              <a:t>ПОЛОЖИТЕЛЬНЫЕ АСПЕКТЫ</a:t>
            </a:r>
            <a:endParaRPr lang="ru-RU" sz="3200" dirty="0"/>
          </a:p>
        </p:txBody>
      </p:sp>
      <p:sp>
        <p:nvSpPr>
          <p:cNvPr id="5" name="Выгнутая вправо стрелка 4"/>
          <p:cNvSpPr/>
          <p:nvPr/>
        </p:nvSpPr>
        <p:spPr>
          <a:xfrm rot="996983">
            <a:off x="7775239" y="1907872"/>
            <a:ext cx="518297" cy="162496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7380312" y="1124744"/>
            <a:ext cx="432048" cy="1440160"/>
          </a:xfrm>
          <a:prstGeom prst="righ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7449988" y="4365104"/>
            <a:ext cx="432048" cy="12241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639</TotalTime>
  <Words>220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Century Gothic</vt:lpstr>
      <vt:lpstr>Wingdings 2</vt:lpstr>
      <vt:lpstr>Остин</vt:lpstr>
      <vt:lpstr>Сохранение  и реставрация  малых степных рек ЮФО</vt:lpstr>
      <vt:lpstr>РЕЧНАЯ СИСТЕМА  ЮФО</vt:lpstr>
      <vt:lpstr>Одной из существенных причин нарушения гидрологического режима в регионе является заиливание малых степных рек продуктами водной и ветровой эрозии пахотных земель</vt:lpstr>
      <vt:lpstr>Ученые фиксируют резкое увеличение скорости наступления ПУСТЫНИ в сторону ПРИАЗОВЬЯ</vt:lpstr>
      <vt:lpstr>Отличаются высокой дороговизной:  полная стоимость этих работ только для указанного региона сопоставима с бюджетом страны</vt:lpstr>
      <vt:lpstr>Техническое решение основано на применении обычной скреперной установки  типа 30ЛС-2СМА и 55ЛС-2СМА,  широко применяемой в горной промышленности, оснащенной одним или несколькими скреперами специальной конструкции</vt:lpstr>
      <vt:lpstr>ЭКОНОМИЧЕСКИЙ АСПЕКТ</vt:lpstr>
      <vt:lpstr>Презентация PowerPoint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kovaleva</cp:lastModifiedBy>
  <cp:revision>32</cp:revision>
  <dcterms:created xsi:type="dcterms:W3CDTF">2012-05-29T19:48:33Z</dcterms:created>
  <dcterms:modified xsi:type="dcterms:W3CDTF">2020-05-29T09:25:07Z</dcterms:modified>
</cp:coreProperties>
</file>