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62" r:id="rId4"/>
    <p:sldId id="263" r:id="rId5"/>
    <p:sldId id="260" r:id="rId6"/>
    <p:sldId id="261" r:id="rId7"/>
    <p:sldId id="264" r:id="rId8"/>
  </p:sldIdLst>
  <p:sldSz cx="12192000" cy="6858000"/>
  <p:notesSz cx="12192000" cy="6858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latin typeface="Calibri Ligh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 bwMode="auto">
          <a:xfrm>
            <a:off x="838200" y="551543"/>
            <a:ext cx="10515600" cy="555897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latin typeface="Calibri Ligh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 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cs typeface="Calibri Ligh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lang="en-US" sz="2800" b="0" i="0" u="none" strike="noStrike" cap="none" spc="0">
                <a:solidFill>
                  <a:schemeClr val="tx1">
                    <a:lumMod val="75000"/>
                    <a:lumOff val="25000"/>
                  </a:schemeClr>
                </a:solidFill>
                <a:latin typeface="Calibri Light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/>
                <a:cs typeface="Calibri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615609"/>
            <a:ext cx="5157787" cy="357405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/>
                <a:cs typeface="Calibri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 bwMode="auto">
          <a:xfrm>
            <a:off x="6172200" y="2615609"/>
            <a:ext cx="5183188" cy="357405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latin typeface="Calibri Light"/>
                <a:cs typeface="Calibri Ligh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latin typeface="Calibri Light"/>
                <a:cs typeface="Calibri Ligh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EFD9D74-47D9-4702-A33C-335B63B48DBF}" type="datetimeFigureOut">
              <a:rPr lang="en-US"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ABC47A4-756D-490B-A52F-7D9E2C9FC05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8879958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0FBDFE-C587-4B4C-A407-44438C67B59E}" type="datetimeFigureOut">
              <a:rPr lang="en-US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>
              <a:defRPr/>
            </a:pPr>
            <a:fld id="{49AE70B2-8BF9-45C0-BB95-33D1B9D3A85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000">
          <a:solidFill>
            <a:schemeClr val="tx1"/>
          </a:solidFill>
          <a:latin typeface="Calibri Light"/>
          <a:ea typeface="+mj-ea"/>
          <a:cs typeface="+mj-cs"/>
        </a:defRPr>
      </a:lvl1pPr>
    </p:titleStyle>
    <p:bodyStyle>
      <a:lvl1pPr marL="0" marR="0" indent="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defRPr sz="2800" b="0">
          <a:solidFill>
            <a:schemeClr val="tx1"/>
          </a:solidFill>
          <a:latin typeface="Calibri Ligh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Calibri Ligh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пнг текст белый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20244" y="0"/>
            <a:ext cx="6376670" cy="450659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 bwMode="auto">
          <a:xfrm>
            <a:off x="5704167" y="2540001"/>
            <a:ext cx="6937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000" dirty="0">
                <a:solidFill>
                  <a:schemeClr val="bg1"/>
                </a:solidFill>
                <a:latin typeface="Gilroy Bold"/>
                <a:cs typeface="Gilroy Bold"/>
              </a:rPr>
              <a:t>КОНЦЕПЦИЯ РАЗВИТИЯ МЕСТНОГО ОТДЕЛЕНИЯ</a:t>
            </a:r>
            <a:endParaRPr dirty="0"/>
          </a:p>
          <a:p>
            <a:pPr>
              <a:defRPr/>
            </a:pPr>
            <a:r>
              <a:rPr lang="ru-RU" sz="3000" dirty="0">
                <a:solidFill>
                  <a:schemeClr val="bg1"/>
                </a:solidFill>
                <a:latin typeface="Gilroy Bold"/>
                <a:cs typeface="Gilroy Bold"/>
              </a:rPr>
              <a:t>ВОД «ВОЛОНТЁРЫ КУЛЬТУРЫ»</a:t>
            </a:r>
            <a:endParaRPr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90"/>
          <a:stretch/>
        </p:blipFill>
        <p:spPr>
          <a:xfrm>
            <a:off x="4263792" y="4196708"/>
            <a:ext cx="7957236" cy="1337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56" y="-78722"/>
            <a:ext cx="8657656" cy="62792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Текстовое поле 7"/>
          <p:cNvSpPr txBox="1"/>
          <p:nvPr/>
        </p:nvSpPr>
        <p:spPr bwMode="auto">
          <a:xfrm>
            <a:off x="567542" y="891093"/>
            <a:ext cx="39356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3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ilroy Bold"/>
                <a:cs typeface="Gilroy Bold"/>
              </a:rPr>
              <a:t>ЕВГЕНИЯ</a:t>
            </a:r>
          </a:p>
          <a:p>
            <a:pPr>
              <a:defRPr/>
            </a:pPr>
            <a:r>
              <a:rPr lang="ru-RU" sz="33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ilroy Bold"/>
              </a:rPr>
              <a:t>АЛЕКСАНДРОВНА</a:t>
            </a:r>
            <a:endParaRPr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Текстовое поле 10"/>
          <p:cNvSpPr txBox="1"/>
          <p:nvPr/>
        </p:nvSpPr>
        <p:spPr bwMode="auto">
          <a:xfrm>
            <a:off x="682170" y="2046071"/>
            <a:ext cx="361273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993366"/>
                </a:solidFill>
                <a:latin typeface="Gilroy Bold"/>
                <a:cs typeface="Gilroy Bold"/>
              </a:rPr>
              <a:t>О </a:t>
            </a:r>
            <a:r>
              <a:rPr lang="ru-RU" sz="2000" b="1" dirty="0" smtClean="0">
                <a:solidFill>
                  <a:srgbClr val="993366"/>
                </a:solidFill>
                <a:latin typeface="Gilroy Bold"/>
                <a:cs typeface="Gilroy Bold"/>
              </a:rPr>
              <a:t>себе:</a:t>
            </a:r>
            <a:endParaRPr sz="2000" b="1" dirty="0">
              <a:solidFill>
                <a:srgbClr val="993366"/>
              </a:solidFill>
            </a:endParaRPr>
          </a:p>
        </p:txBody>
      </p:sp>
      <p:sp>
        <p:nvSpPr>
          <p:cNvPr id="15" name="Текстовое поле 11"/>
          <p:cNvSpPr txBox="1"/>
          <p:nvPr/>
        </p:nvSpPr>
        <p:spPr bwMode="auto">
          <a:xfrm>
            <a:off x="538679" y="2534585"/>
            <a:ext cx="683078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700" b="1" dirty="0" smtClean="0">
                <a:solidFill>
                  <a:srgbClr val="E4D4DB"/>
                </a:solidFill>
                <a:latin typeface="Gilroy Bold"/>
              </a:rPr>
              <a:t>      </a:t>
            </a:r>
            <a:r>
              <a:rPr lang="ru-RU" sz="1600" b="1" dirty="0" smtClean="0">
                <a:solidFill>
                  <a:srgbClr val="E4D4DB"/>
                </a:solidFill>
                <a:latin typeface="Gilroy Bold"/>
              </a:rPr>
              <a:t>Закончила Южный Федеральный Университет (быв. РГПУ) в городе Ростове-на-Дону,  Художественно-графический факультет, специальность: Дизайнер среды ( 2003-2008 г.) </a:t>
            </a:r>
          </a:p>
          <a:p>
            <a:pPr lvl="0"/>
            <a:endParaRPr lang="ru-RU" sz="1600" b="1" dirty="0" smtClean="0">
              <a:solidFill>
                <a:schemeClr val="bg2">
                  <a:lumMod val="10000"/>
                </a:schemeClr>
              </a:solidFill>
              <a:latin typeface="Gilroy Bold"/>
            </a:endParaRPr>
          </a:p>
          <a:p>
            <a:pPr lvl="0"/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ilroy Bold"/>
              </a:rPr>
              <a:t>      Работала художником-графиком в Министерстве Культуры по Ростовской области (ГУГ РО "Донское наследие") в городе Ростове-на-Дону. После, несколько лет Дизайнером в крупной фирме города Новосибирска.</a:t>
            </a:r>
          </a:p>
          <a:p>
            <a:pPr lvl="0"/>
            <a:r>
              <a:rPr lang="ru-RU" sz="1600" b="1" dirty="0" smtClean="0">
                <a:solidFill>
                  <a:srgbClr val="993366"/>
                </a:solidFill>
                <a:latin typeface="Gilroy Bold"/>
              </a:rPr>
              <a:t> </a:t>
            </a:r>
          </a:p>
          <a:p>
            <a:pPr lvl="0"/>
            <a:r>
              <a:rPr lang="ru-RU" sz="1600" b="1" dirty="0" smtClean="0">
                <a:solidFill>
                  <a:srgbClr val="E4D4DB"/>
                </a:solidFill>
                <a:latin typeface="Gilroy Bold"/>
              </a:rPr>
              <a:t>       С </a:t>
            </a:r>
            <a:r>
              <a:rPr lang="ru-RU" sz="1600" b="1" dirty="0">
                <a:solidFill>
                  <a:srgbClr val="E4D4DB"/>
                </a:solidFill>
                <a:latin typeface="Gilroy Bold"/>
              </a:rPr>
              <a:t>2014 года преподаю и заведую отделением «Изобразительное искусство» в детской школе искусств станицы </a:t>
            </a:r>
            <a:r>
              <a:rPr lang="ru-RU" sz="1600" b="1" dirty="0" err="1">
                <a:solidFill>
                  <a:srgbClr val="E4D4DB"/>
                </a:solidFill>
                <a:latin typeface="Gilroy Bold"/>
              </a:rPr>
              <a:t>Багаевской</a:t>
            </a:r>
            <a:r>
              <a:rPr lang="ru-RU" sz="1600" b="1" dirty="0">
                <a:solidFill>
                  <a:srgbClr val="E4D4DB"/>
                </a:solidFill>
                <a:latin typeface="Gilroy Bold"/>
              </a:rPr>
              <a:t> РО</a:t>
            </a:r>
            <a:r>
              <a:rPr lang="ru-RU" sz="1600" b="1" dirty="0" smtClean="0">
                <a:solidFill>
                  <a:srgbClr val="E4D4DB"/>
                </a:solidFill>
                <a:latin typeface="Gilroy Bold"/>
              </a:rPr>
              <a:t>.</a:t>
            </a:r>
          </a:p>
          <a:p>
            <a:pPr lvl="0"/>
            <a:endParaRPr lang="ru-RU" sz="1600" b="1" dirty="0" smtClean="0">
              <a:latin typeface="Gilroy Bold"/>
            </a:endParaRPr>
          </a:p>
          <a:p>
            <a:r>
              <a:rPr lang="ru-RU" sz="16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ilroy Bold"/>
              </a:rPr>
              <a:t>       В </a:t>
            </a:r>
            <a:r>
              <a:rPr lang="ru-RU" sz="1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Gilroy Bold"/>
              </a:rPr>
              <a:t>добровольчестве с 2019 года. Реализовывала различные мероприятия и проекты на муниципальном уровне.</a:t>
            </a:r>
            <a:endParaRPr lang="ru-RU" sz="1600" b="1" i="1" dirty="0">
              <a:solidFill>
                <a:schemeClr val="accent4">
                  <a:lumMod val="20000"/>
                  <a:lumOff val="80000"/>
                </a:schemeClr>
              </a:solidFill>
              <a:latin typeface="Gilroy Bold"/>
              <a:cs typeface="Gilroy Bold"/>
            </a:endParaRPr>
          </a:p>
        </p:txBody>
      </p:sp>
      <p:sp>
        <p:nvSpPr>
          <p:cNvPr id="16" name="Текстовое поле 1"/>
          <p:cNvSpPr txBox="1"/>
          <p:nvPr/>
        </p:nvSpPr>
        <p:spPr bwMode="auto">
          <a:xfrm>
            <a:off x="567542" y="261188"/>
            <a:ext cx="4164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 b="1" dirty="0" smtClean="0">
                <a:solidFill>
                  <a:schemeClr val="bg1"/>
                </a:solidFill>
                <a:latin typeface="Gilroy Bold"/>
                <a:cs typeface="Gilroy Bold"/>
              </a:rPr>
              <a:t>ПРУДИЕВА</a:t>
            </a:r>
            <a:endParaRPr lang="ru-RU" sz="4400" b="1" dirty="0">
              <a:solidFill>
                <a:schemeClr val="bg1"/>
              </a:solidFill>
              <a:latin typeface="Gilroy Bold"/>
              <a:cs typeface="Gilroy 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680" y="474337"/>
            <a:ext cx="8081320" cy="586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86" y="2045"/>
            <a:ext cx="9694077" cy="68580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 bwMode="auto">
          <a:xfrm>
            <a:off x="427981" y="295165"/>
            <a:ext cx="6077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dirty="0" smtClean="0">
                <a:solidFill>
                  <a:schemeClr val="bg1"/>
                </a:solidFill>
                <a:latin typeface="Gilroy Bold"/>
              </a:rPr>
              <a:t>БАГАЕВСКИЙ РАЙОН</a:t>
            </a:r>
            <a:endParaRPr dirty="0"/>
          </a:p>
        </p:txBody>
      </p:sp>
      <p:sp>
        <p:nvSpPr>
          <p:cNvPr id="8" name="Текстовое поле 7"/>
          <p:cNvSpPr txBox="1"/>
          <p:nvPr/>
        </p:nvSpPr>
        <p:spPr bwMode="auto">
          <a:xfrm>
            <a:off x="0" y="1122068"/>
            <a:ext cx="93102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Мастер-классы по декоративно-прикладному искусству                                          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                  на районном фестивале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Казачьей песни 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                                                     в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станице </a:t>
            </a:r>
            <a:r>
              <a:rPr lang="ru-RU" sz="1600" b="1" dirty="0" err="1">
                <a:solidFill>
                  <a:srgbClr val="993366"/>
                </a:solidFill>
                <a:latin typeface="Gilroy Bold"/>
                <a:cs typeface="Gilroy Bold"/>
              </a:rPr>
              <a:t>Багаевской</a:t>
            </a:r>
            <a:endParaRPr sz="1600" b="1" dirty="0">
              <a:solidFill>
                <a:srgbClr val="9933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078" y="-318654"/>
            <a:ext cx="3275922" cy="3244008"/>
          </a:xfrm>
          <a:prstGeom prst="rect">
            <a:avLst/>
          </a:prstGeom>
        </p:spPr>
      </p:pic>
      <p:sp>
        <p:nvSpPr>
          <p:cNvPr id="13" name="Текстовое поле 7"/>
          <p:cNvSpPr txBox="1"/>
          <p:nvPr/>
        </p:nvSpPr>
        <p:spPr bwMode="auto">
          <a:xfrm>
            <a:off x="3466632" y="3285572"/>
            <a:ext cx="8725368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В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рамках Акции "Всероссийский день заботы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о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памятника истории и культуры"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Волонтёры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Культуры Багаевского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района провели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субботник на территории церкви </a:t>
            </a:r>
            <a:r>
              <a:rPr lang="ru-RU" sz="1600" b="1" dirty="0" err="1">
                <a:solidFill>
                  <a:srgbClr val="993366"/>
                </a:solidFill>
                <a:latin typeface="Gilroy Bold"/>
                <a:cs typeface="Gilroy Bold"/>
              </a:rPr>
              <a:t>Параскевы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endParaRPr lang="ru-RU" sz="1600" b="1" dirty="0" smtClean="0">
              <a:solidFill>
                <a:srgbClr val="993366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Пятницы в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станице </a:t>
            </a:r>
            <a:r>
              <a:rPr lang="ru-RU" sz="1600" b="1" dirty="0" err="1">
                <a:solidFill>
                  <a:srgbClr val="993366"/>
                </a:solidFill>
                <a:latin typeface="Gilroy Bold"/>
                <a:cs typeface="Gilroy Bold"/>
              </a:rPr>
              <a:t>Манычской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.</a:t>
            </a:r>
            <a:endParaRPr sz="1600" b="1" dirty="0">
              <a:solidFill>
                <a:srgbClr val="99336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30" y="864066"/>
            <a:ext cx="4582858" cy="4538211"/>
          </a:xfrm>
          <a:prstGeom prst="rect">
            <a:avLst/>
          </a:prstGeom>
        </p:spPr>
      </p:pic>
      <p:sp>
        <p:nvSpPr>
          <p:cNvPr id="15" name="Текстовое поле 7"/>
          <p:cNvSpPr txBox="1"/>
          <p:nvPr/>
        </p:nvSpPr>
        <p:spPr bwMode="auto">
          <a:xfrm>
            <a:off x="0" y="5610941"/>
            <a:ext cx="93102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Торжественное открытие (ведение, мастер-классы, концерт)  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Молодежного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многофункционального центра "Вектор роста" </a:t>
            </a:r>
            <a:endParaRPr lang="ru-RU" sz="1600" b="1" dirty="0" smtClean="0">
              <a:solidFill>
                <a:srgbClr val="993366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                                                  Багаевского района</a:t>
            </a:r>
            <a:endParaRPr sz="1600" b="1" dirty="0">
              <a:solidFill>
                <a:srgbClr val="993366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80" y="2925354"/>
            <a:ext cx="5619706" cy="40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7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86" y="2045"/>
            <a:ext cx="9694077" cy="685800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 bwMode="auto">
          <a:xfrm>
            <a:off x="427981" y="295165"/>
            <a:ext cx="6077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dirty="0" smtClean="0">
                <a:solidFill>
                  <a:schemeClr val="bg1"/>
                </a:solidFill>
                <a:latin typeface="Gilroy Bold"/>
              </a:rPr>
              <a:t>БАГАЕВСКИЙ РАЙОН</a:t>
            </a:r>
            <a:endParaRPr dirty="0"/>
          </a:p>
        </p:txBody>
      </p:sp>
      <p:sp>
        <p:nvSpPr>
          <p:cNvPr id="8" name="Текстовое поле 7"/>
          <p:cNvSpPr txBox="1"/>
          <p:nvPr/>
        </p:nvSpPr>
        <p:spPr bwMode="auto">
          <a:xfrm>
            <a:off x="0" y="1122068"/>
            <a:ext cx="93102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                  Серия мастер-классов «Арт-мастерская» 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в Штабе Общественной поддержки Владимира Путина 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                                                  в Ростовской области                                                                                 </a:t>
            </a:r>
            <a:endParaRPr lang="ru-RU" sz="1600" b="1" dirty="0">
              <a:solidFill>
                <a:srgbClr val="993366"/>
              </a:solidFill>
              <a:latin typeface="Gilroy Bold"/>
              <a:cs typeface="Gilroy Bold"/>
            </a:endParaRPr>
          </a:p>
        </p:txBody>
      </p:sp>
      <p:sp>
        <p:nvSpPr>
          <p:cNvPr id="13" name="Текстовое поле 7"/>
          <p:cNvSpPr txBox="1"/>
          <p:nvPr/>
        </p:nvSpPr>
        <p:spPr bwMode="auto">
          <a:xfrm>
            <a:off x="3657600" y="3285572"/>
            <a:ext cx="85344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В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рамках Акции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«Блокадный хлеб" Волонтёры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Культуры Багаевского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района провели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ряд мероприятий (концерты, встречи, 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выставки) в РДК, школах Багаевского района</a:t>
            </a:r>
            <a:endParaRPr sz="1600" b="1" dirty="0">
              <a:solidFill>
                <a:srgbClr val="993366"/>
              </a:solidFill>
            </a:endParaRPr>
          </a:p>
        </p:txBody>
      </p:sp>
      <p:sp>
        <p:nvSpPr>
          <p:cNvPr id="15" name="Текстовое поле 7"/>
          <p:cNvSpPr txBox="1"/>
          <p:nvPr/>
        </p:nvSpPr>
        <p:spPr bwMode="auto">
          <a:xfrm>
            <a:off x="0" y="5610941"/>
            <a:ext cx="93102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Расписывали стены по утвержденным эскизам  </a:t>
            </a: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в Молодежном многофункциональном центре </a:t>
            </a: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"Вектор роста" </a:t>
            </a:r>
            <a:endParaRPr lang="ru-RU" sz="1600" b="1" dirty="0" smtClean="0">
              <a:solidFill>
                <a:srgbClr val="993366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sz="1600" b="1" dirty="0">
                <a:solidFill>
                  <a:srgbClr val="993366"/>
                </a:solidFill>
                <a:latin typeface="Gilroy Bold"/>
                <a:cs typeface="Gilroy Bold"/>
              </a:rPr>
              <a:t> </a:t>
            </a:r>
            <a:r>
              <a:rPr lang="ru-RU" sz="1600" b="1" dirty="0" smtClean="0">
                <a:solidFill>
                  <a:srgbClr val="993366"/>
                </a:solidFill>
                <a:latin typeface="Gilroy Bold"/>
                <a:cs typeface="Gilroy Bold"/>
              </a:rPr>
              <a:t>                                                                                                                   Багаевского района</a:t>
            </a:r>
            <a:endParaRPr sz="1600" b="1" dirty="0">
              <a:solidFill>
                <a:srgbClr val="9933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061" y="679885"/>
            <a:ext cx="6605117" cy="4790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67" y="-243913"/>
            <a:ext cx="4866319" cy="3529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92" y="2761661"/>
            <a:ext cx="5650694" cy="409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1365250" y="691515"/>
            <a:ext cx="5179740" cy="1265555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Текстовое поле 5"/>
          <p:cNvSpPr txBox="1"/>
          <p:nvPr/>
        </p:nvSpPr>
        <p:spPr bwMode="auto">
          <a:xfrm>
            <a:off x="1714923" y="858780"/>
            <a:ext cx="1949573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Gilroy Bold"/>
                <a:cs typeface="Gilroy Bold"/>
              </a:rPr>
              <a:t>Планы</a:t>
            </a:r>
            <a:br>
              <a:rPr lang="ru-RU" sz="4400" dirty="0">
                <a:solidFill>
                  <a:schemeClr val="bg1"/>
                </a:solidFill>
                <a:latin typeface="Gilroy Bold"/>
                <a:cs typeface="Gilroy Bold"/>
              </a:rPr>
            </a:br>
            <a:r>
              <a:rPr lang="ru-RU" sz="1050" b="1" dirty="0">
                <a:solidFill>
                  <a:schemeClr val="bg1"/>
                </a:solidFill>
                <a:latin typeface="Gilroy Bold"/>
                <a:cs typeface="Gilroy Bold"/>
              </a:rPr>
              <a:t>до конца </a:t>
            </a:r>
            <a:r>
              <a:rPr lang="ru-RU" sz="1050" b="1" dirty="0" smtClean="0">
                <a:solidFill>
                  <a:schemeClr val="bg1"/>
                </a:solidFill>
                <a:latin typeface="Gilroy Bold"/>
                <a:cs typeface="Gilroy Bold"/>
              </a:rPr>
              <a:t>2024 года</a:t>
            </a:r>
            <a:endParaRPr lang="ru-RU" sz="1050" b="1" dirty="0">
              <a:solidFill>
                <a:schemeClr val="bg1"/>
              </a:solidFill>
              <a:latin typeface="Gilroy Bold"/>
              <a:cs typeface="Gilroy Bold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365250" y="2278380"/>
            <a:ext cx="5179740" cy="396748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Текстовое поле 7"/>
          <p:cNvSpPr txBox="1"/>
          <p:nvPr/>
        </p:nvSpPr>
        <p:spPr bwMode="auto">
          <a:xfrm>
            <a:off x="1558925" y="2497668"/>
            <a:ext cx="38417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Gilroy Bold"/>
                <a:cs typeface="Gilroy Bold"/>
              </a:rPr>
              <a:t>Качественные результаты</a:t>
            </a:r>
            <a:br>
              <a:rPr lang="ru-RU" sz="2000" dirty="0">
                <a:solidFill>
                  <a:schemeClr val="bg1"/>
                </a:solidFill>
                <a:latin typeface="Gilroy Bold"/>
                <a:cs typeface="Gilroy Bold"/>
              </a:rPr>
            </a:br>
            <a:r>
              <a:rPr lang="ru-RU" sz="1200" b="1" dirty="0">
                <a:solidFill>
                  <a:schemeClr val="bg1"/>
                </a:solidFill>
                <a:latin typeface="Gilroy Bold"/>
                <a:cs typeface="Gilroy Bold"/>
              </a:rPr>
              <a:t>до конца </a:t>
            </a:r>
            <a:r>
              <a:rPr lang="ru-RU" sz="1200" b="1" dirty="0" smtClean="0">
                <a:solidFill>
                  <a:schemeClr val="bg1"/>
                </a:solidFill>
                <a:latin typeface="Gilroy Bold"/>
                <a:cs typeface="Gilroy Bold"/>
              </a:rPr>
              <a:t>2024года</a:t>
            </a:r>
            <a:endParaRPr dirty="0"/>
          </a:p>
          <a:p>
            <a:pPr>
              <a:defRPr/>
            </a:pPr>
            <a:r>
              <a:rPr lang="ru-RU" sz="2000" dirty="0">
                <a:solidFill>
                  <a:schemeClr val="bg1"/>
                </a:solidFill>
                <a:latin typeface="Gilroy Bold"/>
                <a:cs typeface="Gilroy Bold"/>
              </a:rPr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720205" y="2278380"/>
            <a:ext cx="4035425" cy="396748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Текстовое поле 7"/>
          <p:cNvSpPr txBox="1"/>
          <p:nvPr/>
        </p:nvSpPr>
        <p:spPr bwMode="auto">
          <a:xfrm>
            <a:off x="1714923" y="3390079"/>
            <a:ext cx="4644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    Самореализация </a:t>
            </a:r>
            <a:r>
              <a:rPr lang="ru-RU" b="1" dirty="0">
                <a:solidFill>
                  <a:schemeClr val="bg1"/>
                </a:solidFill>
                <a:latin typeface="Gilroy Medium"/>
                <a:cs typeface="Gilroy Medium"/>
              </a:rPr>
              <a:t>талантливой молодёжи заинтересованной в развитии станицы </a:t>
            </a:r>
            <a:r>
              <a:rPr lang="ru-RU" b="1" dirty="0" err="1" smtClean="0">
                <a:solidFill>
                  <a:schemeClr val="bg1"/>
                </a:solidFill>
                <a:latin typeface="Gilroy Medium"/>
                <a:cs typeface="Gilroy Medium"/>
              </a:rPr>
              <a:t>Багаевской</a:t>
            </a: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 и Багаевского района;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Medium"/>
                <a:cs typeface="Gilroy Medium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   Привлечение </a:t>
            </a:r>
            <a:r>
              <a:rPr lang="ru-RU" b="1" dirty="0">
                <a:solidFill>
                  <a:schemeClr val="bg1"/>
                </a:solidFill>
                <a:latin typeface="Gilroy Medium"/>
                <a:cs typeface="Gilroy Medium"/>
              </a:rPr>
              <a:t>новых людей </a:t>
            </a: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(различного возраста) </a:t>
            </a:r>
            <a:r>
              <a:rPr lang="ru-RU" b="1" dirty="0">
                <a:solidFill>
                  <a:schemeClr val="bg1"/>
                </a:solidFill>
                <a:latin typeface="Gilroy Medium"/>
                <a:cs typeface="Gilroy Medium"/>
              </a:rPr>
              <a:t>к </a:t>
            </a: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искусству, культуре;</a:t>
            </a: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  Изменение </a:t>
            </a:r>
            <a:r>
              <a:rPr lang="ru-RU" b="1" dirty="0">
                <a:solidFill>
                  <a:schemeClr val="bg1"/>
                </a:solidFill>
                <a:latin typeface="Gilroy Medium"/>
                <a:cs typeface="Gilroy Medium"/>
              </a:rPr>
              <a:t>эстетического отношения жителей к </a:t>
            </a: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станице, к своему району, области</a:t>
            </a:r>
            <a:endParaRPr lang="ru-RU" b="1" dirty="0">
              <a:solidFill>
                <a:schemeClr val="bg1"/>
              </a:solidFill>
              <a:latin typeface="Gilroy Medium"/>
              <a:cs typeface="Gilroy Medium"/>
            </a:endParaRPr>
          </a:p>
        </p:txBody>
      </p:sp>
      <p:sp>
        <p:nvSpPr>
          <p:cNvPr id="16" name="Текстовое поле 7"/>
          <p:cNvSpPr txBox="1"/>
          <p:nvPr/>
        </p:nvSpPr>
        <p:spPr bwMode="auto">
          <a:xfrm>
            <a:off x="6913880" y="2497668"/>
            <a:ext cx="3931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Gilroy Bold"/>
                <a:cs typeface="Gilroy Bold"/>
              </a:rPr>
              <a:t>Количественные результаты</a:t>
            </a:r>
            <a:br>
              <a:rPr lang="ru-RU" dirty="0">
                <a:solidFill>
                  <a:schemeClr val="bg1"/>
                </a:solidFill>
                <a:latin typeface="Gilroy Bold"/>
                <a:cs typeface="Gilroy Bold"/>
              </a:rPr>
            </a:br>
            <a:r>
              <a:rPr lang="ru-RU" sz="1200" b="1" dirty="0">
                <a:solidFill>
                  <a:schemeClr val="bg1"/>
                </a:solidFill>
                <a:latin typeface="Gilroy Bold"/>
                <a:cs typeface="Gilroy Bold"/>
              </a:rPr>
              <a:t>до конца </a:t>
            </a:r>
            <a:r>
              <a:rPr lang="ru-RU" sz="1200" b="1" dirty="0" smtClean="0">
                <a:solidFill>
                  <a:schemeClr val="bg1"/>
                </a:solidFill>
                <a:latin typeface="Gilroy Bold"/>
                <a:cs typeface="Gilroy Bold"/>
              </a:rPr>
              <a:t>2024 года</a:t>
            </a:r>
            <a:endParaRPr dirty="0"/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Gilroy Bold"/>
                <a:cs typeface="Gilroy Bold"/>
              </a:rPr>
              <a:t> </a:t>
            </a:r>
          </a:p>
        </p:txBody>
      </p:sp>
      <p:sp>
        <p:nvSpPr>
          <p:cNvPr id="17" name="Текстовое поле 7"/>
          <p:cNvSpPr txBox="1"/>
          <p:nvPr/>
        </p:nvSpPr>
        <p:spPr bwMode="auto">
          <a:xfrm>
            <a:off x="6913881" y="3390079"/>
            <a:ext cx="3841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Рассчитываем до конца 2024 года вырасти минимум в три раза по всем цифрам: от количества участников добровольческой деятельности в сфере культуры (сейчас это около 270 человек) до количества </a:t>
            </a:r>
            <a:r>
              <a:rPr lang="ru-RU" b="1" smtClean="0">
                <a:solidFill>
                  <a:schemeClr val="bg1"/>
                </a:solidFill>
                <a:latin typeface="Gilroy Medium"/>
                <a:cs typeface="Gilroy Medium"/>
              </a:rPr>
              <a:t>подписчиков </a:t>
            </a:r>
            <a:r>
              <a:rPr lang="ru-RU" b="1" smtClean="0">
                <a:solidFill>
                  <a:schemeClr val="bg1"/>
                </a:solidFill>
                <a:latin typeface="Gilroy Medium"/>
                <a:cs typeface="Gilroy Medium"/>
              </a:rPr>
              <a:t>Телеграмм-канала </a:t>
            </a:r>
            <a:r>
              <a:rPr lang="ru-RU" b="1" dirty="0" smtClean="0">
                <a:solidFill>
                  <a:schemeClr val="bg1"/>
                </a:solidFill>
                <a:latin typeface="Gilroy Medium"/>
                <a:cs typeface="Gilroy Medium"/>
              </a:rPr>
              <a:t>(сейчас это 160 человек)</a:t>
            </a:r>
            <a:endParaRPr lang="ru-RU" b="1" dirty="0">
              <a:solidFill>
                <a:schemeClr val="bg1"/>
              </a:solidFill>
              <a:latin typeface="Gilroy Medium"/>
              <a:cs typeface="Gilroy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 bwMode="auto">
          <a:xfrm>
            <a:off x="1365250" y="691515"/>
            <a:ext cx="9390380" cy="1265555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Текстовое поле 4"/>
          <p:cNvSpPr txBox="1"/>
          <p:nvPr/>
        </p:nvSpPr>
        <p:spPr bwMode="auto">
          <a:xfrm>
            <a:off x="4669155" y="858780"/>
            <a:ext cx="2902585" cy="929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4400">
                <a:solidFill>
                  <a:schemeClr val="bg1"/>
                </a:solidFill>
                <a:latin typeface="Gilroy Bold"/>
                <a:cs typeface="Gilroy Bold"/>
              </a:rPr>
              <a:t>Партнеры</a:t>
            </a:r>
            <a:br>
              <a:rPr lang="ru-RU" sz="4400">
                <a:solidFill>
                  <a:schemeClr val="bg1"/>
                </a:solidFill>
                <a:latin typeface="Gilroy Bold"/>
                <a:cs typeface="Gilroy Bold"/>
              </a:rPr>
            </a:br>
            <a:endParaRPr lang="ru-RU" sz="1050" b="1">
              <a:solidFill>
                <a:schemeClr val="bg1"/>
              </a:solidFill>
              <a:latin typeface="Gilroy Bold"/>
              <a:cs typeface="Gilroy Bold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1365250" y="2278380"/>
            <a:ext cx="5160241" cy="396748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Текстовое поле 10"/>
          <p:cNvSpPr txBox="1"/>
          <p:nvPr/>
        </p:nvSpPr>
        <p:spPr bwMode="auto">
          <a:xfrm>
            <a:off x="1462087" y="2466443"/>
            <a:ext cx="4966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На данный </a:t>
            </a: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момент </a:t>
            </a:r>
            <a:endParaRPr lang="ru-RU" b="1" dirty="0" smtClean="0">
              <a:solidFill>
                <a:schemeClr val="bg1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партнерами </a:t>
            </a: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волонтеров 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являются:</a:t>
            </a: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1.Отдел Культуры Администрации Багаевского района;</a:t>
            </a:r>
            <a:endParaRPr lang="ru-RU" b="1" dirty="0">
              <a:solidFill>
                <a:schemeClr val="bg1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2. Районный Дом 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культуры ;</a:t>
            </a:r>
            <a:endParaRPr lang="ru-RU" b="1" dirty="0">
              <a:solidFill>
                <a:schemeClr val="bg1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3. Администрация 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Багаевского района</a:t>
            </a: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;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4. Сельская администрация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5. 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Молодёжный многофункциональный центр «Вектор роста» Багаевского района ;</a:t>
            </a:r>
            <a:endParaRPr lang="ru-RU" b="1" dirty="0">
              <a:solidFill>
                <a:schemeClr val="bg1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6. 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Индивидуальные предприниматели Багаевского района и Ростовской области</a:t>
            </a:r>
            <a:endParaRPr lang="ru-RU" sz="2000" b="1" dirty="0">
              <a:solidFill>
                <a:schemeClr val="bg1"/>
              </a:solidFill>
              <a:latin typeface="Gilroy Bold"/>
              <a:cs typeface="Gilroy Bold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720205" y="2278380"/>
            <a:ext cx="4035425" cy="396748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Текстовое поле 7"/>
          <p:cNvSpPr txBox="1"/>
          <p:nvPr/>
        </p:nvSpPr>
        <p:spPr bwMode="auto">
          <a:xfrm>
            <a:off x="6989444" y="2760691"/>
            <a:ext cx="3496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Gilroy Bold"/>
                <a:cs typeface="Gilroy Bold"/>
              </a:rPr>
              <a:t>Планируемые 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партнеры</a:t>
            </a: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1.Образовательные учреждения Багаевского района;</a:t>
            </a: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2. </a:t>
            </a:r>
            <a:r>
              <a:rPr lang="ru-RU" b="1" dirty="0" err="1" smtClean="0">
                <a:solidFill>
                  <a:schemeClr val="bg1"/>
                </a:solidFill>
                <a:latin typeface="Gilroy Bold"/>
                <a:cs typeface="Gilroy Bold"/>
              </a:rPr>
              <a:t>Шахтинская</a:t>
            </a: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 Епархия;</a:t>
            </a:r>
            <a:endParaRPr lang="ru-RU" b="1" dirty="0">
              <a:solidFill>
                <a:schemeClr val="bg1"/>
              </a:solidFill>
              <a:latin typeface="Gilroy Bold"/>
              <a:cs typeface="Gilroy Bold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bg1"/>
                </a:solidFill>
                <a:latin typeface="Gilroy Bold"/>
                <a:cs typeface="Gilroy Bold"/>
              </a:rPr>
              <a:t>3.Сельхозпроизводители, ОАО «Гранит»</a:t>
            </a:r>
            <a:endParaRPr lang="ru-RU" b="1" dirty="0">
              <a:solidFill>
                <a:schemeClr val="bg1"/>
              </a:solidFill>
              <a:latin typeface="Gilroy Bold"/>
              <a:cs typeface="Gilroy Bold"/>
            </a:endParaRPr>
          </a:p>
          <a:p>
            <a:pPr>
              <a:defRPr/>
            </a:pPr>
            <a:endParaRPr lang="ru-RU" dirty="0">
              <a:solidFill>
                <a:schemeClr val="bg1"/>
              </a:solidFill>
              <a:latin typeface="Gilroy Bold"/>
              <a:cs typeface="Gilro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23" y="0"/>
            <a:ext cx="9694077" cy="68580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 bwMode="auto">
          <a:xfrm>
            <a:off x="4156537" y="1789804"/>
            <a:ext cx="8035463" cy="9310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 dirty="0" smtClean="0">
                <a:solidFill>
                  <a:srgbClr val="993366"/>
                </a:solidFill>
                <a:latin typeface="Gilroy Bold"/>
                <a:cs typeface="Gilroy Bold"/>
              </a:rPr>
              <a:t>    </a:t>
            </a:r>
            <a:r>
              <a:rPr lang="ru-RU" sz="4400" b="1" dirty="0" smtClean="0">
                <a:solidFill>
                  <a:srgbClr val="993366"/>
                </a:solidFill>
                <a:latin typeface="Gilroy Bold"/>
                <a:cs typeface="Gilroy Bold"/>
              </a:rPr>
              <a:t>Наш </a:t>
            </a:r>
            <a:r>
              <a:rPr lang="ru-RU" sz="4400" b="1" dirty="0" smtClean="0">
                <a:solidFill>
                  <a:srgbClr val="993366"/>
                </a:solidFill>
                <a:latin typeface="Gilroy Bold"/>
                <a:cs typeface="Gilroy Bold"/>
              </a:rPr>
              <a:t>Т</a:t>
            </a:r>
            <a:r>
              <a:rPr lang="ru-RU" sz="4400" b="1" dirty="0" smtClean="0">
                <a:solidFill>
                  <a:srgbClr val="993366"/>
                </a:solidFill>
                <a:latin typeface="Gilroy Bold"/>
                <a:cs typeface="Gilroy Bold"/>
              </a:rPr>
              <a:t>елеграмм-канал</a:t>
            </a:r>
            <a:r>
              <a:rPr lang="ru-RU" sz="4400" dirty="0">
                <a:solidFill>
                  <a:schemeClr val="bg1"/>
                </a:solidFill>
                <a:latin typeface="Gilroy Bold"/>
                <a:cs typeface="Gilroy Bold"/>
              </a:rPr>
              <a:t/>
            </a:r>
            <a:br>
              <a:rPr lang="ru-RU" sz="4400" dirty="0">
                <a:solidFill>
                  <a:schemeClr val="bg1"/>
                </a:solidFill>
                <a:latin typeface="Gilroy Bold"/>
                <a:cs typeface="Gilroy Bold"/>
              </a:rPr>
            </a:br>
            <a:endParaRPr lang="ru-RU" sz="1050" b="1" dirty="0">
              <a:solidFill>
                <a:schemeClr val="bg1"/>
              </a:solidFill>
              <a:latin typeface="Gilroy Bold"/>
              <a:cs typeface="Gilroy Bold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7703878" y="3200267"/>
            <a:ext cx="3546013" cy="34091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690" y="496616"/>
            <a:ext cx="7922197" cy="5745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70" y="3369555"/>
            <a:ext cx="3042228" cy="30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402</Words>
  <Application>Microsoft Office PowerPoint</Application>
  <DocSecurity>0</DocSecurity>
  <PresentationFormat>Произвольный</PresentationFormat>
  <Paragraphs>59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Голополосова Джастина Евгеньевна</dc:creator>
  <cp:keywords/>
  <dc:description/>
  <cp:lastModifiedBy>ЕА</cp:lastModifiedBy>
  <cp:revision>36</cp:revision>
  <dcterms:created xsi:type="dcterms:W3CDTF">2023-06-21T06:53:00Z</dcterms:created>
  <dcterms:modified xsi:type="dcterms:W3CDTF">2024-05-16T18:59:16Z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1049-11.2.0.11219</vt:lpwstr>
  </property>
  <property fmtid="{D5CDD505-2E9C-101B-9397-08002B2CF9AE}" pid="3" name="ICV">
    <vt:lpwstr>3404642EB5A544CAA6F75CAB504A7DF0</vt:lpwstr>
  </property>
</Properties>
</file>