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6" r:id="rId6"/>
    <p:sldId id="265" r:id="rId7"/>
    <p:sldId id="264" r:id="rId8"/>
    <p:sldId id="263" r:id="rId9"/>
    <p:sldId id="262" r:id="rId10"/>
    <p:sldId id="261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359" y="198884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Социальный проект</a:t>
            </a:r>
          </a:p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«Передвижной модульный музей «Подвиг. Память. Бессмертие»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9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40049"/>
              </p:ext>
            </p:extLst>
          </p:nvPr>
        </p:nvGraphicFramePr>
        <p:xfrm>
          <a:off x="395536" y="260648"/>
          <a:ext cx="8352928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Основные показатели проекта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Качественные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Количественные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1.</a:t>
                      </a:r>
                      <a:r>
                        <a:rPr lang="ru-RU" sz="2400" baseline="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Произойдет усиление интереса жителей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Нефтеюганского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района к истории Великой Отечественной войны;</a:t>
                      </a:r>
                      <a:endParaRPr lang="ru-RU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1.</a:t>
                      </a:r>
                      <a:r>
                        <a:rPr lang="ru-RU" sz="2400" baseline="0" dirty="0" smtClean="0">
                          <a:latin typeface="Book Antiqua" panose="02040602050305030304" pitchFamily="18" charset="0"/>
                        </a:rPr>
                        <a:t> Будут </a:t>
                      </a:r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отреставрированы  75 предметов времен Великой Отечественной войны;</a:t>
                      </a:r>
                      <a:endParaRPr lang="ru-RU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2.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Усиление интереса молодежи к музейной работе;</a:t>
                      </a:r>
                      <a:endParaRPr lang="ru-RU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2. Будут оформлены 10 выставочных модулей;</a:t>
                      </a:r>
                      <a:endParaRPr lang="ru-RU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3.</a:t>
                      </a:r>
                      <a:r>
                        <a:rPr lang="ru-RU" sz="2400" baseline="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Реализация образовательной, воспитательной и рекреационной функции </a:t>
                      </a:r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музея.</a:t>
                      </a:r>
                      <a:endParaRPr lang="ru-RU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3. Будут организованны</a:t>
                      </a:r>
                      <a:r>
                        <a:rPr lang="ru-RU" sz="2400" baseline="0" dirty="0" smtClean="0"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выставки для жителей </a:t>
                      </a:r>
                      <a:r>
                        <a:rPr lang="ru-RU" sz="2400" dirty="0" err="1" smtClean="0">
                          <a:latin typeface="Book Antiqua" panose="02040602050305030304" pitchFamily="18" charset="0"/>
                        </a:rPr>
                        <a:t>Нефтеюганского</a:t>
                      </a:r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 района, их</a:t>
                      </a:r>
                      <a:r>
                        <a:rPr lang="ru-RU" sz="2400" baseline="0" dirty="0" smtClean="0">
                          <a:latin typeface="Book Antiqua" panose="02040602050305030304" pitchFamily="18" charset="0"/>
                        </a:rPr>
                        <a:t> участниками </a:t>
                      </a:r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станут не</a:t>
                      </a:r>
                      <a:r>
                        <a:rPr lang="ru-RU" sz="2400" baseline="0" dirty="0" smtClean="0">
                          <a:latin typeface="Book Antiqua" panose="02040602050305030304" pitchFamily="18" charset="0"/>
                        </a:rPr>
                        <a:t> менее</a:t>
                      </a:r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 500 </a:t>
                      </a:r>
                      <a:r>
                        <a:rPr lang="ru-RU" sz="2400" dirty="0" smtClean="0">
                          <a:latin typeface="Book Antiqua" panose="02040602050305030304" pitchFamily="18" charset="0"/>
                        </a:rPr>
                        <a:t>человек.</a:t>
                      </a:r>
                      <a:endParaRPr lang="ru-RU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22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362" y="134076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Партнеры проекта</a:t>
            </a:r>
            <a:r>
              <a:rPr lang="ru-RU" b="1" dirty="0" smtClean="0">
                <a:latin typeface="Book Antiqua" panose="02040602050305030304" pitchFamily="18" charset="0"/>
              </a:rPr>
              <a:t>:</a:t>
            </a:r>
          </a:p>
          <a:p>
            <a:pPr algn="ctr"/>
            <a:endParaRPr lang="ru-RU" b="1" dirty="0">
              <a:latin typeface="Book Antiqua" panose="0204060205030503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Book Antiqua" panose="02040602050305030304" pitchFamily="18" charset="0"/>
              </a:rPr>
              <a:t>Нефтеюганское </a:t>
            </a:r>
            <a:r>
              <a:rPr lang="ru-RU" dirty="0">
                <a:latin typeface="Book Antiqua" panose="02040602050305030304" pitchFamily="18" charset="0"/>
              </a:rPr>
              <a:t>районное муниципальное общеобразовательное бюджетное учреждение «Каркатеевская средняя общеобразовательная школа</a:t>
            </a:r>
            <a:r>
              <a:rPr lang="ru-RU" dirty="0" smtClean="0">
                <a:latin typeface="Book Antiqua" panose="02040602050305030304" pitchFamily="18" charset="0"/>
              </a:rPr>
              <a:t>»;</a:t>
            </a:r>
          </a:p>
          <a:p>
            <a:pPr marL="342900" indent="-342900" algn="just">
              <a:buAutoNum type="arabicPeriod"/>
            </a:pPr>
            <a:endParaRPr lang="ru-RU" dirty="0">
              <a:latin typeface="Book Antiqua" panose="02040602050305030304" pitchFamily="18" charset="0"/>
            </a:endParaRPr>
          </a:p>
          <a:p>
            <a:pPr algn="just"/>
            <a:r>
              <a:rPr lang="ru-RU" dirty="0" smtClean="0">
                <a:latin typeface="Book Antiqua" panose="02040602050305030304" pitchFamily="18" charset="0"/>
              </a:rPr>
              <a:t>2. Департамент </a:t>
            </a:r>
            <a:r>
              <a:rPr lang="ru-RU" dirty="0">
                <a:latin typeface="Book Antiqua" panose="02040602050305030304" pitchFamily="18" charset="0"/>
              </a:rPr>
              <a:t>образования и молодежной политики </a:t>
            </a:r>
            <a:r>
              <a:rPr lang="ru-RU" dirty="0" err="1" smtClean="0">
                <a:latin typeface="Book Antiqua" panose="02040602050305030304" pitchFamily="18" charset="0"/>
              </a:rPr>
              <a:t>Нефтеюганского</a:t>
            </a:r>
            <a:endParaRPr lang="ru-RU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   района;</a:t>
            </a:r>
          </a:p>
          <a:p>
            <a:pPr algn="just"/>
            <a:endParaRPr lang="ru-RU" dirty="0">
              <a:latin typeface="Book Antiqua" panose="02040602050305030304" pitchFamily="18" charset="0"/>
            </a:endParaRP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3. Телекомпания "7 канал</a:t>
            </a:r>
            <a:r>
              <a:rPr lang="ru-RU" dirty="0" smtClean="0">
                <a:latin typeface="Book Antiqua" panose="02040602050305030304" pitchFamily="18" charset="0"/>
              </a:rPr>
              <a:t>";</a:t>
            </a:r>
          </a:p>
          <a:p>
            <a:pPr algn="just"/>
            <a:endParaRPr lang="ru-RU" dirty="0">
              <a:latin typeface="Book Antiqua" panose="02040602050305030304" pitchFamily="18" charset="0"/>
            </a:endParaRP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4</a:t>
            </a:r>
            <a:r>
              <a:rPr lang="ru-RU" dirty="0" smtClean="0">
                <a:latin typeface="Book Antiqua" panose="02040602050305030304" pitchFamily="18" charset="0"/>
              </a:rPr>
              <a:t>. </a:t>
            </a:r>
            <a:r>
              <a:rPr lang="ru-RU" dirty="0">
                <a:latin typeface="Book Antiqua" panose="02040602050305030304" pitchFamily="18" charset="0"/>
              </a:rPr>
              <a:t>Администрация сп. Каркатеевы.</a:t>
            </a:r>
          </a:p>
        </p:txBody>
      </p:sp>
    </p:spTree>
    <p:extLst>
      <p:ext uri="{BB962C8B-B14F-4D97-AF65-F5344CB8AC3E}">
        <p14:creationId xmlns:p14="http://schemas.microsoft.com/office/powerpoint/2010/main" val="282754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расноармеец\Desktop\Музей\Y6mGqwcQB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725144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Book Antiqua" panose="02040602050305030304" pitchFamily="18" charset="0"/>
              </a:rPr>
              <a:t>	</a:t>
            </a:r>
            <a:r>
              <a:rPr lang="ru-RU" sz="2000" b="1" dirty="0" smtClean="0">
                <a:latin typeface="Book Antiqua" panose="02040602050305030304" pitchFamily="18" charset="0"/>
              </a:rPr>
              <a:t>Краткая справка</a:t>
            </a:r>
            <a:r>
              <a:rPr lang="ru-RU" sz="2000" dirty="0" smtClean="0">
                <a:latin typeface="Book Antiqua" panose="02040602050305030304" pitchFamily="18" charset="0"/>
              </a:rPr>
              <a:t>: Музейная экспозиция поискового отряда «Красноармеец» существует с 2016 года. С 2016 по 2019 годы экспозицию </a:t>
            </a:r>
            <a:r>
              <a:rPr lang="ru-RU" sz="2000" smtClean="0">
                <a:latin typeface="Book Antiqua" panose="02040602050305030304" pitchFamily="18" charset="0"/>
              </a:rPr>
              <a:t>посетили около </a:t>
            </a:r>
            <a:r>
              <a:rPr lang="ru-RU" sz="2000" dirty="0" smtClean="0">
                <a:latin typeface="Book Antiqua" panose="02040602050305030304" pitchFamily="18" charset="0"/>
              </a:rPr>
              <a:t>3 тыс. человек из Тюменской, Курганской областей и ХМАО-Югры. В настоящее время мы работаем над трансформацией экспозиции в полноценный музей модульно-передвижного типа…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8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33265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 Antiqua" panose="02040602050305030304" pitchFamily="18" charset="0"/>
              </a:rPr>
              <a:t>Проект поможет решить следующие проблемы: </a:t>
            </a:r>
            <a:endParaRPr lang="ru-RU" b="1" dirty="0" smtClean="0">
              <a:latin typeface="Book Antiqua" panose="02040602050305030304" pitchFamily="18" charset="0"/>
            </a:endParaRPr>
          </a:p>
          <a:p>
            <a:pPr algn="ctr"/>
            <a:endParaRPr lang="ru-RU" b="1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b="1" dirty="0" smtClean="0">
                <a:latin typeface="Book Antiqua" panose="02040602050305030304" pitchFamily="18" charset="0"/>
              </a:rPr>
              <a:t>1 проблема</a:t>
            </a:r>
            <a:r>
              <a:rPr lang="ru-RU" dirty="0">
                <a:latin typeface="Times New Roman"/>
                <a:ea typeface="Times New Roman"/>
              </a:rPr>
              <a:t> - Недоступность для </a:t>
            </a:r>
            <a:r>
              <a:rPr lang="ru-RU" dirty="0" err="1">
                <a:latin typeface="Times New Roman"/>
                <a:ea typeface="Times New Roman"/>
              </a:rPr>
              <a:t>нефтеюганцев</a:t>
            </a:r>
            <a:r>
              <a:rPr lang="ru-RU" dirty="0">
                <a:latin typeface="Times New Roman"/>
                <a:ea typeface="Times New Roman"/>
              </a:rPr>
              <a:t> музеев военно-поисковой направленности (точнее их отсутствие). Решению этой проблемы будет способствовать выездной формат и доступность  музея нашего поискового отряда для жителей </a:t>
            </a:r>
            <a:r>
              <a:rPr lang="ru-RU" dirty="0" err="1">
                <a:latin typeface="Times New Roman"/>
                <a:ea typeface="Times New Roman"/>
              </a:rPr>
              <a:t>Нефтеюганского</a:t>
            </a:r>
            <a:r>
              <a:rPr lang="ru-RU" dirty="0">
                <a:latin typeface="Times New Roman"/>
                <a:ea typeface="Times New Roman"/>
              </a:rPr>
              <a:t> района ХМАО-Югры.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C:\Users\Красноармеец\Desktop\Музей\h3LihfEHx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17" y="2564904"/>
            <a:ext cx="5904656" cy="393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6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2 проблема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- </a:t>
            </a:r>
            <a:r>
              <a:rPr lang="ru-RU" dirty="0" err="1" smtClean="0">
                <a:latin typeface="Times New Roman"/>
                <a:ea typeface="Times New Roman"/>
              </a:rPr>
              <a:t>Нефтеюганцы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(в большей степени - дети и молодежь) имеет недостаточные знания о фронтовой жизни и быте наших героев в годы Великой Отечественной войны. Для того, чтобы человек осознал, насколько тяжело было нашим дедушкам и прадедушкам на фронте, насколько ценна для нас Великая Победа, он должен своими глазами увидеть артефакты, материальные источники </a:t>
            </a:r>
            <a:r>
              <a:rPr lang="ru-RU" dirty="0" smtClean="0">
                <a:latin typeface="Times New Roman"/>
                <a:ea typeface="Times New Roman"/>
              </a:rPr>
              <a:t>Великой Отечественной  войны.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603" y="2348880"/>
            <a:ext cx="5580809" cy="418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8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3 проблема </a:t>
            </a:r>
            <a:r>
              <a:rPr lang="ru-RU" b="1" dirty="0" smtClean="0">
                <a:latin typeface="Book Antiqua" panose="02040602050305030304" pitchFamily="18" charset="0"/>
              </a:rPr>
              <a:t>- </a:t>
            </a:r>
            <a:r>
              <a:rPr lang="ru-RU" dirty="0" smtClean="0">
                <a:latin typeface="Times New Roman"/>
                <a:ea typeface="Times New Roman"/>
              </a:rPr>
              <a:t>Проблема </a:t>
            </a:r>
            <a:r>
              <a:rPr lang="ru-RU" dirty="0">
                <a:latin typeface="Times New Roman"/>
                <a:ea typeface="Times New Roman"/>
              </a:rPr>
              <a:t>сохранения артефактов времен Великой Отечественной войны, обнаруженных нашим поисковым отрядом на местах былых сражений. Время безжалостно "убивает" эти артефакты, а ведь они могут использоваться как мощнейший музейный материал, через демонстрацию которого можно реализовывать патриотическое воспитание и просвещение россиян - наследников солдат Великой Отечественной войны. Если мы не сохраним эти артефакты сегодня - завтра они могут быть утеряны для нас навсегда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22" y="2420888"/>
            <a:ext cx="5492156" cy="411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36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530" y="33265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Book Antiqua" panose="02040602050305030304" pitchFamily="18" charset="0"/>
              </a:rPr>
              <a:t>Целевая группа проекта: </a:t>
            </a:r>
            <a:r>
              <a:rPr lang="ru-RU" dirty="0" smtClean="0">
                <a:latin typeface="Book Antiqua" panose="02040602050305030304" pitchFamily="18" charset="0"/>
              </a:rPr>
              <a:t>жители </a:t>
            </a:r>
            <a:r>
              <a:rPr lang="ru-RU" dirty="0" err="1">
                <a:latin typeface="Book Antiqua" panose="02040602050305030304" pitchFamily="18" charset="0"/>
              </a:rPr>
              <a:t>Нефтеюганского</a:t>
            </a:r>
            <a:r>
              <a:rPr lang="ru-RU" dirty="0">
                <a:latin typeface="Book Antiqua" panose="02040602050305030304" pitchFamily="18" charset="0"/>
              </a:rPr>
              <a:t> района ХМАО-Югры вне зависимости от возраста и социального положения.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38" y="1196752"/>
            <a:ext cx="4896544" cy="53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33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Цель </a:t>
            </a:r>
            <a:r>
              <a:rPr lang="ru-RU" b="1" dirty="0" smtClean="0">
                <a:latin typeface="Book Antiqua" panose="02040602050305030304" pitchFamily="18" charset="0"/>
              </a:rPr>
              <a:t>проекта: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Создание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доступного музейного пространства в виде передвижного модульного музея поискового отряда "Красноармеец" "Подвиг. Память. Бессмертие" и реализация с помощью него патриотического воспитания и просвещения жителей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Нефтеюганского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района ХМАО-Югры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84" y="1916832"/>
            <a:ext cx="5228848" cy="445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96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45" y="216496"/>
            <a:ext cx="38884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Book Antiqua" panose="02040602050305030304" pitchFamily="18" charset="0"/>
              </a:rPr>
              <a:t>Основные задачи </a:t>
            </a:r>
            <a:r>
              <a:rPr lang="ru-RU" sz="1600" b="1" dirty="0">
                <a:latin typeface="Book Antiqua" panose="02040602050305030304" pitchFamily="18" charset="0"/>
              </a:rPr>
              <a:t>проекта: </a:t>
            </a:r>
            <a:endParaRPr lang="ru-RU" sz="1600" b="1" dirty="0" smtClean="0">
              <a:latin typeface="Book Antiqua" panose="02040602050305030304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1)Вовлечение молодежи в реставрационную, музейно-выставочную и исследовательскую работу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2) Оформление передвижного модульного музея "Подвиг. Память. Бессмертие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";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3) Работа по сохранению предметов военно-исторического наследия нашей страны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4) Проведение выездных мероприятий музея для детей и взрослых по всей территории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Нефтеюганского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района ХМАО-Югры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5) Привлечение особого внимания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ea typeface="Times New Roman"/>
              </a:rPr>
              <a:t>нефтеюганцев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 к  истории Великой Отечественной войны: ее героям и событиям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6) Популяризация поискового движения России в Нефтеюганском районе ХМАО-Югры.</a:t>
            </a:r>
            <a:endParaRPr lang="ru-RU" sz="1600" b="1" dirty="0" smtClean="0">
              <a:latin typeface="Book Antiqua" panose="0204060205030503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2520280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2520458" cy="189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2520458" cy="189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18" y="4503290"/>
            <a:ext cx="2855640" cy="190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37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Book Antiqua" panose="02040602050305030304" pitchFamily="18" charset="0"/>
              </a:rPr>
              <a:t>Основные методы реализации: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Book Antiqua" panose="02040602050305030304" pitchFamily="18" charset="0"/>
              </a:rPr>
              <a:t>Проведение </a:t>
            </a:r>
            <a:r>
              <a:rPr lang="ru-RU" sz="2000" dirty="0">
                <a:latin typeface="Book Antiqua" panose="02040602050305030304" pitchFamily="18" charset="0"/>
              </a:rPr>
              <a:t>"Школы </a:t>
            </a:r>
            <a:r>
              <a:rPr lang="ru-RU" sz="2000" dirty="0" smtClean="0">
                <a:latin typeface="Book Antiqua" panose="02040602050305030304" pitchFamily="18" charset="0"/>
              </a:rPr>
              <a:t>реставратора»;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000" dirty="0" smtClean="0">
                <a:latin typeface="Book Antiqua" panose="02040602050305030304" pitchFamily="18" charset="0"/>
              </a:rPr>
              <a:t>Организация </a:t>
            </a:r>
            <a:r>
              <a:rPr lang="ru-RU" sz="2000" dirty="0">
                <a:latin typeface="Book Antiqua" panose="02040602050305030304" pitchFamily="18" charset="0"/>
              </a:rPr>
              <a:t>и проведение </a:t>
            </a:r>
            <a:r>
              <a:rPr lang="ru-RU" sz="2000" dirty="0" smtClean="0">
                <a:latin typeface="Book Antiqua" panose="02040602050305030304" pitchFamily="18" charset="0"/>
              </a:rPr>
              <a:t>выставок музея на территории </a:t>
            </a:r>
            <a:r>
              <a:rPr lang="ru-RU" sz="2000" dirty="0" err="1" smtClean="0">
                <a:latin typeface="Book Antiqua" panose="02040602050305030304" pitchFamily="18" charset="0"/>
              </a:rPr>
              <a:t>Нефтеюганского</a:t>
            </a:r>
            <a:r>
              <a:rPr lang="ru-RU" sz="2000" dirty="0" smtClean="0">
                <a:latin typeface="Book Antiqua" panose="02040602050305030304" pitchFamily="18" charset="0"/>
              </a:rPr>
              <a:t> района;</a:t>
            </a:r>
            <a:endParaRPr lang="ru-RU" sz="2000" dirty="0"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Book Antiqua" panose="02040602050305030304" pitchFamily="18" charset="0"/>
              </a:rPr>
              <a:t>3.  Взаимодействие </a:t>
            </a:r>
            <a:r>
              <a:rPr lang="ru-RU" sz="2000" dirty="0">
                <a:latin typeface="Book Antiqua" panose="02040602050305030304" pitchFamily="18" charset="0"/>
              </a:rPr>
              <a:t>с различными организациями (в </a:t>
            </a:r>
            <a:r>
              <a:rPr lang="ru-RU" sz="2000" dirty="0" smtClean="0">
                <a:latin typeface="Book Antiqua" panose="02040602050305030304" pitchFamily="18" charset="0"/>
              </a:rPr>
              <a:t>частности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   общеобразовательными</a:t>
            </a:r>
            <a:r>
              <a:rPr lang="ru-RU" sz="2000" dirty="0">
                <a:latin typeface="Book Antiqua" panose="02040602050305030304" pitchFamily="18" charset="0"/>
              </a:rPr>
              <a:t>) и </a:t>
            </a:r>
            <a:r>
              <a:rPr lang="ru-RU" sz="2000" dirty="0" smtClean="0">
                <a:latin typeface="Book Antiqua" panose="02040602050305030304" pitchFamily="18" charset="0"/>
              </a:rPr>
              <a:t>СМИ;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Book Antiqua" panose="02040602050305030304" pitchFamily="18" charset="0"/>
              </a:rPr>
              <a:t>4</a:t>
            </a:r>
            <a:r>
              <a:rPr lang="ru-RU" sz="2000" dirty="0" smtClean="0">
                <a:latin typeface="Book Antiqua" panose="02040602050305030304" pitchFamily="18" charset="0"/>
              </a:rPr>
              <a:t>.  Составление </a:t>
            </a:r>
            <a:r>
              <a:rPr lang="ru-RU" sz="2000" dirty="0">
                <a:latin typeface="Book Antiqua" panose="02040602050305030304" pitchFamily="18" charset="0"/>
              </a:rPr>
              <a:t>и трансляция отчетов по реализации </a:t>
            </a:r>
            <a:r>
              <a:rPr lang="ru-RU" sz="2000" dirty="0" smtClean="0">
                <a:latin typeface="Book Antiqua" panose="02040602050305030304" pitchFamily="18" charset="0"/>
              </a:rPr>
              <a:t>проекта,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  поощрение участников </a:t>
            </a:r>
            <a:r>
              <a:rPr lang="ru-RU" sz="2000" dirty="0">
                <a:latin typeface="Book Antiqua" panose="02040602050305030304" pitchFamily="18" charset="0"/>
              </a:rPr>
              <a:t>и партнеров проекта. </a:t>
            </a:r>
            <a:r>
              <a:rPr lang="ru-RU" sz="2000" dirty="0" smtClean="0">
                <a:latin typeface="Book Antiqua" panose="02040602050305030304" pitchFamily="18" charset="0"/>
              </a:rPr>
              <a:t>Взаимодействие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  со </a:t>
            </a:r>
            <a:r>
              <a:rPr lang="ru-RU" sz="2000" dirty="0">
                <a:latin typeface="Book Antiqua" panose="02040602050305030304" pitchFamily="18" charset="0"/>
              </a:rPr>
              <a:t>СМИ. (декабрь </a:t>
            </a:r>
            <a:r>
              <a:rPr lang="ru-RU" sz="2000" dirty="0" smtClean="0">
                <a:latin typeface="Book Antiqua" panose="02040602050305030304" pitchFamily="18" charset="0"/>
              </a:rPr>
              <a:t>2020  года</a:t>
            </a:r>
            <a:r>
              <a:rPr lang="ru-RU" sz="2000" dirty="0">
                <a:latin typeface="Book Antiqua" panose="0204060205030503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54121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403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Красноармеец</dc:creator>
  <cp:lastModifiedBy>Красноармеец</cp:lastModifiedBy>
  <cp:revision>10</cp:revision>
  <dcterms:created xsi:type="dcterms:W3CDTF">2020-03-18T09:03:19Z</dcterms:created>
  <dcterms:modified xsi:type="dcterms:W3CDTF">2020-03-21T20:56:33Z</dcterms:modified>
</cp:coreProperties>
</file>