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8" r:id="rId3"/>
    <p:sldId id="258" r:id="rId4"/>
    <p:sldId id="313" r:id="rId5"/>
    <p:sldId id="314" r:id="rId6"/>
    <p:sldId id="316" r:id="rId7"/>
    <p:sldId id="317" r:id="rId8"/>
    <p:sldId id="260" r:id="rId9"/>
    <p:sldId id="262" r:id="rId10"/>
    <p:sldId id="264" r:id="rId11"/>
    <p:sldId id="263" r:id="rId12"/>
    <p:sldId id="265" r:id="rId13"/>
    <p:sldId id="266" r:id="rId14"/>
    <p:sldId id="267" r:id="rId15"/>
    <p:sldId id="268" r:id="rId16"/>
    <p:sldId id="269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7" r:id="rId32"/>
    <p:sldId id="288" r:id="rId33"/>
    <p:sldId id="289" r:id="rId34"/>
    <p:sldId id="290" r:id="rId35"/>
    <p:sldId id="285" r:id="rId36"/>
    <p:sldId id="291" r:id="rId37"/>
    <p:sldId id="292" r:id="rId38"/>
    <p:sldId id="293" r:id="rId39"/>
    <p:sldId id="295" r:id="rId40"/>
    <p:sldId id="296" r:id="rId41"/>
    <p:sldId id="297" r:id="rId42"/>
    <p:sldId id="298" r:id="rId43"/>
    <p:sldId id="310" r:id="rId44"/>
    <p:sldId id="312" r:id="rId45"/>
    <p:sldId id="299" r:id="rId46"/>
    <p:sldId id="300" r:id="rId47"/>
    <p:sldId id="302" r:id="rId48"/>
    <p:sldId id="305" r:id="rId49"/>
    <p:sldId id="306" r:id="rId50"/>
    <p:sldId id="307" r:id="rId51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71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532FD-7BB0-4F3D-B06C-2480D95865E7}" type="datetimeFigureOut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75E28-BE11-41BA-B446-BF3F75A88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61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97CEE-2C56-44BB-AC18-B9A9E3B1A11E}" type="datetimeFigureOut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83B0-DF52-4BEF-8595-06FAD09B1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76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55298-ACE4-4795-932E-823D6707D04A}" type="datetimeFigureOut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02023-315B-4CA7-9325-D88E27C123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3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3E285-21B5-41E3-9B40-665B6C7C1DDE}" type="datetimeFigureOut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489C1-8839-4775-91C0-D78C251E1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25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B3A16-B96A-4CF3-BFF1-8DB3D745686B}" type="datetimeFigureOut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0D315-A5E8-4B17-81BF-6FD0C4F46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17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E6196-26B4-4DBC-A6FB-0FB05D5CC726}" type="datetimeFigureOut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55E2-1E81-4D41-B27D-EC0A9E845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80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1EAD4-364C-4851-9693-671C456314E8}" type="datetimeFigureOut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82C16-FF86-4D04-86EB-6C4DD1492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57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A0644-24EB-4022-86F6-D1746D1D3C41}" type="datetimeFigureOut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C5C4C-7A40-4D29-8B2D-5F9C1099F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47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890C1-E743-436B-B82D-50F5467A686E}" type="datetimeFigureOut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72D52-AB65-4BE9-9ED1-8E546EA12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56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8E5D6-5A31-4C6D-B6AD-C22EFA82CA71}" type="datetimeFigureOut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BE9D1-7AF5-4846-91E5-8D49A1665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647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5A878-75F1-4F60-802B-5FB15E269D88}" type="datetimeFigureOut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83C41-5847-4756-BE4B-C1D865243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22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92DD0D-847E-4DD3-889A-00488DD73287}" type="datetimeFigureOut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1118BD-FCB7-4DAD-9075-9A553EF37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4867275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963" y="2193925"/>
            <a:ext cx="11522075" cy="2387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ПРЕЗИДЕНТСКИЕ ГРАНТЫ ДЛЯ ННО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963" y="5046663"/>
            <a:ext cx="11522075" cy="1655762"/>
          </a:xfrm>
        </p:spPr>
        <p:txBody>
          <a:bodyPr rtlCol="0" anchor="ctr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КОЗЛОВ АНДРЕЙ ЮРЬЕВИЧ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Директор грантовых программ Благотворительного фонда поддержки семьи, материнства и детства «Покров»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4963" y="403225"/>
            <a:ext cx="2171700" cy="23987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4" name="Picture 4" descr="Рисунок Государственного герба Российской Федерации в многоцветном вариант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712788"/>
            <a:ext cx="1573212" cy="188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1. Оплата труда и обязательные начисления с ФОТ</a:t>
            </a:r>
            <a:br>
              <a:rPr lang="ru-RU" altLang="ru-RU" sz="3600" b="1">
                <a:solidFill>
                  <a:schemeClr val="bg1"/>
                </a:solidFill>
              </a:rPr>
            </a:br>
            <a:endParaRPr lang="ru-RU" altLang="ru-RU" sz="3600" b="1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В конце каждой статьи сметы не забывайте указывать ИТОГ: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38200" y="2271713"/>
          <a:ext cx="10515600" cy="4605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4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4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4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Статьи расходов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Стоимость единицы (руб.)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Количество единиц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Всего рублей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47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4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1. Оплата труда и обязательные начисления с ФОТ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95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1.1 Оплата труда штатных сотрудников, в том числе НДФЛ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47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- Руководитель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47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- Бухгалтер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47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-......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55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1.2. Страховые взносы во внебюджетные фонды с ФОТ штатных сотрудников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сумма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*30,2%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495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1.3 Оплата труда привлеченных специалистов, в том числе НДФЛ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47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-......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47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-…..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355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1.4 Страховые взносы во внебюджетные фонды с ФОТ привлеченных специалистов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сумма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*27,1%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0105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rgbClr val="FF0000"/>
                          </a:solidFill>
                          <a:effectLst/>
                        </a:rPr>
                        <a:t>ИТОГО по статье 1</a:t>
                      </a:r>
                      <a:endParaRPr lang="ru-RU" sz="4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4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Стрелка влево 8"/>
          <p:cNvSpPr/>
          <p:nvPr/>
        </p:nvSpPr>
        <p:spPr>
          <a:xfrm>
            <a:off x="5118100" y="6275388"/>
            <a:ext cx="977900" cy="484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Трудовой договор и/или Дополнительное соглашение.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 Приказ, (с указанием источника финансирования).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 Штатное расписание.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 Табель учета рабочего времени.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Расчетно-платежная или расчетная ведомости.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РКО или П/поручения на перечисления с заявлением Исполнителя и его реквизитами, на которые будут перечисляться деньги.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 П/поручения на перечисления НДФЛ и отчислений от ФОТ.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Отчетность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1.1 Оплата труда штатных сотрудников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  <a:solidFill>
            <a:schemeClr val="accent6"/>
          </a:solidFill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-  Договор гражданско-правового характера или Договор подряда.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- Приказ (с указанием источника финансирования).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- Расчетно-платежная или расчетная ведомости.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- На проведение лекций заполняется «Путевка», с указанием Ф.И.О., места, состава слушателей и «Отметка о выполнении», где указываются Тема, дата, место, время, количество слушателей. Подписывается ответственным за организацию мероприятия.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- Акты выполненных работ, (с описанием факта выполнения работ, услуг).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- РКО или П/поручения на перечисления.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- П/поручения на перечисления НДФЛ и отчислений от ФОТ.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Отчетность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1.1 Оплата труда привлеченных специалистов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593850"/>
            <a:ext cx="10515600" cy="1433513"/>
          </a:xfrm>
        </p:spPr>
      </p:pic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2. Материальные расходы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38200" y="2516188"/>
          <a:ext cx="10515600" cy="4360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1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0041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2. Материальные расходы (канцтовары, призы, подарки (расшифровать):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0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2.1 расходные материалы</a:t>
                      </a:r>
                      <a:r>
                        <a:rPr lang="ru-RU" sz="180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FF0000"/>
                          </a:solidFill>
                          <a:effectLst/>
                        </a:rPr>
                        <a:t>2.2 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комплектующие изделия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2.3</a:t>
                      </a:r>
                      <a:r>
                        <a:rPr lang="ru-RU" sz="180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инвентарь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2.4 канцтовары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2.5</a:t>
                      </a:r>
                      <a:r>
                        <a:rPr lang="ru-RU" sz="180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призы, подарки, сувениры с учетом НДФЛ (при</a:t>
                      </a:r>
                      <a:r>
                        <a:rPr lang="ru-RU" sz="1800" baseline="0" dirty="0">
                          <a:solidFill>
                            <a:srgbClr val="FF0000"/>
                          </a:solidFill>
                          <a:effectLst/>
                        </a:rPr>
                        <a:t> вручении изделий, изготовленных физическими лицами, мастерами народных промыслов и т.д.)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  <a:solidFill>
            <a:schemeClr val="accent6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sz="4000" dirty="0"/>
              <a:t>Договор, товарная накладная, счет, счет-фактура.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/>
              <a:t>В случае раздачи призов, подарков, сувениров: Списки (Ф.И.О., подписи и контактные данные).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/>
              <a:t>Денежные призы не вручаются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Отчетность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2. Материальные расходы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3.Приобретение оборудования</a:t>
            </a:r>
          </a:p>
        </p:txBody>
      </p:sp>
      <p:pic>
        <p:nvPicPr>
          <p:cNvPr id="16387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690688"/>
            <a:ext cx="10515600" cy="1433512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38200" y="3124200"/>
          <a:ext cx="10515600" cy="3622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73378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3. Приобретение оборудования: из него основных средств (расшифровать):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4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3.1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4649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статье 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pPr eaLnBrk="1" hangingPunct="1">
              <a:defRPr/>
            </a:pPr>
            <a:r>
              <a:rPr lang="ru-RU" dirty="0"/>
              <a:t>- Договор, товарная накладная, акт, счет, счет-фактура.</a:t>
            </a:r>
          </a:p>
          <a:p>
            <a:pPr eaLnBrk="1" hangingPunct="1">
              <a:defRPr/>
            </a:pPr>
            <a:r>
              <a:rPr lang="ru-RU" dirty="0"/>
              <a:t>- Распоряжение и Акт приема-передачи.</a:t>
            </a:r>
          </a:p>
          <a:p>
            <a:pPr eaLnBrk="1" hangingPunct="1">
              <a:defRPr/>
            </a:pPr>
            <a:r>
              <a:rPr lang="ru-RU" dirty="0"/>
              <a:t>- Инвентарная карточка учета основных средств.</a:t>
            </a:r>
          </a:p>
          <a:p>
            <a:pPr eaLnBrk="1" hangingPunct="1">
              <a:defRPr/>
            </a:pPr>
            <a:r>
              <a:rPr lang="ru-RU" dirty="0"/>
              <a:t>- Платежное поручение об оплате. </a:t>
            </a:r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17411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Отчетность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3.Приобретение оборудования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4</a:t>
            </a:r>
            <a:r>
              <a:rPr lang="ru-RU" altLang="ru-RU" sz="3600">
                <a:solidFill>
                  <a:schemeClr val="bg1"/>
                </a:solidFill>
              </a:rPr>
              <a:t>. </a:t>
            </a:r>
            <a:r>
              <a:rPr lang="ru-RU" altLang="ru-RU" sz="3600" b="1">
                <a:solidFill>
                  <a:schemeClr val="bg1"/>
                </a:solidFill>
              </a:rPr>
              <a:t>Услуги связи</a:t>
            </a:r>
          </a:p>
        </p:txBody>
      </p:sp>
      <p:pic>
        <p:nvPicPr>
          <p:cNvPr id="18435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690688"/>
            <a:ext cx="10515600" cy="1433512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38200" y="3124200"/>
          <a:ext cx="10515600" cy="3779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0285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Услуги связи (телефонная связь, мобильная связь, интернет, почтовые расходы (расшифровать):</a:t>
                      </a:r>
                    </a:p>
                    <a:p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телефонная связь</a:t>
                      </a:r>
                    </a:p>
                    <a:p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мобильная связь (оплата услуг мобильной связи учитывается только на основании приказа на сотрудников, привлеченных для работ в рамках проекта)</a:t>
                      </a:r>
                    </a:p>
                    <a:p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интернет</a:t>
                      </a:r>
                    </a:p>
                    <a:p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-почтовые расходы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8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4.1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49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статье 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pPr eaLnBrk="1" hangingPunct="1">
              <a:defRPr/>
            </a:pPr>
            <a:r>
              <a:rPr lang="ru-RU" dirty="0"/>
              <a:t>- Договор на услуги связи (оплата услуг связи, в т.ч. мобильной учитывается только на основании приказа на сотрудников, привлеченных для работ в рамках проекта, с указанием источника финансирования).</a:t>
            </a:r>
          </a:p>
          <a:p>
            <a:pPr eaLnBrk="1" hangingPunct="1">
              <a:defRPr/>
            </a:pPr>
            <a:r>
              <a:rPr lang="ru-RU" dirty="0"/>
              <a:t>- Детализированные счета оператора сотовой связи.</a:t>
            </a:r>
          </a:p>
          <a:p>
            <a:pPr eaLnBrk="1" hangingPunct="1">
              <a:defRPr/>
            </a:pPr>
            <a:r>
              <a:rPr lang="ru-RU" dirty="0"/>
              <a:t>- Акт, счет, счет-фактура, платежное поручение.</a:t>
            </a:r>
          </a:p>
          <a:p>
            <a:pPr eaLnBrk="1" hangingPunct="1">
              <a:defRPr/>
            </a:pPr>
            <a:r>
              <a:rPr lang="ru-RU" dirty="0"/>
              <a:t> - Интернет (договор, счет, платежный документ).</a:t>
            </a:r>
          </a:p>
          <a:p>
            <a:pPr eaLnBrk="1" hangingPunct="1">
              <a:defRPr/>
            </a:pPr>
            <a:r>
              <a:rPr lang="ru-RU" dirty="0"/>
              <a:t> - Почтовые расходы (договор, счет, платежный документ, реестр отправки корреспонденции).</a:t>
            </a:r>
          </a:p>
        </p:txBody>
      </p:sp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Отчетность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4.Услуги связи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5</a:t>
            </a:r>
            <a:r>
              <a:rPr lang="ru-RU" altLang="ru-RU" sz="3600">
                <a:solidFill>
                  <a:schemeClr val="bg1"/>
                </a:solidFill>
              </a:rPr>
              <a:t>. </a:t>
            </a:r>
            <a:r>
              <a:rPr lang="ru-RU" altLang="ru-RU" sz="3600" b="1">
                <a:solidFill>
                  <a:schemeClr val="bg1"/>
                </a:solidFill>
              </a:rPr>
              <a:t>Транспортные услуги</a:t>
            </a:r>
          </a:p>
        </p:txBody>
      </p:sp>
      <p:pic>
        <p:nvPicPr>
          <p:cNvPr id="20483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690688"/>
            <a:ext cx="10515600" cy="1433512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38200" y="3124200"/>
          <a:ext cx="10515600" cy="3927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8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1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77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7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50549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Транспортные услуги (расшифровать):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2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Покупка</a:t>
                      </a:r>
                      <a:r>
                        <a:rPr lang="ru-RU" sz="2800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автотранспорта и других видов транспорта на средства гранта не допускается</a:t>
                      </a:r>
                      <a:endParaRPr lang="ru-RU" sz="2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2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компенсация расходов сотрудников по договорам ГПХ </a:t>
                      </a:r>
                    </a:p>
                    <a:p>
                      <a:r>
                        <a:rPr lang="ru-RU" sz="2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-аренда автотранспорта (с учетом НДФЛ)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8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5.1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463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статье 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>
                <a:solidFill>
                  <a:schemeClr val="bg1"/>
                </a:solidFill>
              </a:rPr>
              <a:t>Детализированный бюджет проекта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838200" y="1687513"/>
          <a:ext cx="10515600" cy="4597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7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7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4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46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712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статьи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единиц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Стоимость единицы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Общая стоимость проекта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Софинансирование  (если имеется)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Запрашиваемая сумма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9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(с указанием названия единицы -  напр.,  чел., мес., шт.  и т.п.)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(руб.)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(руб.)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(руб.)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(руб.)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4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Заработная плата штатных сотрудников (физические лица, работающие по трудовому договору):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- в том числе НДФЛ: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Страховые взносы на заработную плату (  ____%): 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1.1.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Руководитель  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1.2.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Бухгалтер 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1.3.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… 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pPr eaLnBrk="1" hangingPunct="1">
              <a:defRPr/>
            </a:pPr>
            <a:r>
              <a:rPr lang="ru-RU" dirty="0"/>
              <a:t>- Договоры, задания. </a:t>
            </a:r>
          </a:p>
          <a:p>
            <a:pPr eaLnBrk="1" hangingPunct="1">
              <a:defRPr/>
            </a:pPr>
            <a:r>
              <a:rPr lang="ru-RU" dirty="0"/>
              <a:t>- Акты;</a:t>
            </a:r>
          </a:p>
          <a:p>
            <a:pPr eaLnBrk="1" hangingPunct="1">
              <a:defRPr/>
            </a:pPr>
            <a:r>
              <a:rPr lang="ru-RU" dirty="0"/>
              <a:t>- Счета, платежное поручение, </a:t>
            </a:r>
          </a:p>
          <a:p>
            <a:pPr eaLnBrk="1" hangingPunct="1">
              <a:defRPr/>
            </a:pPr>
            <a:r>
              <a:rPr lang="ru-RU" dirty="0"/>
              <a:t>- Распоряжение по организации с указанием источника финансирования; </a:t>
            </a:r>
          </a:p>
          <a:p>
            <a:pPr eaLnBrk="1" hangingPunct="1">
              <a:defRPr/>
            </a:pPr>
            <a:r>
              <a:rPr lang="ru-RU" dirty="0"/>
              <a:t>- Путевые листы (при наличии а/транспорта на балансе).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  <p:sp>
        <p:nvSpPr>
          <p:cNvPr id="21507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Отчетность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5. Транспортные услуги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6</a:t>
            </a:r>
            <a:r>
              <a:rPr lang="ru-RU" altLang="ru-RU" sz="3600">
                <a:solidFill>
                  <a:schemeClr val="bg1"/>
                </a:solidFill>
              </a:rPr>
              <a:t>. </a:t>
            </a:r>
            <a:r>
              <a:rPr lang="ru-RU" altLang="ru-RU" sz="3600" b="1">
                <a:solidFill>
                  <a:schemeClr val="bg1"/>
                </a:solidFill>
              </a:rPr>
              <a:t>Командировочные расходы</a:t>
            </a:r>
          </a:p>
        </p:txBody>
      </p:sp>
      <p:pic>
        <p:nvPicPr>
          <p:cNvPr id="22531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690688"/>
            <a:ext cx="10515600" cy="1433512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38200" y="3124200"/>
          <a:ext cx="10515600" cy="37560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9935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Командировочные расходы штатных сотрудников (физические лица, работающие по трудовому договору):</a:t>
                      </a:r>
                    </a:p>
                    <a:p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видам расходов :- расходы по проезду; - расходы по найму жилого помещения; - суточные</a:t>
                      </a:r>
                    </a:p>
                    <a:p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Указывается:</a:t>
                      </a:r>
                    </a:p>
                    <a:p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количество штатных сотрудников, направляемых в командировки по проекту и количество дней командировки</a:t>
                      </a:r>
                    </a:p>
                    <a:p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сумма среднедневного расхода (либо по видам расходов);</a:t>
                      </a:r>
                    </a:p>
                    <a:p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общая сумма</a:t>
                      </a:r>
                    </a:p>
                    <a:p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Оплата проезда, проживания, суточные - только для штатных сотрудников, участвующих в реализации проекта.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6.1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33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статье 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  <a:solidFill>
            <a:schemeClr val="accent6"/>
          </a:solidFill>
        </p:spPr>
        <p:txBody>
          <a:bodyPr/>
          <a:lstStyle/>
          <a:p>
            <a:pPr eaLnBrk="1" hangingPunct="1">
              <a:defRPr/>
            </a:pPr>
            <a:r>
              <a:rPr lang="ru-RU" dirty="0"/>
              <a:t>- Приказ с указанием источника финансирования, служебное задание на командировку;</a:t>
            </a:r>
          </a:p>
          <a:p>
            <a:pPr eaLnBrk="1" hangingPunct="1">
              <a:defRPr/>
            </a:pPr>
            <a:r>
              <a:rPr lang="ru-RU" dirty="0"/>
              <a:t>- Авансовый отчет и отчет по командировке. </a:t>
            </a:r>
          </a:p>
          <a:p>
            <a:pPr eaLnBrk="1" hangingPunct="1">
              <a:defRPr/>
            </a:pPr>
            <a:r>
              <a:rPr lang="ru-RU" dirty="0"/>
              <a:t>- Билеты, посадочные талоны. </a:t>
            </a:r>
          </a:p>
          <a:p>
            <a:pPr eaLnBrk="1" hangingPunct="1">
              <a:defRPr/>
            </a:pPr>
            <a:r>
              <a:rPr lang="ru-RU" dirty="0"/>
              <a:t>- Документы, подтверждающие покупку билетов.</a:t>
            </a:r>
          </a:p>
          <a:p>
            <a:pPr eaLnBrk="1" hangingPunct="1">
              <a:defRPr/>
            </a:pPr>
            <a:r>
              <a:rPr lang="ru-RU" dirty="0"/>
              <a:t>- Приказ об утверждении размера суточных;</a:t>
            </a:r>
          </a:p>
          <a:p>
            <a:pPr eaLnBrk="1" hangingPunct="1">
              <a:defRPr/>
            </a:pPr>
            <a:r>
              <a:rPr lang="ru-RU" dirty="0"/>
              <a:t>- Счет или квитанция гостиницы, платежные документы на оплату проживания или слипы (чеки электронных терминалов при проведении операций с использованием банковской карты, держателем которой является работник).</a:t>
            </a:r>
          </a:p>
        </p:txBody>
      </p:sp>
      <p:sp>
        <p:nvSpPr>
          <p:cNvPr id="2355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Отчетность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6. Командировочные расходы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7</a:t>
            </a:r>
            <a:r>
              <a:rPr lang="ru-RU" altLang="ru-RU" sz="3600">
                <a:solidFill>
                  <a:schemeClr val="bg1"/>
                </a:solidFill>
              </a:rPr>
              <a:t>. </a:t>
            </a:r>
            <a:r>
              <a:rPr lang="ru-RU" altLang="ru-RU" sz="3600" b="1">
                <a:solidFill>
                  <a:schemeClr val="bg1"/>
                </a:solidFill>
              </a:rPr>
              <a:t>Расходы на банковское обслуживание</a:t>
            </a:r>
            <a:r>
              <a:rPr lang="ru-RU" altLang="ru-RU" sz="3600">
                <a:solidFill>
                  <a:schemeClr val="bg1"/>
                </a:solidFill>
              </a:rPr>
              <a:t>:</a:t>
            </a:r>
            <a:endParaRPr lang="ru-RU" altLang="ru-RU" sz="3600" b="1">
              <a:solidFill>
                <a:schemeClr val="bg1"/>
              </a:solidFill>
            </a:endParaRPr>
          </a:p>
        </p:txBody>
      </p:sp>
      <p:pic>
        <p:nvPicPr>
          <p:cNvPr id="24579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690688"/>
            <a:ext cx="10515600" cy="1433512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38200" y="3124200"/>
          <a:ext cx="10515600" cy="3898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214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Расходы на банковское обслуживание: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Оплата за банковское обслуживание включает в себя оплату за ведение банковского счета, кассовых операций на основании заключенного договора (мемориальные ордера и банковские ордера.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Указывается: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-количество месяцев, в течение которых будут производиться расходы;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-среднемесячная стоимость услуг;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общая сумма расходов</a:t>
                      </a:r>
                    </a:p>
                    <a:p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7.1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379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статье 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ru-RU" dirty="0"/>
              <a:t> </a:t>
            </a:r>
            <a:r>
              <a:rPr lang="ru-RU" sz="4000" dirty="0"/>
              <a:t>Оплата за ведение банковского счета (в случае открытия отдельного счета по гранту).</a:t>
            </a:r>
          </a:p>
          <a:p>
            <a:pPr>
              <a:defRPr/>
            </a:pPr>
            <a:r>
              <a:rPr lang="ru-RU" sz="4000" dirty="0"/>
              <a:t>Мемориальные и банковские ордера на кассовые операции на основании заключенного договора</a:t>
            </a:r>
          </a:p>
        </p:txBody>
      </p:sp>
      <p:sp>
        <p:nvSpPr>
          <p:cNvPr id="25603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Отчетность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7. Расходы на банковское обслуживание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8</a:t>
            </a:r>
            <a:r>
              <a:rPr lang="ru-RU" altLang="ru-RU" sz="3600">
                <a:solidFill>
                  <a:schemeClr val="bg1"/>
                </a:solidFill>
              </a:rPr>
              <a:t>. </a:t>
            </a:r>
            <a:r>
              <a:rPr lang="ru-RU" altLang="ru-RU" sz="3600" b="1">
                <a:solidFill>
                  <a:schemeClr val="bg1"/>
                </a:solidFill>
              </a:rPr>
              <a:t>Аренда</a:t>
            </a:r>
            <a:r>
              <a:rPr lang="ru-RU" altLang="ru-RU" sz="3600">
                <a:solidFill>
                  <a:schemeClr val="bg1"/>
                </a:solidFill>
              </a:rPr>
              <a:t>:</a:t>
            </a:r>
            <a:endParaRPr lang="ru-RU" altLang="ru-RU" sz="3600" b="1">
              <a:solidFill>
                <a:schemeClr val="bg1"/>
              </a:solidFill>
            </a:endParaRPr>
          </a:p>
        </p:txBody>
      </p:sp>
      <p:pic>
        <p:nvPicPr>
          <p:cNvPr id="26627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690688"/>
            <a:ext cx="10515600" cy="1433512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38200" y="3124200"/>
          <a:ext cx="10515600" cy="3702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240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Аренда (помещения, оборудования), расшифровать: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-вид арендуемого помещения с указанием метража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-наименование арендуемого оборудования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Указывается: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-количество месяцев, на которые арендуется помещение и/или оборудование 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-стоимость аренды помещения и/или оборудования в месяц 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общая сумма расходов 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8.1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39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статье 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ru-RU" dirty="0"/>
              <a:t> </a:t>
            </a:r>
            <a:r>
              <a:rPr lang="ru-RU" sz="2400" dirty="0"/>
              <a:t>Договор аренды на помещение и/или оборудования.</a:t>
            </a:r>
          </a:p>
          <a:p>
            <a:pPr>
              <a:defRPr/>
            </a:pPr>
            <a:r>
              <a:rPr lang="ru-RU" sz="2400" dirty="0"/>
              <a:t>Расчет арендной платы (ежемесячный). </a:t>
            </a:r>
          </a:p>
          <a:p>
            <a:pPr>
              <a:defRPr/>
            </a:pPr>
            <a:r>
              <a:rPr lang="ru-RU" sz="2400" dirty="0"/>
              <a:t>Копия свидетельства о праве собственности, поэтажный план с указанием занимаемой площади.</a:t>
            </a:r>
          </a:p>
          <a:p>
            <a:pPr>
              <a:defRPr/>
            </a:pPr>
            <a:r>
              <a:rPr lang="ru-RU" sz="2400" dirty="0"/>
              <a:t>Акт приема –передачи помещения и/или оборудования, а также перечень арендуемого оборудования.</a:t>
            </a:r>
          </a:p>
          <a:p>
            <a:pPr>
              <a:defRPr/>
            </a:pPr>
            <a:r>
              <a:rPr lang="ru-RU" sz="2400" dirty="0"/>
              <a:t>Счет и П/поручение на оплату.</a:t>
            </a:r>
          </a:p>
          <a:p>
            <a:pPr>
              <a:defRPr/>
            </a:pPr>
            <a:r>
              <a:rPr lang="ru-RU" sz="2400" b="1" dirty="0"/>
              <a:t>Заключая договор субаренды, необходимо учитывать, что арендатор вправе сдавать арендованное имущество в субаренду только с согласия арендодателя (п. 2 ст. 615 ГК РФ). Во избежание спорных ситуаций его лучше получить в письменной форме.</a:t>
            </a:r>
            <a:endParaRPr lang="ru-RU" sz="2400" dirty="0"/>
          </a:p>
        </p:txBody>
      </p:sp>
      <p:sp>
        <p:nvSpPr>
          <p:cNvPr id="27651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Отчетность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8. Аренда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9</a:t>
            </a:r>
            <a:r>
              <a:rPr lang="ru-RU" altLang="ru-RU" sz="3600">
                <a:solidFill>
                  <a:schemeClr val="bg1"/>
                </a:solidFill>
              </a:rPr>
              <a:t>. Полиграфические услуги:</a:t>
            </a:r>
            <a:endParaRPr lang="ru-RU" altLang="ru-RU" sz="3600" b="1">
              <a:solidFill>
                <a:schemeClr val="bg1"/>
              </a:solidFill>
            </a:endParaRPr>
          </a:p>
        </p:txBody>
      </p:sp>
      <p:pic>
        <p:nvPicPr>
          <p:cNvPr id="28675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690688"/>
            <a:ext cx="10515600" cy="1433512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38200" y="3124200"/>
          <a:ext cx="10515600" cy="3702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240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Полиграфические услуги (в том числе макет, дизайн) расшифровать:</a:t>
                      </a:r>
                    </a:p>
                    <a:p>
                      <a:r>
                        <a:rPr lang="ru-RU" sz="2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Указывается:</a:t>
                      </a:r>
                    </a:p>
                    <a:p>
                      <a:r>
                        <a:rPr lang="ru-RU" sz="2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-наименование печатной продукции</a:t>
                      </a:r>
                    </a:p>
                    <a:p>
                      <a:r>
                        <a:rPr lang="ru-RU" sz="2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-стоимость разработки макета, (дизайна), формат, тираж </a:t>
                      </a:r>
                    </a:p>
                    <a:p>
                      <a:r>
                        <a:rPr lang="ru-RU" sz="2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общая сумма расходов 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9.1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39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статье 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ru-RU" sz="2200" dirty="0"/>
              <a:t>Договоры, задания (с указанием тиража, формата).</a:t>
            </a:r>
          </a:p>
          <a:p>
            <a:pPr>
              <a:defRPr/>
            </a:pPr>
            <a:r>
              <a:rPr lang="ru-RU" sz="2200" dirty="0"/>
              <a:t>Акт с указанием подробного содержания оказанной услуги (копия макета, эскиза, дизайна и др.).</a:t>
            </a:r>
          </a:p>
          <a:p>
            <a:pPr>
              <a:defRPr/>
            </a:pPr>
            <a:r>
              <a:rPr lang="ru-RU" sz="2200" dirty="0"/>
              <a:t>Счет - фактура, счет, платежное поручение, </a:t>
            </a:r>
          </a:p>
          <a:p>
            <a:pPr>
              <a:defRPr/>
            </a:pPr>
            <a:r>
              <a:rPr lang="ru-RU" sz="2200" dirty="0"/>
              <a:t>Распоряжение с указанием источника финансирования и дальнейшего использования.</a:t>
            </a:r>
          </a:p>
          <a:p>
            <a:pPr>
              <a:defRPr/>
            </a:pPr>
            <a:r>
              <a:rPr lang="ru-RU" sz="2200" dirty="0"/>
              <a:t>Размещать при реализации проекта на всех используемых информационных ресурсах, а также на всех товарно-материальных ценностях, создаваемых за счет средств Гранта (печатная продукция, сувенирная продукция, наградная продукция (грамоты, сертификаты), вывески, баннеры, плакаты, объявления, и другие) информацию следующего содержания: «При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 (Название </a:t>
            </a:r>
            <a:r>
              <a:rPr lang="ru-RU" sz="2200" dirty="0" err="1"/>
              <a:t>грантооператора</a:t>
            </a:r>
            <a:r>
              <a:rPr lang="ru-RU" sz="2200" dirty="0"/>
              <a:t>)»</a:t>
            </a:r>
            <a:r>
              <a:rPr lang="ru-RU" sz="2000" dirty="0"/>
              <a:t>. </a:t>
            </a:r>
          </a:p>
        </p:txBody>
      </p:sp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Отчетность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9. Полиграфические услуги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10.</a:t>
            </a:r>
            <a:r>
              <a:rPr lang="ru-RU" altLang="ru-RU" sz="3600">
                <a:solidFill>
                  <a:schemeClr val="bg1"/>
                </a:solidFill>
              </a:rPr>
              <a:t> </a:t>
            </a:r>
            <a:r>
              <a:rPr lang="ru-RU" altLang="ru-RU" sz="3600" b="1">
                <a:solidFill>
                  <a:schemeClr val="bg1"/>
                </a:solidFill>
              </a:rPr>
              <a:t>Услуги сторонних организаций</a:t>
            </a:r>
            <a:r>
              <a:rPr lang="ru-RU" altLang="ru-RU" sz="3600">
                <a:solidFill>
                  <a:schemeClr val="bg1"/>
                </a:solidFill>
              </a:rPr>
              <a:t>:</a:t>
            </a:r>
            <a:endParaRPr lang="ru-RU" altLang="ru-RU" sz="3600" b="1">
              <a:solidFill>
                <a:schemeClr val="bg1"/>
              </a:solidFill>
            </a:endParaRPr>
          </a:p>
        </p:txBody>
      </p:sp>
      <p:pic>
        <p:nvPicPr>
          <p:cNvPr id="30723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690688"/>
            <a:ext cx="10515600" cy="1433512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38200" y="3124200"/>
          <a:ext cx="10515600" cy="3702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240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Услуги сторонних организаций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Указываются расходы по каждому мероприятию в соответствии с календарным планом.</a:t>
                      </a:r>
                      <a:endParaRPr lang="ru-RU" sz="4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10.1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39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статье 10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b="1">
                <a:solidFill>
                  <a:schemeClr val="bg1"/>
                </a:solidFill>
              </a:rPr>
              <a:t>Детализированный бюджет проекта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Заработная</a:t>
            </a: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плата штатных сотрудников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 Вознаграждения специалистов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3. Издательско-полиграфические услуги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4. Расходы на подарки, сувенирную продукцию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5. Компенсация расходов на проживание, проезд по договорам ГПХ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6. Транспортные расходы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7. Аренда помещения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8. Аренда оборудования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9. Информационные услуги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b="1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b="1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10.</a:t>
            </a:r>
            <a:r>
              <a:rPr lang="ru-RU" altLang="ru-RU" sz="3600">
                <a:solidFill>
                  <a:schemeClr val="bg1"/>
                </a:solidFill>
              </a:rPr>
              <a:t> </a:t>
            </a:r>
            <a:r>
              <a:rPr lang="ru-RU" altLang="ru-RU" sz="3600" b="1">
                <a:solidFill>
                  <a:schemeClr val="bg1"/>
                </a:solidFill>
              </a:rPr>
              <a:t>Услуги сторонних организаций</a:t>
            </a:r>
            <a:r>
              <a:rPr lang="ru-RU" altLang="ru-RU" sz="3600">
                <a:solidFill>
                  <a:schemeClr val="bg1"/>
                </a:solidFill>
              </a:rPr>
              <a:t>:</a:t>
            </a:r>
            <a:endParaRPr lang="ru-RU" altLang="ru-RU" sz="3600" b="1">
              <a:solidFill>
                <a:schemeClr val="bg1"/>
              </a:solidFill>
            </a:endParaRPr>
          </a:p>
        </p:txBody>
      </p:sp>
      <p:pic>
        <p:nvPicPr>
          <p:cNvPr id="31747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690688"/>
            <a:ext cx="10515600" cy="1433512"/>
          </a:xfrm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38200" y="3124200"/>
          <a:ext cx="10515600" cy="3595688"/>
        </p:xfrm>
        <a:graphic>
          <a:graphicData uri="http://schemas.openxmlformats.org/drawingml/2006/table">
            <a:tbl>
              <a:tblPr/>
              <a:tblGrid>
                <a:gridCol w="1001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3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0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56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на проезд участников мероприятия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-маршрут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Указывается: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количество  билетов (соответственно числу участников)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стоимость билета (туда - обратно) на 1-го участника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общая сумма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Оплата услуг сторонних организаций за организацию транспортного обслуживания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(по приобретению билетов (ж/д, авиа и т.д.) для участников мероприятий проекта) будет учитываться на основании заключенных договоров.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10.</a:t>
            </a:r>
            <a:r>
              <a:rPr lang="ru-RU" altLang="ru-RU" sz="3600">
                <a:solidFill>
                  <a:schemeClr val="bg1"/>
                </a:solidFill>
              </a:rPr>
              <a:t> </a:t>
            </a:r>
            <a:r>
              <a:rPr lang="ru-RU" altLang="ru-RU" sz="3600" b="1">
                <a:solidFill>
                  <a:schemeClr val="bg1"/>
                </a:solidFill>
              </a:rPr>
              <a:t>Услуги сторонних организаций</a:t>
            </a:r>
            <a:r>
              <a:rPr lang="ru-RU" altLang="ru-RU" sz="3600">
                <a:solidFill>
                  <a:schemeClr val="bg1"/>
                </a:solidFill>
              </a:rPr>
              <a:t>:</a:t>
            </a:r>
            <a:endParaRPr lang="ru-RU" altLang="ru-RU" sz="3600" b="1">
              <a:solidFill>
                <a:schemeClr val="bg1"/>
              </a:solidFill>
            </a:endParaRPr>
          </a:p>
        </p:txBody>
      </p:sp>
      <p:pic>
        <p:nvPicPr>
          <p:cNvPr id="32771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690688"/>
            <a:ext cx="10515600" cy="1433512"/>
          </a:xfrm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38200" y="3124200"/>
          <a:ext cx="10515600" cy="3595688"/>
        </p:xfrm>
        <a:graphic>
          <a:graphicData uri="http://schemas.openxmlformats.org/drawingml/2006/table">
            <a:tbl>
              <a:tblPr/>
              <a:tblGrid>
                <a:gridCol w="1001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3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0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56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на проживание участников мероприятия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Указывается: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количество проживающих (соответственно числу участников) и количество дней (суток) проживания 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стоимость за день (сутки) проживания 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общая сумма расходов по статье 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Оплата услуг сторонних организаций (вкл. индивидуальных предпринимателей) за организацию проживания участников будет учитываться на основании заключенных договоров и квитанцию (талон) на фактическое проживание.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10.</a:t>
            </a:r>
            <a:r>
              <a:rPr lang="ru-RU" altLang="ru-RU" sz="3600">
                <a:solidFill>
                  <a:schemeClr val="bg1"/>
                </a:solidFill>
              </a:rPr>
              <a:t> </a:t>
            </a:r>
            <a:r>
              <a:rPr lang="ru-RU" altLang="ru-RU" sz="3600" b="1">
                <a:solidFill>
                  <a:schemeClr val="bg1"/>
                </a:solidFill>
              </a:rPr>
              <a:t>Услуги сторонних организаций</a:t>
            </a:r>
            <a:r>
              <a:rPr lang="ru-RU" altLang="ru-RU" sz="3600">
                <a:solidFill>
                  <a:schemeClr val="bg1"/>
                </a:solidFill>
              </a:rPr>
              <a:t>:</a:t>
            </a:r>
            <a:endParaRPr lang="ru-RU" altLang="ru-RU" sz="3600" b="1">
              <a:solidFill>
                <a:schemeClr val="bg1"/>
              </a:solidFill>
            </a:endParaRPr>
          </a:p>
        </p:txBody>
      </p:sp>
      <p:pic>
        <p:nvPicPr>
          <p:cNvPr id="33795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690688"/>
            <a:ext cx="10515600" cy="1433512"/>
          </a:xfrm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38200" y="3124200"/>
          <a:ext cx="10515600" cy="3595688"/>
        </p:xfrm>
        <a:graphic>
          <a:graphicData uri="http://schemas.openxmlformats.org/drawingml/2006/table">
            <a:tbl>
              <a:tblPr/>
              <a:tblGrid>
                <a:gridCol w="1001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3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0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56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10.3.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Питание участников мероприятия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Указывается: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количество участников мероприятия и количество дней 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среднедневная стоимость питания 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общая сумма 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Оплата услуг сторонних организаций (вкл. индивидуальных предпринимателей) за организацию питания участников будет учитываться на основании заключенных договоров. 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10.</a:t>
            </a:r>
            <a:r>
              <a:rPr lang="ru-RU" altLang="ru-RU" sz="3600">
                <a:solidFill>
                  <a:schemeClr val="bg1"/>
                </a:solidFill>
              </a:rPr>
              <a:t> </a:t>
            </a:r>
            <a:r>
              <a:rPr lang="ru-RU" altLang="ru-RU" sz="3600" b="1">
                <a:solidFill>
                  <a:schemeClr val="bg1"/>
                </a:solidFill>
              </a:rPr>
              <a:t>Услуги сторонних организаций</a:t>
            </a:r>
            <a:r>
              <a:rPr lang="ru-RU" altLang="ru-RU" sz="3600">
                <a:solidFill>
                  <a:schemeClr val="bg1"/>
                </a:solidFill>
              </a:rPr>
              <a:t>:</a:t>
            </a:r>
            <a:endParaRPr lang="ru-RU" altLang="ru-RU" sz="3600" b="1">
              <a:solidFill>
                <a:schemeClr val="bg1"/>
              </a:solidFill>
            </a:endParaRPr>
          </a:p>
        </p:txBody>
      </p:sp>
      <p:pic>
        <p:nvPicPr>
          <p:cNvPr id="34819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690688"/>
            <a:ext cx="10515600" cy="1433512"/>
          </a:xfrm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38200" y="3124200"/>
          <a:ext cx="10515600" cy="3595688"/>
        </p:xfrm>
        <a:graphic>
          <a:graphicData uri="http://schemas.openxmlformats.org/drawingml/2006/table">
            <a:tbl>
              <a:tblPr/>
              <a:tblGrid>
                <a:gridCol w="1001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3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0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56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10.4.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Создание интернет-сайта 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указывается отдельно по каждому наименованию программного продукта 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количество единиц 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стоимость единицы 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общая сумма расходов 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10.</a:t>
            </a:r>
            <a:r>
              <a:rPr lang="ru-RU" altLang="ru-RU" sz="3600">
                <a:solidFill>
                  <a:schemeClr val="bg1"/>
                </a:solidFill>
              </a:rPr>
              <a:t> </a:t>
            </a:r>
            <a:r>
              <a:rPr lang="ru-RU" altLang="ru-RU" sz="3600" b="1">
                <a:solidFill>
                  <a:schemeClr val="bg1"/>
                </a:solidFill>
              </a:rPr>
              <a:t>Услуги сторонних организаций</a:t>
            </a:r>
            <a:r>
              <a:rPr lang="ru-RU" altLang="ru-RU" sz="3600">
                <a:solidFill>
                  <a:schemeClr val="bg1"/>
                </a:solidFill>
              </a:rPr>
              <a:t>:</a:t>
            </a:r>
            <a:endParaRPr lang="ru-RU" altLang="ru-RU" sz="3600" b="1">
              <a:solidFill>
                <a:schemeClr val="bg1"/>
              </a:solidFill>
            </a:endParaRPr>
          </a:p>
        </p:txBody>
      </p:sp>
      <p:pic>
        <p:nvPicPr>
          <p:cNvPr id="35843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690688"/>
            <a:ext cx="10515600" cy="1433512"/>
          </a:xfrm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38200" y="3124200"/>
          <a:ext cx="10515600" cy="3595688"/>
        </p:xfrm>
        <a:graphic>
          <a:graphicData uri="http://schemas.openxmlformats.org/drawingml/2006/table">
            <a:tbl>
              <a:tblPr/>
              <a:tblGrid>
                <a:gridCol w="1001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3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0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56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10.5.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на техническую поддержку интернет-сайта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указывается отдельно по каждому наименованию 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количество единиц 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стоимость единицы 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общая сумма расходов 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ru-RU" dirty="0"/>
              <a:t>Программа проведения мероприятий (семинаров, конференций, круглых столов, пр.) с указанием даты, места, целей и задач.</a:t>
            </a:r>
          </a:p>
          <a:p>
            <a:pPr>
              <a:defRPr/>
            </a:pPr>
            <a:r>
              <a:rPr lang="ru-RU" dirty="0"/>
              <a:t>Список (лист регистрации) участников мероприятий и гостей (с подписями и контактными данными), желательно включить столбец по раздаточному материалу, (включая канцелярию), если предусмотрено бюджетом проекта.</a:t>
            </a:r>
          </a:p>
          <a:p>
            <a:pPr>
              <a:defRPr/>
            </a:pPr>
            <a:r>
              <a:rPr lang="ru-RU" dirty="0"/>
              <a:t> Договора по видам работ и услуг.</a:t>
            </a:r>
          </a:p>
          <a:p>
            <a:pPr>
              <a:defRPr/>
            </a:pPr>
            <a:r>
              <a:rPr lang="ru-RU" dirty="0"/>
              <a:t>Акты выполненных работ и услуг с указанием подробного содержания выполненных работ и оказанных услуг</a:t>
            </a:r>
          </a:p>
        </p:txBody>
      </p:sp>
      <p:sp>
        <p:nvSpPr>
          <p:cNvPr id="36867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Отчетность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10. Услуги сторонних организаций (проведение мероприятий)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ru-RU" sz="3600" dirty="0"/>
              <a:t>Приказ о возмещении проезда участникам и гостям мероприятия.</a:t>
            </a:r>
          </a:p>
          <a:p>
            <a:pPr>
              <a:defRPr/>
            </a:pPr>
            <a:r>
              <a:rPr lang="ru-RU" sz="3600" dirty="0"/>
              <a:t> Билеты (Ф.И.О., дата, рейс, время, стоимость), посадочные талоны</a:t>
            </a:r>
          </a:p>
          <a:p>
            <a:pPr>
              <a:defRPr/>
            </a:pPr>
            <a:r>
              <a:rPr lang="ru-RU" sz="3600" dirty="0"/>
              <a:t>Платежные документы.</a:t>
            </a:r>
          </a:p>
          <a:p>
            <a:pPr>
              <a:defRPr/>
            </a:pPr>
            <a:r>
              <a:rPr lang="ru-RU" sz="3600" dirty="0"/>
              <a:t>(не оплачиваются: авиабилеты бизнес-класса, ЖД билеты в СВ)</a:t>
            </a:r>
          </a:p>
        </p:txBody>
      </p:sp>
      <p:sp>
        <p:nvSpPr>
          <p:cNvPr id="37891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Отчетность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10. Услуги сторонних организаций (расходы на проезд участников мероприятия)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ru-RU" sz="3600" dirty="0"/>
              <a:t>Приказ на организацию проживания участников и гостей мероприятия с указанием источника финансирования.</a:t>
            </a:r>
          </a:p>
          <a:p>
            <a:pPr>
              <a:defRPr/>
            </a:pPr>
            <a:r>
              <a:rPr lang="ru-RU" sz="3600" dirty="0"/>
              <a:t> Договор, заявка, Счет на оплату.</a:t>
            </a:r>
          </a:p>
          <a:p>
            <a:pPr>
              <a:defRPr/>
            </a:pPr>
            <a:r>
              <a:rPr lang="ru-RU" sz="3600" dirty="0"/>
              <a:t> П/поручение на оплату.</a:t>
            </a:r>
          </a:p>
          <a:p>
            <a:pPr>
              <a:defRPr/>
            </a:pPr>
            <a:r>
              <a:rPr lang="ru-RU" sz="3600" dirty="0"/>
              <a:t>Квитанции, Акт на фактическое проживание (Ф.И.О., занимаемый №, период пребывания).</a:t>
            </a:r>
          </a:p>
        </p:txBody>
      </p:sp>
      <p:sp>
        <p:nvSpPr>
          <p:cNvPr id="3891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Отчетность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10. Услуги сторонних организаций (расходы на проживание</a:t>
            </a:r>
            <a:r>
              <a:rPr lang="ru-RU" altLang="ru-RU" sz="3600">
                <a:solidFill>
                  <a:schemeClr val="bg1"/>
                </a:solidFill>
              </a:rPr>
              <a:t> </a:t>
            </a:r>
            <a:r>
              <a:rPr lang="ru-RU" altLang="ru-RU" sz="3600" b="1">
                <a:solidFill>
                  <a:schemeClr val="bg1"/>
                </a:solidFill>
              </a:rPr>
              <a:t>участников мероприятия)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ru-RU" sz="4400" dirty="0"/>
              <a:t>Приказ на организацию питания участников и гостей мероприятия с указанием источника финансирования.</a:t>
            </a:r>
          </a:p>
          <a:p>
            <a:pPr>
              <a:defRPr/>
            </a:pPr>
            <a:r>
              <a:rPr lang="ru-RU" sz="4400" dirty="0"/>
              <a:t>- Договор, приложение меню – калькуляция.</a:t>
            </a:r>
          </a:p>
          <a:p>
            <a:pPr>
              <a:defRPr/>
            </a:pPr>
            <a:r>
              <a:rPr lang="ru-RU" sz="4400" dirty="0"/>
              <a:t>- Акт с содержанием оказанных услуг (дата, время, место, количество чел.).</a:t>
            </a:r>
          </a:p>
        </p:txBody>
      </p:sp>
      <p:sp>
        <p:nvSpPr>
          <p:cNvPr id="39939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Отчетность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10. Услуги сторонних организаций (питание участников</a:t>
            </a:r>
            <a:r>
              <a:rPr lang="ru-RU" altLang="ru-RU" sz="3600">
                <a:solidFill>
                  <a:schemeClr val="bg1"/>
                </a:solidFill>
              </a:rPr>
              <a:t> </a:t>
            </a:r>
            <a:r>
              <a:rPr lang="ru-RU" altLang="ru-RU" sz="3600" b="1">
                <a:solidFill>
                  <a:schemeClr val="bg1"/>
                </a:solidFill>
              </a:rPr>
              <a:t>мероприятия)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ru-RU" sz="2600" dirty="0"/>
              <a:t>Договор, задания (с указанием услуг в соответствии с Календарным планом).</a:t>
            </a:r>
          </a:p>
          <a:p>
            <a:pPr>
              <a:defRPr/>
            </a:pPr>
            <a:r>
              <a:rPr lang="ru-RU" sz="2600" dirty="0"/>
              <a:t>- Копия Брифа (пожелания клиента, примерное техническое задание) и Регламент (порядок выполнения работ) на его создание с детальным перечнем работ и услуг, их продолжительностью и ценой.</a:t>
            </a:r>
          </a:p>
          <a:p>
            <a:pPr>
              <a:defRPr/>
            </a:pPr>
            <a:r>
              <a:rPr lang="ru-RU" sz="2600" dirty="0"/>
              <a:t>- Акт с указанием подробного содержания оказанной услуги (копия макета, эскиза, дизайна интернет-сайта).</a:t>
            </a:r>
          </a:p>
          <a:p>
            <a:pPr>
              <a:defRPr/>
            </a:pPr>
            <a:r>
              <a:rPr lang="ru-RU" sz="2600" dirty="0"/>
              <a:t>- Счет - фактура, счет, платежное поручение</a:t>
            </a:r>
          </a:p>
          <a:p>
            <a:pPr>
              <a:defRPr/>
            </a:pPr>
            <a:r>
              <a:rPr lang="ru-RU" sz="2600" dirty="0"/>
              <a:t>- Распоряжение с указанием источника финансирования и дальнейшего использования. </a:t>
            </a:r>
          </a:p>
          <a:p>
            <a:pPr>
              <a:defRPr/>
            </a:pPr>
            <a:r>
              <a:rPr lang="ru-RU" sz="2600" dirty="0"/>
              <a:t>- Акт передачи, требование накладная, Карточка учета НМА.</a:t>
            </a:r>
          </a:p>
        </p:txBody>
      </p:sp>
      <p:sp>
        <p:nvSpPr>
          <p:cNvPr id="40963" name="Заголовок 1"/>
          <p:cNvSpPr>
            <a:spLocks noGrp="1"/>
          </p:cNvSpPr>
          <p:nvPr>
            <p:ph type="title"/>
          </p:nvPr>
        </p:nvSpPr>
        <p:spPr>
          <a:xfrm>
            <a:off x="720725" y="0"/>
            <a:ext cx="10633075" cy="1690688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Отчетность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10. Услуги сторонних организаций (Создание интернет-сайта)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b="1">
                <a:solidFill>
                  <a:schemeClr val="bg1"/>
                </a:solidFill>
              </a:rPr>
              <a:t>Детализированный бюджет проекта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10. Приобретение оборудования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11. Командировочные расходы штатных сотрудников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12. Расходные материалы и комплектующие изделия, инвентарь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13. Расходы на покупку и/или создание программного обеспечения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14. Расходы на создание и/или техническую поддержку сайта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15. Расходы на телефонную связь, мобильную связь, Интернет, почтовые расходы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16. Расходы на канцелярские принадлежности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17. Расходы на банковское обслуживание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18. Расходы на проведение мероприятий, реализуемых по проекту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b="1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b="1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ru-RU" sz="4000" dirty="0"/>
              <a:t>Договор.</a:t>
            </a:r>
          </a:p>
          <a:p>
            <a:pPr>
              <a:defRPr/>
            </a:pPr>
            <a:r>
              <a:rPr lang="ru-RU" sz="4000" dirty="0"/>
              <a:t>Акт с указанием подробного содержания оказанной услуги. </a:t>
            </a:r>
          </a:p>
          <a:p>
            <a:pPr>
              <a:defRPr/>
            </a:pPr>
            <a:r>
              <a:rPr lang="ru-RU" sz="4000" dirty="0"/>
              <a:t>Счет - фактура, счет, платежное поручение </a:t>
            </a:r>
          </a:p>
          <a:p>
            <a:pPr>
              <a:defRPr/>
            </a:pPr>
            <a:r>
              <a:rPr lang="ru-RU" sz="4000" dirty="0"/>
              <a:t>Распоряжение с указанием источника финансирования. </a:t>
            </a:r>
          </a:p>
        </p:txBody>
      </p:sp>
      <p:sp>
        <p:nvSpPr>
          <p:cNvPr id="41987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Отчетность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10. Услуги сторонних организаций (Расходы на техническую поддержку интернет-сайта)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11.</a:t>
            </a:r>
            <a:r>
              <a:rPr lang="ru-RU" altLang="ru-RU" sz="3600">
                <a:solidFill>
                  <a:schemeClr val="bg1"/>
                </a:solidFill>
              </a:rPr>
              <a:t> Информационные услуги:</a:t>
            </a:r>
            <a:endParaRPr lang="ru-RU" altLang="ru-RU" sz="3600" b="1">
              <a:solidFill>
                <a:schemeClr val="bg1"/>
              </a:solidFill>
            </a:endParaRPr>
          </a:p>
        </p:txBody>
      </p:sp>
      <p:pic>
        <p:nvPicPr>
          <p:cNvPr id="43011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690688"/>
            <a:ext cx="10515600" cy="1433512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38200" y="3124200"/>
          <a:ext cx="10515600" cy="3702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240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Информационные услуги (расшифровать):</a:t>
                      </a:r>
                    </a:p>
                    <a:p>
                      <a:r>
                        <a:rPr lang="ru-RU" sz="2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Указывается:</a:t>
                      </a:r>
                    </a:p>
                    <a:p>
                      <a:r>
                        <a:rPr lang="ru-RU" sz="2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-размещение информации о проекте в СМИ, газете, журнале, на портале, сайте</a:t>
                      </a:r>
                    </a:p>
                    <a:p>
                      <a:r>
                        <a:rPr lang="ru-RU" sz="2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-количество, стоимость единицы </a:t>
                      </a:r>
                    </a:p>
                    <a:p>
                      <a:r>
                        <a:rPr lang="ru-RU" sz="2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 общая сумма 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11.1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39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статье 11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ru-RU" sz="3200" dirty="0"/>
              <a:t>Договор на размещение информации о проекте в СМИ, газете, журнале, на портале, сайте. </a:t>
            </a:r>
          </a:p>
          <a:p>
            <a:pPr>
              <a:defRPr/>
            </a:pPr>
            <a:r>
              <a:rPr lang="ru-RU" sz="3200" dirty="0"/>
              <a:t>Акт с указанием подробного содержания оказанной услуги. </a:t>
            </a:r>
          </a:p>
          <a:p>
            <a:pPr>
              <a:defRPr/>
            </a:pPr>
            <a:r>
              <a:rPr lang="ru-RU" sz="3200" dirty="0"/>
              <a:t>Счет - фактура, счет, платежное поручение, </a:t>
            </a:r>
          </a:p>
          <a:p>
            <a:pPr>
              <a:defRPr/>
            </a:pPr>
            <a:r>
              <a:rPr lang="ru-RU" sz="3200" dirty="0"/>
              <a:t>Распоряжение с указанием источника финансирования. </a:t>
            </a:r>
          </a:p>
          <a:p>
            <a:pPr>
              <a:defRPr/>
            </a:pPr>
            <a:r>
              <a:rPr lang="ru-RU" sz="3200" dirty="0"/>
              <a:t>Акт об оказании услуг или требование накладная.</a:t>
            </a:r>
          </a:p>
          <a:p>
            <a:pPr>
              <a:defRPr/>
            </a:pPr>
            <a:r>
              <a:rPr lang="ru-RU" sz="3200" dirty="0"/>
              <a:t>Экземпляры печатной продукции, копии эфирных справок, фото рекламных счетов, растяжек и баннеров.</a:t>
            </a:r>
          </a:p>
        </p:txBody>
      </p:sp>
      <p:sp>
        <p:nvSpPr>
          <p:cNvPr id="4403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Отчетность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11. Информационные услуги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Отчетность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Победителей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Финансовые средства после подписания договора о предоставлении гранта перечисляются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</a:rPr>
              <a:t>грантополучателю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отдельными траншами</a:t>
            </a:r>
          </a:p>
          <a:p>
            <a:pPr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Размер транша определяется грантоператором исходя из календарного плана и сметы проекта</a:t>
            </a:r>
          </a:p>
          <a:p>
            <a:pPr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Размер первого транша, как правило, составляет от 25% до 50% размера всего выделенного гранта</a:t>
            </a:r>
          </a:p>
          <a:p>
            <a:pPr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В случае наличия серьезных аргументированных обоснований со стороны грантополучателя, оформленных официальным письмом, размер первого транша может превысить 50% от суммы гранта</a:t>
            </a:r>
          </a:p>
          <a:p>
            <a:pPr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Размер первого транша ни при каких обстоятельствах не может быть равен всей сумме гранта</a:t>
            </a:r>
          </a:p>
          <a:p>
            <a:pPr>
              <a:defRPr/>
            </a:pPr>
            <a:endParaRPr lang="ru-RU" sz="4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Отчетность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Победителей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Отчетность грантополучателя:</a:t>
            </a:r>
          </a:p>
          <a:p>
            <a:pPr lvl="1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Текущие (промежуточные) письменные отчеты (отчет по календарному плану и аналитический отчет) – ежеквартально</a:t>
            </a:r>
          </a:p>
          <a:p>
            <a:pPr lvl="1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Итоговый письменный отчет (отчет по календарному плану и аналитический отчет) – по окончании реализации проекта</a:t>
            </a:r>
          </a:p>
          <a:p>
            <a:pPr lvl="1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Финансовый отчет с приложением копий первичных документов – ежеквартально нарастающим итогом</a:t>
            </a:r>
          </a:p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Очередной транш перечисляется только после сдачи квартальных отчетов и их утверждения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грантооператором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sz="40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ru-RU" sz="3200" dirty="0"/>
              <a:t>Расходы по гранту Вы имеете право осуществлять только после даты подписания договора. Все расходы, произведенные до даты подписания договора будут считаться нецелевыми.</a:t>
            </a:r>
          </a:p>
          <a:p>
            <a:pPr>
              <a:defRPr/>
            </a:pPr>
            <a:r>
              <a:rPr lang="ru-RU" sz="3200" dirty="0"/>
              <a:t>Средства Гранта расходуются на осуществления работ, услуг в сфере в строгом соответствии с заявкой, утвержденным Календарным планом и Сметой расходов.</a:t>
            </a:r>
          </a:p>
          <a:p>
            <a:pPr>
              <a:defRPr/>
            </a:pPr>
            <a:endParaRPr lang="ru-RU" sz="3200" dirty="0"/>
          </a:p>
        </p:txBody>
      </p:sp>
      <p:sp>
        <p:nvSpPr>
          <p:cNvPr id="47107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ТРЕБОВАНИЯ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К ФИНАНСОВОЙ ОТЧЕТНОСТИ ГРАНТОПОЛУЧАТЕЛЯ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ru-RU" dirty="0"/>
              <a:t>Финансовый отчет должен содержать полную и исчерпывающую информацию о расходовании средств за отчетный период с приложением заверенных копий документов, подтверждающих произведенные расходы. </a:t>
            </a:r>
            <a:endParaRPr lang="en-US" dirty="0"/>
          </a:p>
          <a:p>
            <a:pPr>
              <a:defRPr/>
            </a:pPr>
            <a:r>
              <a:rPr lang="ru-RU" dirty="0"/>
              <a:t>Копии документов должны быть сшиты, пронумерованы и заверены подписью руководителя организации (с указанием «копия верна»), а также скреплены круглой печатью организации (с полным наименованием некоммерческой организации на русском языке, указанием ОГРН) в одном экземпляре.</a:t>
            </a:r>
          </a:p>
        </p:txBody>
      </p:sp>
      <p:sp>
        <p:nvSpPr>
          <p:cNvPr id="48131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ТРЕБОВАНИЯ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К ФИНАНСОВОЙ ОТЧЕТНОСТИ ГРАНТОПОЛУЧАТЕЛЯ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ru-RU" sz="2400" b="1" dirty="0"/>
              <a:t>Если к расходам по проекту вы относите только часть произведенных расходов (например, из закупленных в офис канцелярских товаров на проект отнесена только часть приобретенных товаров), на копии платежного документа необходимо указать, какая сумма оплачена за счет гранта.</a:t>
            </a:r>
          </a:p>
          <a:p>
            <a:pPr>
              <a:defRPr/>
            </a:pPr>
            <a:r>
              <a:rPr lang="ru-RU" sz="2400" b="1" dirty="0"/>
              <a:t>Отчет составляется нарастающим итогом в рублях.</a:t>
            </a:r>
          </a:p>
          <a:p>
            <a:pPr>
              <a:defRPr/>
            </a:pPr>
            <a:r>
              <a:rPr lang="ru-RU" sz="2400" b="1" dirty="0"/>
              <a:t>По окончании каждого отчетного периода до отправки Отчета на проверку на бумажных носителях могут предварительно высылаться заполненный финансовый отчет (в виде файла </a:t>
            </a:r>
            <a:r>
              <a:rPr lang="en-US" sz="2400" b="1" dirty="0"/>
              <a:t>Word</a:t>
            </a:r>
            <a:r>
              <a:rPr lang="ru-RU" sz="2400" b="1" dirty="0"/>
              <a:t>, </a:t>
            </a:r>
            <a:r>
              <a:rPr lang="ru-RU" sz="2400" b="1" dirty="0" err="1"/>
              <a:t>Excel</a:t>
            </a:r>
            <a:r>
              <a:rPr lang="ru-RU" sz="2400" b="1" dirty="0"/>
              <a:t>) на наш электронный адрес. В теме письма указывать номер своего договора на грант.</a:t>
            </a:r>
          </a:p>
          <a:p>
            <a:pPr>
              <a:defRPr/>
            </a:pPr>
            <a:r>
              <a:rPr lang="ru-RU" sz="2400" b="1" dirty="0"/>
              <a:t>Расходование средств гранта должно осуществляться исключительно с расчетного счета, предусмотренного Договором гранта.</a:t>
            </a:r>
            <a:endParaRPr lang="ru-RU" sz="2400" dirty="0"/>
          </a:p>
          <a:p>
            <a:pPr>
              <a:defRPr/>
            </a:pPr>
            <a:endParaRPr lang="ru-RU" sz="2400" dirty="0"/>
          </a:p>
        </p:txBody>
      </p:sp>
      <p:sp>
        <p:nvSpPr>
          <p:cNvPr id="4915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ТРЕБОВАНИЯ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К ФИНАНСОВОЙ ОТЧЕТНОСТИ ГРАНТОПОЛУЧАТЕЛЯ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ru-RU" b="1" dirty="0"/>
              <a:t>При заключении договоров на работы, услуги с Индивидуальными предпринимателями</a:t>
            </a:r>
            <a:r>
              <a:rPr lang="ru-RU" dirty="0"/>
              <a:t> (ИП) необходимы следующие подтверждающие документы:</a:t>
            </a:r>
          </a:p>
          <a:p>
            <a:pPr>
              <a:defRPr/>
            </a:pPr>
            <a:r>
              <a:rPr lang="ru-RU" dirty="0"/>
              <a:t>- Свидетельство о регистрации в качестве предпринимателя без образования юридического лица;</a:t>
            </a:r>
          </a:p>
          <a:p>
            <a:pPr>
              <a:defRPr/>
            </a:pPr>
            <a:r>
              <a:rPr lang="ru-RU" dirty="0"/>
              <a:t>- Свидетельство о постановки на учет ИП;</a:t>
            </a:r>
          </a:p>
          <a:p>
            <a:pPr>
              <a:defRPr/>
            </a:pPr>
            <a:r>
              <a:rPr lang="ru-RU" dirty="0"/>
              <a:t>- Выписка из ЕГРИП;</a:t>
            </a:r>
          </a:p>
          <a:p>
            <a:pPr>
              <a:defRPr/>
            </a:pPr>
            <a:r>
              <a:rPr lang="ru-RU" dirty="0"/>
              <a:t>- Уведомление о применении системы налогообложения (УСНО, ЕНВД и др.).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sz="2400" dirty="0"/>
          </a:p>
        </p:txBody>
      </p:sp>
      <p:sp>
        <p:nvSpPr>
          <p:cNvPr id="50179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ТРЕБОВАНИЯ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К ФИНАНСОВОЙ ОТЧЕТНОСТИ ГРАНТОПОЛУЧАТЕЛЯ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ТРЕБОВАНИЯ</a:t>
            </a:r>
            <a:br>
              <a:rPr lang="ru-RU" altLang="ru-RU" sz="3600" b="1">
                <a:solidFill>
                  <a:schemeClr val="bg1"/>
                </a:solidFill>
              </a:rPr>
            </a:br>
            <a:r>
              <a:rPr lang="ru-RU" altLang="ru-RU" sz="3600" b="1">
                <a:solidFill>
                  <a:schemeClr val="bg1"/>
                </a:solidFill>
              </a:rPr>
              <a:t>К ФИНАНСОВОЙ ОТЧЕТНОСТИ ГРАНТОПОЛУЧАТЕЛЯ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38200" y="1758950"/>
          <a:ext cx="10515600" cy="130460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89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9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6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0922">
                <a:tc>
                  <a:txBody>
                    <a:bodyPr/>
                    <a:lstStyle/>
                    <a:p>
                      <a:pPr marL="37846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Название документа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Перечень обязательных требований к составлению документов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10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Договор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Дата и место подписания договора.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Лица, действующие от имени Заказчика и Исполнителя, документы на основании, которых они действуют (если одна из сторон ИП, указать № свидетельства ЕГРИП).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Подробное описание выполняемых работ, место проведения работ, по какой тематике они выполняются, в каком количестве и в какие сроки.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Стоимость работ, условия оплаты, условия приема-сдачи работ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Реквизиты сторон.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Расчетный счет, на которые перечисляются денежные средства.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Наличие печатей и подписей сторон, их расшифровки.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При заключении договоров с физическими лицами принимать во внимания различия между трудовыми и гражданско-правовыми договорами.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55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Акт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Дата подписания акта.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Тема, перечень выполненных работ, результаты и их количество, формат (согласно условиям договора).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Сроки, в которые выполнялись работы.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Стоимость оказанных услуг.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Подписи сторон, их расшифровки и печати.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9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Товарная накладная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Унифицированная форма действующего образца № ТОРГ-12.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9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Счет-фактура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Унифицированная форма действующего образца (с 01.04.2012 г.).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73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Распоряжение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Дата составления.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Перечень услуг/товаров и наименование компании, у которой они приобретались.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Указание первичного документа (акт, либо товарная - накладная).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Указание денежной суммы, признаваемой (списываемой) в расходах за счет средств гранта (номер договора гранта и дата заключения).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Цель использования услуг/товаров в рамках реализации проекта по договору гранта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Расчетная ведомость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Унифицированная форма № Т-51, утвержденная постановлением Госкомстата России (действующий образец).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Платежная ведомость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Унифицированная форма № Т-53, утвержденная постановлением Госкомстата России (действующий образец).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9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Авансовый отчет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Унифицированные формы действующего образца № АО-1.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1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Приказ о направлении работника в командировку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Унифицированные формы № Т-9.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1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Командировочное удостоверение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Унифицированные формы № Т-10.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9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Служебное задание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Унифицированные формы № Т-10а.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046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Приходный ордер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Унифицированные формы КО-1.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 выплате вознаграждений и возмещении расходов через кассу организации, </a:t>
                      </a:r>
                      <a:r>
                        <a:rPr lang="ru-RU" sz="1600" dirty="0" err="1">
                          <a:effectLst/>
                        </a:rPr>
                        <a:t>Грантополучатель</a:t>
                      </a:r>
                      <a:r>
                        <a:rPr lang="ru-RU" sz="1600" dirty="0">
                          <a:effectLst/>
                        </a:rPr>
                        <a:t> должен предоставить выписку банка, которая подтверждает снятие денежных средств с расчетного счета с целью выдачи вознаграждений и компенсации расходов.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9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Расходный ордер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Унифицированные формы КО-1.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782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Платежное поручение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Форма 0401060. Платежные поручения, подтверждающие списание денежных средств с расчетного счета </a:t>
                      </a:r>
                      <a:r>
                        <a:rPr lang="ru-RU" sz="1600" dirty="0" err="1">
                          <a:effectLst/>
                        </a:rPr>
                        <a:t>Грантополучателя</a:t>
                      </a:r>
                      <a:r>
                        <a:rPr lang="ru-RU" sz="1600" dirty="0">
                          <a:effectLst/>
                        </a:rPr>
                        <a:t>, должны предоставляться с отметкой банка "Исполнено", датой исполнения, ФИО </a:t>
                      </a:r>
                      <a:r>
                        <a:rPr lang="ru-RU" sz="1600" dirty="0" err="1">
                          <a:effectLst/>
                        </a:rPr>
                        <a:t>операциониста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21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Путевой лист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Форма № 3, либо произвольная форма путевого листа, утвержденная учетной политикой организации </a:t>
                      </a:r>
                      <a:r>
                        <a:rPr lang="ru-RU" sz="1600" dirty="0" err="1">
                          <a:effectLst/>
                        </a:rPr>
                        <a:t>Грантополучателя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06" marR="29706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b="1">
                <a:solidFill>
                  <a:schemeClr val="bg1"/>
                </a:solidFill>
              </a:rPr>
              <a:t>Детализированный бюджет проекта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000" b="1" dirty="0">
                <a:solidFill>
                  <a:schemeClr val="bg1">
                    <a:lumMod val="50000"/>
                  </a:schemeClr>
                </a:solidFill>
              </a:rPr>
              <a:t>Данный перечень статей расходов имеет ориентировочный характер.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000" b="1" dirty="0">
                <a:solidFill>
                  <a:schemeClr val="bg1">
                    <a:lumMod val="50000"/>
                  </a:schemeClr>
                </a:solidFill>
              </a:rPr>
              <a:t>В случае необходимости его можно сократить или увеличить.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000" b="1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662613" y="1554163"/>
            <a:ext cx="6529387" cy="432593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963" y="2887663"/>
            <a:ext cx="5043487" cy="11144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22950" y="2890838"/>
            <a:ext cx="6230938" cy="2841625"/>
          </a:xfrm>
        </p:spPr>
        <p:txBody>
          <a:bodyPr>
            <a:normAutofit/>
          </a:bodyPr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ДИРЕКЦИЯ ГРАНТОВЫХ ПРОГРАММ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БФ «Покров»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	 2016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F4959-1A95-481F-8DC2-804D89F47F8A}" type="slidenum">
              <a:rPr lang="ru-RU" smtClean="0"/>
              <a:pPr>
                <a:defRPr/>
              </a:pPr>
              <a:t>50</a:t>
            </a:fld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838200" y="361950"/>
            <a:ext cx="10515600" cy="1325563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>
                <a:solidFill>
                  <a:schemeClr val="bg1"/>
                </a:solidFill>
              </a:rPr>
              <a:t>Детализированный бюджет проекта: общие требования по заполнению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838200" y="1687513"/>
          <a:ext cx="10515600" cy="24971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7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7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4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46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3237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статьи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единиц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Стоимость единицы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Общая стоимость проекта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Софинансирование  (если имеется)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Запрашиваемая сумма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7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(с указанием названия единицы -  напр.,  чел., мес., шт.  и т.п.)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(руб.)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(руб.)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(руб.)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(руб.)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40" marR="5864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8200" y="4184650"/>
            <a:ext cx="10515600" cy="22161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Все поля приложения должны быть заполнены, в случае отсутствия информации ставится прочерк или ноль </a:t>
            </a:r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Столбец «Общая стоимость проекта» представляет собой сумму столбца «Софинансирование» и «Запрашиваемая сумма»</a:t>
            </a:r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Наличие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</a:rPr>
              <a:t>софинансирования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 не является обязательным требованием для участников конкурса, в случае его отсутствия в столбце ставится прочерк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838200" y="361950"/>
            <a:ext cx="10515600" cy="1325563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>
                <a:solidFill>
                  <a:schemeClr val="bg1"/>
                </a:solidFill>
              </a:rPr>
              <a:t>Детализированный бюджет проекта: общие требования по заполнению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4184650"/>
            <a:ext cx="10515600" cy="1600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В конце детализированного бюджета обязательно указывается общая сумма проекта, сумма привлеченных средств и запрашиваемая сумма гранта</a:t>
            </a:r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Приложение № 4 к заявке подписывается руководителем и главным бухгалтером организации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</p:nvPr>
        </p:nvGraphicFramePr>
        <p:xfrm>
          <a:off x="838200" y="1687513"/>
          <a:ext cx="10515600" cy="24971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4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5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7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2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237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ИТОГО ПО ПРОЕКТУ  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2379"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</a:t>
                      </a:r>
                      <a:r>
                        <a:rPr lang="ru-RU" sz="2000" dirty="0" err="1">
                          <a:effectLst/>
                        </a:rPr>
                        <a:t>т.ч</a:t>
                      </a:r>
                      <a:r>
                        <a:rPr lang="ru-RU" sz="2000" dirty="0">
                          <a:effectLst/>
                        </a:rPr>
                        <a:t>. из привлечённых средств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2379">
                <a:tc gridSpan="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</a:t>
                      </a:r>
                      <a:r>
                        <a:rPr lang="ru-RU" sz="2000" dirty="0" err="1">
                          <a:effectLst/>
                        </a:rPr>
                        <a:t>т.ч</a:t>
                      </a:r>
                      <a:r>
                        <a:rPr lang="ru-RU" sz="2000" dirty="0">
                          <a:effectLst/>
                        </a:rPr>
                        <a:t>. из средств гранта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838200" y="461963"/>
            <a:ext cx="10515600" cy="1325562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3600" b="1">
                <a:solidFill>
                  <a:schemeClr val="bg1"/>
                </a:solidFill>
              </a:rPr>
              <a:t>1. Оплата труда и обязательные начисления с ФОТ</a:t>
            </a:r>
            <a:br>
              <a:rPr lang="ru-RU" altLang="ru-RU" sz="3600" b="1">
                <a:solidFill>
                  <a:schemeClr val="bg1"/>
                </a:solidFill>
              </a:rPr>
            </a:br>
            <a:endParaRPr lang="ru-RU" altLang="ru-RU" sz="3600" b="1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23913" y="1787525"/>
          <a:ext cx="10523537" cy="5070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4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6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7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Статьи расходов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Стоимость единицы (руб.)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Количество единиц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Всего рублей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97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1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841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1. Оплата труда и обязательные начисления с ФОТ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736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1.1 Оплата труда штатных сотрудников, в том числе НДФЛ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указываются отдельно по каждой должности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>
                    <a:solidFill>
                      <a:schemeClr val="accent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97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- Руководитель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97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- Бухгалтер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697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-......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844550"/>
          </a:xfrm>
          <a:solidFill>
            <a:schemeClr val="accent1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</a:rPr>
              <a:t>1. Оплата труда и обязательные начисления с ФОТ</a:t>
            </a:r>
            <a:br>
              <a:rPr lang="ru-RU" sz="3600" b="1" dirty="0">
                <a:solidFill>
                  <a:schemeClr val="bg1"/>
                </a:solidFill>
              </a:rPr>
            </a:br>
            <a:endParaRPr lang="ru-RU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1301750"/>
          <a:ext cx="10515600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1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4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4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Статьи расходов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Стоимость единицы (руб.)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Количество единиц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Всего рублей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91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1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38200" y="2673350"/>
          <a:ext cx="10515600" cy="4191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8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9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7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. Страховые взносы во внебюджетные фонды с </a:t>
                      </a:r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ФОТ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 штатных </a:t>
                      </a:r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сотрудников</a:t>
                      </a: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сумма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*30,2%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1.3 Оплата труда привлеченных специалистов, в том числе НДФЛ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552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-......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указываются в зависимости от характера исполняемой </a:t>
                      </a:r>
                    </a:p>
                    <a:p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работы (оказываемой услуги): </a:t>
                      </a:r>
                    </a:p>
                    <a:p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-…..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8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1.4 Страховые взносы во внебюджетные фонды с ФОТ привлеченных специалистов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сумма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*27,1%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3187</Words>
  <Application>Microsoft Office PowerPoint</Application>
  <PresentationFormat>Широкоэкранный</PresentationFormat>
  <Paragraphs>578</Paragraphs>
  <Slides>50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6" baseType="lpstr">
      <vt:lpstr>Calibri</vt:lpstr>
      <vt:lpstr>Arial</vt:lpstr>
      <vt:lpstr>Calibri Light</vt:lpstr>
      <vt:lpstr>Times New Roman</vt:lpstr>
      <vt:lpstr>Wingdings</vt:lpstr>
      <vt:lpstr>Тема Office</vt:lpstr>
      <vt:lpstr>ПРЕЗИДЕНТСКИЕ ГРАНТЫ ДЛЯ ННО</vt:lpstr>
      <vt:lpstr>Детализированный бюджет проекта</vt:lpstr>
      <vt:lpstr>Детализированный бюджет проекта</vt:lpstr>
      <vt:lpstr>Детализированный бюджет проекта</vt:lpstr>
      <vt:lpstr>Детализированный бюджет проекта</vt:lpstr>
      <vt:lpstr>Детализированный бюджет проекта: общие требования по заполнению</vt:lpstr>
      <vt:lpstr>Детализированный бюджет проекта: общие требования по заполнению</vt:lpstr>
      <vt:lpstr>1. Оплата труда и обязательные начисления с ФОТ </vt:lpstr>
      <vt:lpstr>1. Оплата труда и обязательные начисления с ФОТ </vt:lpstr>
      <vt:lpstr>1. Оплата труда и обязательные начисления с ФОТ </vt:lpstr>
      <vt:lpstr>Отчетность 1.1 Оплата труда штатных сотрудников</vt:lpstr>
      <vt:lpstr>Отчетность 1.1 Оплата труда привлеченных специалистов</vt:lpstr>
      <vt:lpstr>2. Материальные расходы</vt:lpstr>
      <vt:lpstr>Отчетность 2. Материальные расходы</vt:lpstr>
      <vt:lpstr>3.Приобретение оборудования</vt:lpstr>
      <vt:lpstr>Отчетность 3.Приобретение оборудования</vt:lpstr>
      <vt:lpstr>4. Услуги связи</vt:lpstr>
      <vt:lpstr>Отчетность 4.Услуги связи</vt:lpstr>
      <vt:lpstr>5. Транспортные услуги</vt:lpstr>
      <vt:lpstr>Отчетность 5. Транспортные услуги</vt:lpstr>
      <vt:lpstr>6. Командировочные расходы</vt:lpstr>
      <vt:lpstr>Отчетность 6. Командировочные расходы</vt:lpstr>
      <vt:lpstr>7. Расходы на банковское обслуживание:</vt:lpstr>
      <vt:lpstr>Отчетность 7. Расходы на банковское обслуживание</vt:lpstr>
      <vt:lpstr>8. Аренда:</vt:lpstr>
      <vt:lpstr>Отчетность 8. Аренда</vt:lpstr>
      <vt:lpstr>9. Полиграфические услуги:</vt:lpstr>
      <vt:lpstr>Отчетность 9. Полиграфические услуги</vt:lpstr>
      <vt:lpstr>10. Услуги сторонних организаций:</vt:lpstr>
      <vt:lpstr>10. Услуги сторонних организаций:</vt:lpstr>
      <vt:lpstr>10. Услуги сторонних организаций:</vt:lpstr>
      <vt:lpstr>10. Услуги сторонних организаций:</vt:lpstr>
      <vt:lpstr>10. Услуги сторонних организаций:</vt:lpstr>
      <vt:lpstr>10. Услуги сторонних организаций:</vt:lpstr>
      <vt:lpstr>Отчетность 10. Услуги сторонних организаций (проведение мероприятий)</vt:lpstr>
      <vt:lpstr>Отчетность 10. Услуги сторонних организаций (расходы на проезд участников мероприятия)</vt:lpstr>
      <vt:lpstr>Отчетность 10. Услуги сторонних организаций (расходы на проживание участников мероприятия)</vt:lpstr>
      <vt:lpstr>Отчетность 10. Услуги сторонних организаций (питание участников мероприятия) </vt:lpstr>
      <vt:lpstr>Отчетность 10. Услуги сторонних организаций (Создание интернет-сайта) </vt:lpstr>
      <vt:lpstr>Отчетность 10. Услуги сторонних организаций (Расходы на техническую поддержку интернет-сайта) </vt:lpstr>
      <vt:lpstr>11. Информационные услуги:</vt:lpstr>
      <vt:lpstr>Отчетность 11. Информационные услуги </vt:lpstr>
      <vt:lpstr>Отчетность Победителей</vt:lpstr>
      <vt:lpstr>Отчетность Победителей</vt:lpstr>
      <vt:lpstr>ТРЕБОВАНИЯ К ФИНАНСОВОЙ ОТЧЕТНОСТИ ГРАНТОПОЛУЧАТЕЛЯ</vt:lpstr>
      <vt:lpstr>ТРЕБОВАНИЯ К ФИНАНСОВОЙ ОТЧЕТНОСТИ ГРАНТОПОЛУЧАТЕЛЯ</vt:lpstr>
      <vt:lpstr>ТРЕБОВАНИЯ К ФИНАНСОВОЙ ОТЧЕТНОСТИ ГРАНТОПОЛУЧАТЕЛЯ</vt:lpstr>
      <vt:lpstr>ТРЕБОВАНИЯ К ФИНАНСОВОЙ ОТЧЕТНОСТИ ГРАНТОПОЛУЧАТЕЛЯ</vt:lpstr>
      <vt:lpstr>ТРЕБОВАНИЯ К ФИНАНСОВОЙ ОТЧЕТНОСТИ ГРАНТОПОЛУЧАТЕЛЯ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ПРЕЗИДЕНТСКИЕ ГРАНТЫ ДЛЯ ННО</dc:title>
  <dc:creator>Андрей</dc:creator>
  <cp:lastModifiedBy>Андрей</cp:lastModifiedBy>
  <cp:revision>47</cp:revision>
  <dcterms:created xsi:type="dcterms:W3CDTF">2015-09-12T20:57:20Z</dcterms:created>
  <dcterms:modified xsi:type="dcterms:W3CDTF">2016-05-25T20:16:26Z</dcterms:modified>
</cp:coreProperties>
</file>