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7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7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EA"/>
    <a:srgbClr val="FA4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92E7-0AFD-48BF-965B-FA262E362E1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27E6-9FD4-4D66-AB74-8479FFB7ED3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713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92E7-0AFD-48BF-965B-FA262E362E1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27E6-9FD4-4D66-AB74-8479FFB7E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30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92E7-0AFD-48BF-965B-FA262E362E1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27E6-9FD4-4D66-AB74-8479FFB7E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64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92E7-0AFD-48BF-965B-FA262E362E1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27E6-9FD4-4D66-AB74-8479FFB7E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99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92E7-0AFD-48BF-965B-FA262E362E1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27E6-9FD4-4D66-AB74-8479FFB7ED3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77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92E7-0AFD-48BF-965B-FA262E362E1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27E6-9FD4-4D66-AB74-8479FFB7E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92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92E7-0AFD-48BF-965B-FA262E362E1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27E6-9FD4-4D66-AB74-8479FFB7E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52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92E7-0AFD-48BF-965B-FA262E362E1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27E6-9FD4-4D66-AB74-8479FFB7E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03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92E7-0AFD-48BF-965B-FA262E362E1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27E6-9FD4-4D66-AB74-8479FFB7E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455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CB992E7-0AFD-48BF-965B-FA262E362E1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1B27E6-9FD4-4D66-AB74-8479FFB7E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53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992E7-0AFD-48BF-965B-FA262E362E1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27E6-9FD4-4D66-AB74-8479FFB7ED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739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CB992E7-0AFD-48BF-965B-FA262E362E1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71B27E6-9FD4-4D66-AB74-8479FFB7ED3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33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3FA0A1-DFEC-4099-A94A-53822BC05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8249" y="1711354"/>
            <a:ext cx="6343135" cy="366629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</a:t>
            </a:r>
            <a:r>
              <a:rPr lang="ru-RU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еятельность Нижегородского регионального отделения </a:t>
            </a:r>
            <a:br>
              <a:rPr lang="ru-RU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ВСКС</a:t>
            </a:r>
            <a:r>
              <a:rPr lang="ru-RU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sz="48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19D9854-482E-46A5-8657-925B5B9657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11722" r="231" b="3783"/>
          <a:stretch/>
        </p:blipFill>
        <p:spPr>
          <a:xfrm>
            <a:off x="1082177" y="239084"/>
            <a:ext cx="4806893" cy="3154262"/>
          </a:xfrm>
          <a:prstGeom prst="parallelogram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AE5412B-E2EA-4242-8278-9E70E208D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13362" b="3701"/>
          <a:stretch/>
        </p:blipFill>
        <p:spPr>
          <a:xfrm>
            <a:off x="276226" y="3666595"/>
            <a:ext cx="4739780" cy="2952321"/>
          </a:xfrm>
          <a:prstGeom prst="parallelogram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900366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3FA0A1-DFEC-4099-A94A-53822BC05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345" y="1079930"/>
            <a:ext cx="9977309" cy="4698139"/>
          </a:xfrm>
        </p:spPr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</a:rPr>
              <a:t>Мероприятия по повышению уровня профессионального мастерства добровольцев (учебно-тренировочные сборы, соревнования, образовательные программы).</a:t>
            </a:r>
          </a:p>
        </p:txBody>
      </p:sp>
    </p:spTree>
    <p:extLst>
      <p:ext uri="{BB962C8B-B14F-4D97-AF65-F5344CB8AC3E}">
        <p14:creationId xmlns:p14="http://schemas.microsoft.com/office/powerpoint/2010/main" val="3150337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D57B7-AF92-468C-9452-AB502A6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22" y="469362"/>
            <a:ext cx="11341916" cy="111657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Командно-штабные учения МЧС России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8F2494-1445-4A7F-9519-3CFC9808D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938" y="5426502"/>
            <a:ext cx="10002123" cy="9621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Ежегодные у</a:t>
            </a:r>
            <a:r>
              <a:rPr lang="ru-RU" dirty="0" smtClean="0">
                <a:solidFill>
                  <a:schemeClr val="bg1"/>
                </a:solidFill>
              </a:rPr>
              <a:t>чения включают </a:t>
            </a:r>
            <a:r>
              <a:rPr lang="ru-RU" dirty="0">
                <a:solidFill>
                  <a:schemeClr val="bg1"/>
                </a:solidFill>
              </a:rPr>
              <a:t>в себя поиск человека в природной среде, спасение человека на воде и действия по ликвидации лесных пожаров.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7B7A14C-ED7C-436F-9BF3-812C73FA3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02" y="1867542"/>
            <a:ext cx="5337398" cy="35589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62C11E9-8398-468F-82A0-9BB91EBBF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25" y="1867542"/>
            <a:ext cx="4745280" cy="35589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9849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D57B7-AF92-468C-9452-AB502A6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22" y="469362"/>
            <a:ext cx="11341916" cy="111657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Участие во Всероссийских слётах волонтёров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8F2494-1445-4A7F-9519-3CFC9808D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938" y="5426502"/>
            <a:ext cx="10002123" cy="9621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bg1"/>
                </a:solidFill>
              </a:rPr>
              <a:t>Слёт </a:t>
            </a:r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Ярославской </a:t>
            </a:r>
            <a:r>
              <a:rPr lang="ru-RU" dirty="0" err="1">
                <a:solidFill>
                  <a:schemeClr val="bg1"/>
                </a:solidFill>
              </a:rPr>
              <a:t>областипроходил</a:t>
            </a:r>
            <a:r>
              <a:rPr lang="ru-RU" dirty="0">
                <a:solidFill>
                  <a:schemeClr val="bg1"/>
                </a:solidFill>
              </a:rPr>
              <a:t>  </a:t>
            </a:r>
            <a:r>
              <a:rPr lang="ru-RU" dirty="0">
                <a:solidFill>
                  <a:schemeClr val="bg1"/>
                </a:solidFill>
              </a:rPr>
              <a:t>с 04.06 по 06.06 и включал в себя учебный поиск человека в природной среде, пожарную эстафету МЧС, эстафету сильнейших, а также различные лекции.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56E8279-6558-40BB-88E7-07F50DAB3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b="21330"/>
          <a:stretch/>
        </p:blipFill>
        <p:spPr>
          <a:xfrm>
            <a:off x="747500" y="1796495"/>
            <a:ext cx="5485327" cy="36300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C5148D2D-53FD-4EF1-AF60-1207FDD96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23126" r="18498" b="12864"/>
          <a:stretch/>
        </p:blipFill>
        <p:spPr bwMode="auto">
          <a:xfrm>
            <a:off x="6915955" y="1802347"/>
            <a:ext cx="4528544" cy="362415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484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D57B7-AF92-468C-9452-AB502A6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22" y="469362"/>
            <a:ext cx="11341916" cy="111657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Ежегодный Всероссийский </a:t>
            </a:r>
            <a:r>
              <a:rPr lang="ru-RU" dirty="0">
                <a:solidFill>
                  <a:schemeClr val="bg1"/>
                </a:solidFill>
              </a:rPr>
              <a:t>слёт </a:t>
            </a:r>
            <a:r>
              <a:rPr lang="ru-RU" dirty="0" smtClean="0">
                <a:solidFill>
                  <a:schemeClr val="bg1"/>
                </a:solidFill>
              </a:rPr>
              <a:t>студентов-спасателей им. Героя Зиничева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8F2494-1445-4A7F-9519-3CFC9808D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21" y="5426502"/>
            <a:ext cx="11912958" cy="9621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Благодаря </a:t>
            </a:r>
            <a:r>
              <a:rPr lang="ru-RU" dirty="0">
                <a:solidFill>
                  <a:schemeClr val="bg1"/>
                </a:solidFill>
              </a:rPr>
              <a:t>ему, добровольцы-спасатели </a:t>
            </a:r>
            <a:r>
              <a:rPr lang="ru-RU" dirty="0" err="1">
                <a:solidFill>
                  <a:schemeClr val="bg1"/>
                </a:solidFill>
              </a:rPr>
              <a:t>НижРО</a:t>
            </a:r>
            <a:r>
              <a:rPr lang="ru-RU" dirty="0">
                <a:solidFill>
                  <a:schemeClr val="bg1"/>
                </a:solidFill>
              </a:rPr>
              <a:t> ВСКС </a:t>
            </a:r>
            <a:r>
              <a:rPr lang="ru-RU" dirty="0" smtClean="0">
                <a:solidFill>
                  <a:schemeClr val="bg1"/>
                </a:solidFill>
              </a:rPr>
              <a:t>получают новые </a:t>
            </a:r>
            <a:r>
              <a:rPr lang="ru-RU" dirty="0">
                <a:solidFill>
                  <a:schemeClr val="bg1"/>
                </a:solidFill>
              </a:rPr>
              <a:t>квалификации </a:t>
            </a:r>
            <a:r>
              <a:rPr lang="ru-RU" dirty="0" smtClean="0">
                <a:solidFill>
                  <a:schemeClr val="bg1"/>
                </a:solidFill>
              </a:rPr>
              <a:t>в спасательном деле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F93AC7C7-3EEC-4747-9D3F-2D54F602B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8" b="13113"/>
          <a:stretch/>
        </p:blipFill>
        <p:spPr bwMode="auto">
          <a:xfrm>
            <a:off x="2757893" y="1880316"/>
            <a:ext cx="6676213" cy="35461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057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3FA0A1-DFEC-4099-A94A-53822BC05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345" y="1079930"/>
            <a:ext cx="9977309" cy="4698139"/>
          </a:xfrm>
        </p:spPr>
        <p:txBody>
          <a:bodyPr>
            <a:noAutofit/>
          </a:bodyPr>
          <a:lstStyle/>
          <a:p>
            <a:pPr marL="45720" algn="ctr"/>
            <a:r>
              <a:rPr lang="ru-RU" sz="6000" dirty="0">
                <a:solidFill>
                  <a:schemeClr val="bg1"/>
                </a:solidFill>
              </a:rPr>
              <a:t>Мероприятия, направленные на повышение уровня знаний у подрастающего поколения (мастер-классы, уроки безопасности, лекции, беседы и т.д.).</a:t>
            </a:r>
          </a:p>
        </p:txBody>
      </p:sp>
    </p:spTree>
    <p:extLst>
      <p:ext uri="{BB962C8B-B14F-4D97-AF65-F5344CB8AC3E}">
        <p14:creationId xmlns:p14="http://schemas.microsoft.com/office/powerpoint/2010/main" val="306083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D57B7-AF92-468C-9452-AB502A6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22" y="469362"/>
            <a:ext cx="11341916" cy="1116575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</a:rPr>
              <a:t>Повышение уровня знаний у подрастающего поколения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92AD2BDF-F48F-482D-88FD-CF7540E64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03" y="2003737"/>
            <a:ext cx="5579415" cy="418456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4580DF41-ABF6-4469-8D0A-C84DA0E16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36" y="2003737"/>
            <a:ext cx="4184561" cy="418456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225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D57B7-AF92-468C-9452-AB502A6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22" y="469362"/>
            <a:ext cx="11341916" cy="1116575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</a:rPr>
              <a:t>Повышение уровня знаний у подрастающего поколения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911C6749-D21A-4F94-AE2A-9132A4D71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1"/>
          <a:stretch/>
        </p:blipFill>
        <p:spPr bwMode="auto">
          <a:xfrm>
            <a:off x="249974" y="2044431"/>
            <a:ext cx="5726806" cy="37946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4ECD87D1-E9BD-4774-B607-127CAFDEF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5"/>
          <a:stretch/>
        </p:blipFill>
        <p:spPr bwMode="auto">
          <a:xfrm>
            <a:off x="6278435" y="2044431"/>
            <a:ext cx="5663591" cy="379466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644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3FA0A1-DFEC-4099-A94A-53822BC05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956" y="242156"/>
            <a:ext cx="11820088" cy="6373687"/>
          </a:xfrm>
        </p:spPr>
        <p:txBody>
          <a:bodyPr>
            <a:noAutofit/>
          </a:bodyPr>
          <a:lstStyle/>
          <a:p>
            <a:pPr marL="45720" algn="ctr"/>
            <a:r>
              <a:rPr lang="ru-RU" sz="6000" dirty="0">
                <a:solidFill>
                  <a:schemeClr val="bg1"/>
                </a:solidFill>
              </a:rPr>
              <a:t>Участие в социально-значимых и общественных мероприятиях (обеспечение безопасности массовых мероприятий, профилактические и надзорные мероприятия, форумы, акции, флэш-мобы, медиа проекты, круглые столы, совещания).</a:t>
            </a:r>
          </a:p>
        </p:txBody>
      </p:sp>
    </p:spTree>
    <p:extLst>
      <p:ext uri="{BB962C8B-B14F-4D97-AF65-F5344CB8AC3E}">
        <p14:creationId xmlns:p14="http://schemas.microsoft.com/office/powerpoint/2010/main" val="2145516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D57B7-AF92-468C-9452-AB502A6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22" y="469362"/>
            <a:ext cx="11341916" cy="111657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Всероссийский фестиваль творчества «Российская студенческая весна»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8F2494-1445-4A7F-9519-3CFC9808D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113" y="5671201"/>
            <a:ext cx="10678733" cy="9621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bg1"/>
                </a:solidFill>
              </a:rPr>
              <a:t>Фестиваль проходил с 15.05 по 19.05. 15 добровольцев </a:t>
            </a:r>
            <a:r>
              <a:rPr lang="ru-RU" dirty="0" err="1">
                <a:solidFill>
                  <a:schemeClr val="bg1"/>
                </a:solidFill>
              </a:rPr>
              <a:t>НижРО</a:t>
            </a:r>
            <a:r>
              <a:rPr lang="ru-RU" dirty="0">
                <a:solidFill>
                  <a:schemeClr val="bg1"/>
                </a:solidFill>
              </a:rPr>
              <a:t> ВСКС обеспечивали безопасность и оказывали первую помощь.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4D402B4-7983-4DB0-B490-5CE85948E5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1" t="10343"/>
          <a:stretch/>
        </p:blipFill>
        <p:spPr>
          <a:xfrm>
            <a:off x="787113" y="1915538"/>
            <a:ext cx="4465534" cy="36610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DBA906A9-C14C-4074-B473-BDD3039A4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8" r="448" b="17313"/>
          <a:stretch/>
        </p:blipFill>
        <p:spPr bwMode="auto">
          <a:xfrm>
            <a:off x="5550618" y="1915538"/>
            <a:ext cx="5915228" cy="366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041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D57B7-AF92-468C-9452-AB502A6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33" y="533756"/>
            <a:ext cx="11617134" cy="111657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Международный заплыв на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открытой воде «X-</a:t>
            </a:r>
            <a:r>
              <a:rPr lang="ru-RU" dirty="0" err="1">
                <a:solidFill>
                  <a:schemeClr val="bg1"/>
                </a:solidFill>
              </a:rPr>
              <a:t>Waters</a:t>
            </a:r>
            <a:r>
              <a:rPr lang="ru-RU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8F2494-1445-4A7F-9519-3CFC9808D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573" y="5895864"/>
            <a:ext cx="10268853" cy="54357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bg1"/>
                </a:solidFill>
              </a:rPr>
              <a:t>25.07 четверо добровольцев </a:t>
            </a:r>
            <a:r>
              <a:rPr lang="ru-RU" dirty="0" err="1">
                <a:solidFill>
                  <a:schemeClr val="bg1"/>
                </a:solidFill>
              </a:rPr>
              <a:t>НижРО</a:t>
            </a:r>
            <a:r>
              <a:rPr lang="ru-RU" dirty="0">
                <a:solidFill>
                  <a:schemeClr val="bg1"/>
                </a:solidFill>
              </a:rPr>
              <a:t> ВСКС участвовали в обеспечении безопасности пловцов.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7B43C1F0-B310-4D23-B976-0E0546EDC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1798" b="14271"/>
          <a:stretch/>
        </p:blipFill>
        <p:spPr bwMode="auto">
          <a:xfrm>
            <a:off x="476518" y="1830653"/>
            <a:ext cx="6645499" cy="406520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xmlns="" id="{F1AECBCD-47FB-4985-BF14-D01E277C3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5" b="16432"/>
          <a:stretch/>
        </p:blipFill>
        <p:spPr bwMode="auto">
          <a:xfrm>
            <a:off x="7487505" y="1830653"/>
            <a:ext cx="4227976" cy="406520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674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D57B7-AF92-468C-9452-AB502A6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28506"/>
            <a:ext cx="10058400" cy="1116575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Направления деятельности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8F2494-1445-4A7F-9519-3CFC9808D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98072"/>
            <a:ext cx="10058400" cy="3632277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arenR"/>
            </a:pPr>
            <a:r>
              <a:rPr lang="ru-RU" dirty="0">
                <a:solidFill>
                  <a:schemeClr val="bg1"/>
                </a:solidFill>
              </a:rPr>
              <a:t>Участие в ликвидации последствий ЧС, аварийно-спасательных, аварийно-восстановительных, других неотложных работах и гуманитарных миссиях.</a:t>
            </a:r>
          </a:p>
          <a:p>
            <a:pPr marL="502920" indent="-457200">
              <a:buFont typeface="+mj-lt"/>
              <a:buAutoNum type="arabicParenR"/>
            </a:pPr>
            <a:r>
              <a:rPr lang="ru-RU" dirty="0">
                <a:solidFill>
                  <a:schemeClr val="bg1"/>
                </a:solidFill>
              </a:rPr>
              <a:t>Мероприятия по повышению уровня профессионального мастерства добровольцев (учебно-тренировочные сборы, соревнования, образовательные программы).</a:t>
            </a:r>
          </a:p>
          <a:p>
            <a:pPr marL="502920" indent="-457200">
              <a:buFont typeface="+mj-lt"/>
              <a:buAutoNum type="arabicParenR"/>
            </a:pPr>
            <a:r>
              <a:rPr lang="ru-RU" dirty="0">
                <a:solidFill>
                  <a:schemeClr val="bg1"/>
                </a:solidFill>
              </a:rPr>
              <a:t>Мероприятия, направленные на повышение уровня знаний у подрастающего поколения (мастер-классы, уроки безопасности, лекции, беседы и т.д.).</a:t>
            </a:r>
          </a:p>
          <a:p>
            <a:pPr marL="502920" indent="-457200">
              <a:buFont typeface="+mj-lt"/>
              <a:buAutoNum type="arabicParenR"/>
            </a:pPr>
            <a:r>
              <a:rPr lang="ru-RU" dirty="0">
                <a:solidFill>
                  <a:schemeClr val="bg1"/>
                </a:solidFill>
              </a:rPr>
              <a:t>Участие в социально-значимых и общественных мероприятиях (обеспечение безопасности массовых мероприятий, обеспечение безопасности на воде, профилактические и надзорные мероприятия, форумы, акции, флэш-мобы, медиа проекты, круглые столы, совещания).</a:t>
            </a:r>
          </a:p>
        </p:txBody>
      </p:sp>
    </p:spTree>
    <p:extLst>
      <p:ext uri="{BB962C8B-B14F-4D97-AF65-F5344CB8AC3E}">
        <p14:creationId xmlns:p14="http://schemas.microsoft.com/office/powerpoint/2010/main" val="3873457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D57B7-AF92-468C-9452-AB502A6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33" y="533756"/>
            <a:ext cx="11617134" cy="111657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Профилактические рейды совместно с ГИМС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8F2494-1445-4A7F-9519-3CFC9808D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0" y="5658323"/>
            <a:ext cx="11762899" cy="9621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bg1"/>
                </a:solidFill>
              </a:rPr>
              <a:t>Добровольцы </a:t>
            </a:r>
            <a:r>
              <a:rPr lang="ru-RU" dirty="0" err="1">
                <a:solidFill>
                  <a:schemeClr val="bg1"/>
                </a:solidFill>
              </a:rPr>
              <a:t>НижРО</a:t>
            </a:r>
            <a:r>
              <a:rPr lang="ru-RU" dirty="0">
                <a:solidFill>
                  <a:schemeClr val="bg1"/>
                </a:solidFill>
              </a:rPr>
              <a:t> ВСКС совместно с сотрудниками ГИМС МЧС России раздавали памятки отдыхающим, рассказывали правила безопасного поведения на воде и о способах оказания первой помощи.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17360BEB-E7AB-4A74-A224-C4748D20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6" y="1871656"/>
            <a:ext cx="5048889" cy="378666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xmlns="" id="{46561676-1DCC-4282-B6A3-37563975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871656"/>
            <a:ext cx="5679125" cy="378666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308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D57B7-AF92-468C-9452-AB502A6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90" y="520877"/>
            <a:ext cx="11690017" cy="111657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Всероссийский конкурс «Большая перемена»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8F2494-1445-4A7F-9519-3CFC9808D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55" y="5709839"/>
            <a:ext cx="11101686" cy="9621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bg1"/>
                </a:solidFill>
              </a:rPr>
              <a:t>Добровольцы </a:t>
            </a:r>
            <a:r>
              <a:rPr lang="ru-RU" dirty="0" err="1">
                <a:solidFill>
                  <a:schemeClr val="bg1"/>
                </a:solidFill>
              </a:rPr>
              <a:t>НижРО</a:t>
            </a:r>
            <a:r>
              <a:rPr lang="ru-RU" dirty="0">
                <a:solidFill>
                  <a:schemeClr val="bg1"/>
                </a:solidFill>
              </a:rPr>
              <a:t> ВСКС проводили мастер-классы по основам оказания первой помощи для студентов учреждений СПО.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895E1DBC-B033-440B-9C1B-46C165566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4"/>
          <a:stretch/>
        </p:blipFill>
        <p:spPr bwMode="auto">
          <a:xfrm>
            <a:off x="472678" y="1840795"/>
            <a:ext cx="7584073" cy="38175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xmlns="" id="{637DD24E-7009-41BD-8EE2-236C957FB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2"/>
          <a:stretch/>
        </p:blipFill>
        <p:spPr bwMode="auto">
          <a:xfrm>
            <a:off x="8363532" y="1840796"/>
            <a:ext cx="3349155" cy="381752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414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3FA0A1-DFEC-4099-A94A-53822BC05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345" y="1079930"/>
            <a:ext cx="9977309" cy="4698139"/>
          </a:xfrm>
        </p:spPr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</a:rPr>
              <a:t>Участие в ликвидации последствий ЧС, аварийно-спасательных, аварийно-восстановительных, других неотложных работах и гуманитарных миссиях</a:t>
            </a:r>
          </a:p>
        </p:txBody>
      </p:sp>
    </p:spTree>
    <p:extLst>
      <p:ext uri="{BB962C8B-B14F-4D97-AF65-F5344CB8AC3E}">
        <p14:creationId xmlns:p14="http://schemas.microsoft.com/office/powerpoint/2010/main" val="1564037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D57B7-AF92-468C-9452-AB502A6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22" y="469362"/>
            <a:ext cx="11341916" cy="111657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Хлопок газовоздушной смеси с жилом доме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8F2494-1445-4A7F-9519-3CFC9808D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933" y="5262496"/>
            <a:ext cx="10058400" cy="9621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bg1"/>
                </a:solidFill>
              </a:rPr>
              <a:t>Инцидент произошёл 19 </a:t>
            </a:r>
            <a:r>
              <a:rPr lang="ru-RU" dirty="0" smtClean="0">
                <a:solidFill>
                  <a:schemeClr val="bg1"/>
                </a:solidFill>
              </a:rPr>
              <a:t>апреля 2021 </a:t>
            </a:r>
            <a:r>
              <a:rPr lang="ru-RU" dirty="0">
                <a:solidFill>
                  <a:schemeClr val="bg1"/>
                </a:solidFill>
              </a:rPr>
              <a:t>в с. </a:t>
            </a:r>
            <a:r>
              <a:rPr lang="ru-RU" dirty="0" err="1">
                <a:solidFill>
                  <a:schemeClr val="bg1"/>
                </a:solidFill>
              </a:rPr>
              <a:t>Маргуша</a:t>
            </a:r>
            <a:r>
              <a:rPr lang="ru-RU" dirty="0">
                <a:solidFill>
                  <a:schemeClr val="bg1"/>
                </a:solidFill>
              </a:rPr>
              <a:t> Дальнеконстантиновского района. На место выдвинулись 9 добровольцев </a:t>
            </a:r>
            <a:r>
              <a:rPr lang="ru-RU" dirty="0" err="1">
                <a:solidFill>
                  <a:schemeClr val="bg1"/>
                </a:solidFill>
              </a:rPr>
              <a:t>НижРО</a:t>
            </a:r>
            <a:r>
              <a:rPr lang="ru-RU" dirty="0">
                <a:solidFill>
                  <a:schemeClr val="bg1"/>
                </a:solidFill>
              </a:rPr>
              <a:t> ВСКС. Основные задачи – разбор завалов совместно с сотрудниками МЧС.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817341-99CB-497C-A68A-E8E7BA8FE3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2" y="1824833"/>
            <a:ext cx="4195454" cy="314659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5E6552CE-D00F-497E-8DDB-C76F75F0E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28" y="1819776"/>
            <a:ext cx="6833610" cy="315164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32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D57B7-AF92-468C-9452-AB502A6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72" y="469362"/>
            <a:ext cx="11081856" cy="111657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Ликвидация последствий ЧС в </a:t>
            </a:r>
            <a:r>
              <a:rPr lang="ru-RU" dirty="0" err="1">
                <a:solidFill>
                  <a:schemeClr val="bg1"/>
                </a:solidFill>
              </a:rPr>
              <a:t>респ</a:t>
            </a:r>
            <a:r>
              <a:rPr lang="ru-RU" dirty="0">
                <a:solidFill>
                  <a:schemeClr val="bg1"/>
                </a:solidFill>
              </a:rPr>
              <a:t>. Крым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8F2494-1445-4A7F-9519-3CFC9808D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073" y="5108055"/>
            <a:ext cx="11081856" cy="128058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bg1"/>
                </a:solidFill>
              </a:rPr>
              <a:t>С 25.06 по 15.07 в республике Крым работала сводная группировка ВСКС из разных регионов страны. Из нашего региона в её состав вошли четверо добровольцев. Основные задачи – откачка воды из подвалов домов после паводков, очистка от ила и сушка помещений, очистка русла реки, регулирование сходящих водных потоков.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D4BB3AC-EA56-4C11-A88C-87500EC6CD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"/>
          <a:stretch/>
        </p:blipFill>
        <p:spPr>
          <a:xfrm>
            <a:off x="2956699" y="1844849"/>
            <a:ext cx="6278601" cy="3263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353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D57B7-AF92-468C-9452-AB502A6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72" y="469362"/>
            <a:ext cx="11081856" cy="111657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Ликвидация последствий ЧС в </a:t>
            </a:r>
            <a:r>
              <a:rPr lang="ru-RU" dirty="0" err="1">
                <a:solidFill>
                  <a:schemeClr val="bg1"/>
                </a:solidFill>
              </a:rPr>
              <a:t>респ</a:t>
            </a:r>
            <a:r>
              <a:rPr lang="ru-RU" dirty="0">
                <a:solidFill>
                  <a:schemeClr val="bg1"/>
                </a:solidFill>
              </a:rPr>
              <a:t>. Крым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0691B87-4CF3-4F72-9CBA-6E77A3F7B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5904" y="2763468"/>
            <a:ext cx="4474574" cy="251694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83D74FC-56C7-4C03-848C-A596F40550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2198" y="2763467"/>
            <a:ext cx="4474577" cy="25169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0845908-D089-4551-9815-78966244D5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17663" r="16540"/>
          <a:stretch/>
        </p:blipFill>
        <p:spPr>
          <a:xfrm rot="5400000">
            <a:off x="8029733" y="2652035"/>
            <a:ext cx="4452272" cy="276211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357A002-E00E-429F-B0FC-4E93B4867E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0392" y="2763467"/>
            <a:ext cx="4474575" cy="251694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4000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D57B7-AF92-468C-9452-AB502A6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22" y="469362"/>
            <a:ext cx="11341916" cy="111657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Гуманитарная миссия в аэропорту </a:t>
            </a:r>
            <a:r>
              <a:rPr lang="ru-RU" dirty="0" err="1">
                <a:solidFill>
                  <a:schemeClr val="bg1"/>
                </a:solidFill>
              </a:rPr>
              <a:t>Стригино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8F2494-1445-4A7F-9519-3CFC9808D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5426502"/>
            <a:ext cx="10058400" cy="9621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bg1"/>
                </a:solidFill>
              </a:rPr>
              <a:t>02.11 в аэропорту Нижнего Новгорода проводилась раздача горячего питания и воды пассажирам рейсов, ожидающих вылета из-за непогоды и тумана. В мероприятии приняли участие 9 добровольцев </a:t>
            </a:r>
            <a:r>
              <a:rPr lang="ru-RU" dirty="0" err="1">
                <a:solidFill>
                  <a:schemeClr val="bg1"/>
                </a:solidFill>
              </a:rPr>
              <a:t>НижРО</a:t>
            </a:r>
            <a:r>
              <a:rPr lang="ru-RU" dirty="0">
                <a:solidFill>
                  <a:schemeClr val="bg1"/>
                </a:solidFill>
              </a:rPr>
              <a:t> ВСКС.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791F913-B31B-4293-8745-F529F24F8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11" y="1876427"/>
            <a:ext cx="4773769" cy="358032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13CB76FB-D2BE-4546-A047-1500CC68A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36" y="1846174"/>
            <a:ext cx="4773769" cy="358032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797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D57B7-AF92-468C-9452-AB502A6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22" y="469362"/>
            <a:ext cx="11341916" cy="111657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Поисково-спасательные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78F2494-1445-4A7F-9519-3CFC9808D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5367779"/>
            <a:ext cx="10058400" cy="9621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Добровольцы </a:t>
            </a:r>
            <a:r>
              <a:rPr lang="ru-RU" dirty="0" err="1">
                <a:solidFill>
                  <a:schemeClr val="bg1"/>
                </a:solidFill>
              </a:rPr>
              <a:t>НижРО</a:t>
            </a:r>
            <a:r>
              <a:rPr lang="ru-RU" dirty="0">
                <a:solidFill>
                  <a:schemeClr val="bg1"/>
                </a:solidFill>
              </a:rPr>
              <a:t> ВСКС </a:t>
            </a:r>
            <a:r>
              <a:rPr lang="ru-RU" dirty="0" smtClean="0">
                <a:solidFill>
                  <a:schemeClr val="bg1"/>
                </a:solidFill>
              </a:rPr>
              <a:t>принимают участие </a:t>
            </a:r>
            <a:r>
              <a:rPr lang="ru-RU" dirty="0">
                <a:solidFill>
                  <a:schemeClr val="bg1"/>
                </a:solidFill>
              </a:rPr>
              <a:t>в происках пропавших людей в природной и городской среде на территории Нижегородской области и </a:t>
            </a:r>
            <a:r>
              <a:rPr lang="ru-RU" dirty="0" smtClean="0">
                <a:solidFill>
                  <a:schemeClr val="bg1"/>
                </a:solidFill>
              </a:rPr>
              <a:t>за ее пределами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6C409AF-1BEA-4DB2-8031-07E16FBEC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 b="18717"/>
          <a:stretch/>
        </p:blipFill>
        <p:spPr bwMode="auto">
          <a:xfrm>
            <a:off x="3135412" y="1830270"/>
            <a:ext cx="5921176" cy="353750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162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4D00"/>
            </a:gs>
            <a:gs pos="100000">
              <a:srgbClr val="0080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4D57B7-AF92-468C-9452-AB502A61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22" y="469362"/>
            <a:ext cx="11341916" cy="111657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Поисково-спасательные работы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E2295FA5-6DAF-441B-8C2D-A2316A18E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5" r="9385"/>
          <a:stretch/>
        </p:blipFill>
        <p:spPr bwMode="auto">
          <a:xfrm>
            <a:off x="455522" y="2001797"/>
            <a:ext cx="2231471" cy="38130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6866FD7-F9EB-459C-91EA-3367CEAECA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9126" y="2835897"/>
            <a:ext cx="3813028" cy="21448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46512F7-31FC-4741-92F7-0DA30B2B95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0187" y="2835898"/>
            <a:ext cx="3813027" cy="21448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581228C-3F1E-4E73-91DB-D9EABDDBD4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/>
          <a:stretch/>
        </p:blipFill>
        <p:spPr>
          <a:xfrm>
            <a:off x="8045347" y="2001798"/>
            <a:ext cx="3660117" cy="38130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9744306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270</TotalTime>
  <Words>532</Words>
  <Application>Microsoft Office PowerPoint</Application>
  <PresentationFormat>Широкоэкранный</PresentationFormat>
  <Paragraphs>36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 Black</vt:lpstr>
      <vt:lpstr>Calibri</vt:lpstr>
      <vt:lpstr>Calibri Light</vt:lpstr>
      <vt:lpstr>Ретро</vt:lpstr>
      <vt:lpstr>Деятельность Нижегородского регионального отделения  ВСКС </vt:lpstr>
      <vt:lpstr>Направления деятельности</vt:lpstr>
      <vt:lpstr>Участие в ликвидации последствий ЧС, аварийно-спасательных, аварийно-восстановительных, других неотложных работах и гуманитарных миссиях</vt:lpstr>
      <vt:lpstr>Хлопок газовоздушной смеси с жилом доме</vt:lpstr>
      <vt:lpstr>Ликвидация последствий ЧС в респ. Крым</vt:lpstr>
      <vt:lpstr>Ликвидация последствий ЧС в респ. Крым</vt:lpstr>
      <vt:lpstr>Гуманитарная миссия в аэропорту Стригино</vt:lpstr>
      <vt:lpstr>Поисково-спасательные работы</vt:lpstr>
      <vt:lpstr>Поисково-спасательные работы</vt:lpstr>
      <vt:lpstr>Мероприятия по повышению уровня профессионального мастерства добровольцев (учебно-тренировочные сборы, соревнования, образовательные программы).</vt:lpstr>
      <vt:lpstr>Командно-штабные учения МЧС России</vt:lpstr>
      <vt:lpstr>Участие во Всероссийских слётах волонтёров</vt:lpstr>
      <vt:lpstr>Ежегодный Всероссийский слёт студентов-спасателей им. Героя Зиничева</vt:lpstr>
      <vt:lpstr>Мероприятия, направленные на повышение уровня знаний у подрастающего поколения (мастер-классы, уроки безопасности, лекции, беседы и т.д.).</vt:lpstr>
      <vt:lpstr>Повышение уровня знаний у подрастающего поколения</vt:lpstr>
      <vt:lpstr>Повышение уровня знаний у подрастающего поколения</vt:lpstr>
      <vt:lpstr>Участие в социально-значимых и общественных мероприятиях (обеспечение безопасности массовых мероприятий, профилактические и надзорные мероприятия, форумы, акции, флэш-мобы, медиа проекты, круглые столы, совещания).</vt:lpstr>
      <vt:lpstr>Всероссийский фестиваль творчества «Российская студенческая весна»</vt:lpstr>
      <vt:lpstr>Международный заплыв на открытой воде «X-Waters»</vt:lpstr>
      <vt:lpstr>Профилактические рейды совместно с ГИМС</vt:lpstr>
      <vt:lpstr>Всероссийский конкурс «Большая перемена»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деятельности НижРО ВСКС за 2021 год</dc:title>
  <dc:creator>Александр Иванов</dc:creator>
  <cp:lastModifiedBy>Дрягалова Елена Александровна</cp:lastModifiedBy>
  <cp:revision>8</cp:revision>
  <dcterms:created xsi:type="dcterms:W3CDTF">2022-01-28T09:27:23Z</dcterms:created>
  <dcterms:modified xsi:type="dcterms:W3CDTF">2025-01-22T08:14:16Z</dcterms:modified>
</cp:coreProperties>
</file>