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75" r:id="rId4"/>
    <p:sldId id="277" r:id="rId5"/>
    <p:sldId id="290" r:id="rId6"/>
    <p:sldId id="291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6" r:id="rId17"/>
    <p:sldId id="288" r:id="rId18"/>
    <p:sldId id="292" r:id="rId19"/>
    <p:sldId id="293" r:id="rId20"/>
    <p:sldId id="294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jbrVAAYzRQQA4m8awZtFbw" TargetMode="External"/><Relationship Id="rId2" Type="http://schemas.openxmlformats.org/officeDocument/2006/relationships/hyperlink" Target="https://vk.com/public1752929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hyperlink" Target="https://vk.com/tanechkapro9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11425"/>
            <a:ext cx="9137575" cy="1475013"/>
          </a:xfrm>
        </p:spPr>
        <p:txBody>
          <a:bodyPr>
            <a:normAutofit/>
          </a:bodyPr>
          <a:lstStyle/>
          <a:p>
            <a:r>
              <a:rPr lang="ru-RU" i="1" dirty="0" smtClean="0"/>
              <a:t>Социальный проект</a:t>
            </a:r>
            <a:br>
              <a:rPr lang="ru-RU" i="1" dirty="0" smtClean="0"/>
            </a:br>
            <a:r>
              <a:rPr lang="ru-RU" i="1" dirty="0" smtClean="0"/>
              <a:t>«</a:t>
            </a:r>
            <a:r>
              <a:rPr lang="en-US" i="1" dirty="0" smtClean="0"/>
              <a:t>As-</a:t>
            </a:r>
            <a:r>
              <a:rPr lang="en-US" i="1" dirty="0" err="1" smtClean="0"/>
              <a:t>onko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252" y="2286440"/>
            <a:ext cx="9294325" cy="590321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Руководитель:  </a:t>
            </a:r>
            <a:r>
              <a:rPr lang="ru-RU" sz="1200" b="1" dirty="0" err="1" smtClean="0"/>
              <a:t>проняева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татьяна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викторовна</a:t>
            </a:r>
            <a:endParaRPr lang="ru-RU" sz="1200" b="1" dirty="0" smtClean="0"/>
          </a:p>
          <a:p>
            <a:r>
              <a:rPr lang="ru-RU" sz="1200" b="1" dirty="0" smtClean="0"/>
              <a:t>Региональный координатор федерального проекта «</a:t>
            </a:r>
            <a:r>
              <a:rPr lang="ru-RU" sz="1200" b="1" dirty="0" err="1" smtClean="0"/>
              <a:t>онкопатруль</a:t>
            </a:r>
            <a:r>
              <a:rPr lang="ru-RU" sz="1200" b="1" dirty="0" smtClean="0"/>
              <a:t>» в курской области, студентка  курского государственного медицинского университета»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85" y="593087"/>
            <a:ext cx="2250321" cy="2250321"/>
          </a:xfrm>
          <a:prstGeom prst="rect">
            <a:avLst/>
          </a:prstGeom>
        </p:spPr>
      </p:pic>
      <p:pic>
        <p:nvPicPr>
          <p:cNvPr id="7" name="Рисунок 6" descr="ypBf37GAC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54" y="3095897"/>
            <a:ext cx="4937351" cy="3135087"/>
          </a:xfrm>
          <a:prstGeom prst="rect">
            <a:avLst/>
          </a:prstGeom>
        </p:spPr>
      </p:pic>
      <p:pic>
        <p:nvPicPr>
          <p:cNvPr id="8" name="Рисунок 7" descr="HzculqvUC0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692" y="3128552"/>
            <a:ext cx="4223657" cy="3167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16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реализации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93559"/>
            <a:ext cx="11029615" cy="367830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Практическая часть</a:t>
            </a:r>
          </a:p>
          <a:p>
            <a:endParaRPr lang="ru-RU" dirty="0"/>
          </a:p>
        </p:txBody>
      </p:sp>
      <p:pic>
        <p:nvPicPr>
          <p:cNvPr id="4" name="Рисунок 3" descr="XC108Ze55J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2468"/>
            <a:ext cx="4860032" cy="3435531"/>
          </a:xfrm>
          <a:prstGeom prst="rect">
            <a:avLst/>
          </a:prstGeom>
        </p:spPr>
      </p:pic>
      <p:pic>
        <p:nvPicPr>
          <p:cNvPr id="5" name="Рисунок 4" descr="JFuPhw9M_V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7761" y="3866606"/>
            <a:ext cx="3589190" cy="2991394"/>
          </a:xfrm>
          <a:prstGeom prst="rect">
            <a:avLst/>
          </a:prstGeom>
        </p:spPr>
      </p:pic>
      <p:pic>
        <p:nvPicPr>
          <p:cNvPr id="6" name="Рисунок 5" descr="CNJLeWwcd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3182" y="3866606"/>
            <a:ext cx="3538818" cy="29913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Всероссийская акция «спаси маме жизнь» «</a:t>
            </a:r>
            <a:r>
              <a:rPr lang="ru-RU" dirty="0" err="1" smtClean="0"/>
              <a:t>розовая</a:t>
            </a:r>
            <a:r>
              <a:rPr lang="ru-RU" dirty="0" smtClean="0"/>
              <a:t> ленточка»</a:t>
            </a:r>
            <a:endParaRPr lang="ru-RU" dirty="0"/>
          </a:p>
        </p:txBody>
      </p:sp>
      <p:pic>
        <p:nvPicPr>
          <p:cNvPr id="4" name="Содержимое 4" descr="fA4OS_AY9P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6891" y="1963465"/>
            <a:ext cx="5473338" cy="4105004"/>
          </a:xfrm>
        </p:spPr>
      </p:pic>
      <p:pic>
        <p:nvPicPr>
          <p:cNvPr id="5" name="Рисунок 4" descr="WSeKn4zKWW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9275" y="1890057"/>
            <a:ext cx="3707904" cy="2780928"/>
          </a:xfrm>
          <a:prstGeom prst="rect">
            <a:avLst/>
          </a:prstGeom>
        </p:spPr>
      </p:pic>
      <p:pic>
        <p:nvPicPr>
          <p:cNvPr id="6" name="Рисунок 5" descr="QSUmtdVfax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083" y="1973628"/>
            <a:ext cx="2499742" cy="2924944"/>
          </a:xfrm>
          <a:prstGeom prst="rect">
            <a:avLst/>
          </a:prstGeom>
        </p:spPr>
      </p:pic>
      <p:pic>
        <p:nvPicPr>
          <p:cNvPr id="7" name="Рисунок 6" descr="P12VcZ8HaY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449" y="4797152"/>
            <a:ext cx="2747797" cy="2060848"/>
          </a:xfrm>
          <a:prstGeom prst="rect">
            <a:avLst/>
          </a:prstGeom>
        </p:spPr>
      </p:pic>
      <p:pic>
        <p:nvPicPr>
          <p:cNvPr id="8" name="Рисунок 7" descr="AiSELRvjmt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5828" y="4293096"/>
            <a:ext cx="2016224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59674"/>
            <a:ext cx="9652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иностранными студентами международного факультета курского государственного </a:t>
            </a:r>
            <a:r>
              <a:rPr lang="ru-RU" dirty="0" err="1" smtClean="0"/>
              <a:t>медуниверситета</a:t>
            </a:r>
            <a:endParaRPr lang="ru-RU" dirty="0"/>
          </a:p>
        </p:txBody>
      </p:sp>
      <p:pic>
        <p:nvPicPr>
          <p:cNvPr id="4" name="Содержимое 4" descr="AR2iKdt_DF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190" y="2142036"/>
            <a:ext cx="4904317" cy="3678238"/>
          </a:xfrm>
        </p:spPr>
      </p:pic>
      <p:pic>
        <p:nvPicPr>
          <p:cNvPr id="5" name="Рисунок 4" descr="u_-M2sroH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842" y="2181010"/>
            <a:ext cx="486003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первичном звене здравоохранения:</a:t>
            </a:r>
            <a:endParaRPr lang="ru-RU" dirty="0"/>
          </a:p>
        </p:txBody>
      </p:sp>
      <p:pic>
        <p:nvPicPr>
          <p:cNvPr id="4" name="Содержимое 3" descr="3MM_V1mpGq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73" y="1972220"/>
            <a:ext cx="4904317" cy="3678238"/>
          </a:xfrm>
        </p:spPr>
      </p:pic>
      <p:pic>
        <p:nvPicPr>
          <p:cNvPr id="6" name="Рисунок 5" descr="2aQPzomtj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770" y="2024741"/>
            <a:ext cx="2909752" cy="3879669"/>
          </a:xfrm>
          <a:prstGeom prst="rect">
            <a:avLst/>
          </a:prstGeom>
        </p:spPr>
      </p:pic>
      <p:pic>
        <p:nvPicPr>
          <p:cNvPr id="7" name="Рисунок 6" descr="2eCfhqqjFL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202" y="3122022"/>
            <a:ext cx="4616244" cy="3459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51115"/>
            <a:ext cx="9652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в бюджетных и коммерческих учреждениях</a:t>
            </a:r>
            <a:br>
              <a:rPr lang="ru-RU" dirty="0" smtClean="0"/>
            </a:br>
            <a:r>
              <a:rPr lang="ru-RU" dirty="0" smtClean="0"/>
              <a:t> г. Курска:</a:t>
            </a:r>
            <a:endParaRPr lang="ru-RU" dirty="0"/>
          </a:p>
        </p:txBody>
      </p:sp>
      <p:pic>
        <p:nvPicPr>
          <p:cNvPr id="4" name="Содержимое 3" descr="CNJLeWwcdO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57" y="1919968"/>
            <a:ext cx="5519513" cy="3678238"/>
          </a:xfrm>
        </p:spPr>
      </p:pic>
      <p:pic>
        <p:nvPicPr>
          <p:cNvPr id="5" name="Рисунок 4" descr="H09cYKb8r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6947" y="1959428"/>
            <a:ext cx="5764338" cy="3367292"/>
          </a:xfrm>
          <a:prstGeom prst="rect">
            <a:avLst/>
          </a:prstGeom>
        </p:spPr>
      </p:pic>
      <p:pic>
        <p:nvPicPr>
          <p:cNvPr id="6" name="Рисунок 5" descr="zwzTuK56b3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676" y="4483600"/>
            <a:ext cx="3167335" cy="237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проекта на педагогическом фестивале «алый парус»</a:t>
            </a:r>
            <a:endParaRPr lang="ru-RU" dirty="0"/>
          </a:p>
        </p:txBody>
      </p:sp>
      <p:pic>
        <p:nvPicPr>
          <p:cNvPr id="4" name="Содержимое 3" descr="JL5fT8iHDF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07" y="2179230"/>
            <a:ext cx="5667422" cy="4254999"/>
          </a:xfrm>
        </p:spPr>
      </p:pic>
      <p:pic>
        <p:nvPicPr>
          <p:cNvPr id="5" name="Рисунок 4" descr="q8hfSVaaU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348" y="1853464"/>
            <a:ext cx="3748189" cy="50045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проекта на международном лагере «славянское содружество-2019»</a:t>
            </a:r>
            <a:endParaRPr lang="ru-RU" dirty="0"/>
          </a:p>
        </p:txBody>
      </p:sp>
      <p:pic>
        <p:nvPicPr>
          <p:cNvPr id="4" name="Содержимое 3" descr="8f1NP6bXB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61" y="1959157"/>
            <a:ext cx="6597439" cy="4219574"/>
          </a:xfrm>
        </p:spPr>
      </p:pic>
      <p:pic>
        <p:nvPicPr>
          <p:cNvPr id="5" name="Рисунок 4" descr="PbPNG-z2R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433" y="1929673"/>
            <a:ext cx="3451316" cy="46017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волонтерский отряд</a:t>
            </a:r>
            <a:endParaRPr lang="ru-RU" dirty="0"/>
          </a:p>
        </p:txBody>
      </p:sp>
      <p:pic>
        <p:nvPicPr>
          <p:cNvPr id="4" name="Содержимое 3" descr="yoE4-Ce0v2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508" y="1609725"/>
            <a:ext cx="6462184" cy="48466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школьниками</a:t>
            </a:r>
            <a:endParaRPr lang="ru-RU" dirty="0"/>
          </a:p>
        </p:txBody>
      </p:sp>
      <p:pic>
        <p:nvPicPr>
          <p:cNvPr id="4" name="Содержимое 3" descr="школ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354" y="1609725"/>
            <a:ext cx="3630491" cy="4846638"/>
          </a:xfrm>
        </p:spPr>
      </p:pic>
      <p:pic>
        <p:nvPicPr>
          <p:cNvPr id="5" name="Рисунок 4" descr="шко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30" y="1881051"/>
            <a:ext cx="6004006" cy="44936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место в конкурсе «Добровольцы </a:t>
            </a:r>
            <a:r>
              <a:rPr lang="ru-RU" dirty="0" err="1" smtClean="0"/>
              <a:t>россии</a:t>
            </a:r>
            <a:r>
              <a:rPr lang="ru-RU" dirty="0" smtClean="0"/>
              <a:t> – 2019» Курской области</a:t>
            </a:r>
            <a:endParaRPr lang="ru-RU" dirty="0"/>
          </a:p>
        </p:txBody>
      </p:sp>
      <p:pic>
        <p:nvPicPr>
          <p:cNvPr id="4" name="Содержимое 3" descr="награжд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201" y="1609725"/>
            <a:ext cx="7272798" cy="48466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Цель проекта: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816" y="1854925"/>
            <a:ext cx="10143413" cy="2037807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увеличение осведомленности населения Курской области (в числе не менее 50000 человек) по профилактическим вопросам наиболее часто встречающихся форм </a:t>
            </a:r>
            <a:r>
              <a:rPr lang="ru-RU" sz="2800" dirty="0" err="1" smtClean="0"/>
              <a:t>онкопатологии</a:t>
            </a:r>
            <a:r>
              <a:rPr lang="ru-RU" sz="2800" dirty="0" smtClean="0"/>
              <a:t> по данным статистики путем организации волонтерских мероприятий с привлечением не менее 500 волонтеров-медиков Курской области.</a:t>
            </a:r>
            <a:br>
              <a:rPr lang="ru-RU" sz="2800" dirty="0" smtClean="0"/>
            </a:br>
            <a:r>
              <a:rPr lang="ru-RU" sz="2800" dirty="0" smtClean="0"/>
              <a:t>Временные рамки проекта: декабрь 2018 года - декабрь 2020 года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  <p:pic>
        <p:nvPicPr>
          <p:cNvPr id="8" name="Рисунок 7" descr="oUbVqmaJxz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9" y="4036423"/>
            <a:ext cx="3762102" cy="2821577"/>
          </a:xfrm>
          <a:prstGeom prst="rect">
            <a:avLst/>
          </a:prstGeom>
        </p:spPr>
      </p:pic>
      <p:pic>
        <p:nvPicPr>
          <p:cNvPr id="10" name="Рисунок 9" descr="OTXTfCjma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840" y="4245428"/>
            <a:ext cx="1959428" cy="2612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22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конкурсе «волонтерский прорыв»</a:t>
            </a:r>
            <a:endParaRPr lang="ru-RU" dirty="0"/>
          </a:p>
        </p:txBody>
      </p:sp>
      <p:pic>
        <p:nvPicPr>
          <p:cNvPr id="4" name="Содержимое 3" descr="проры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7418" y="2181225"/>
            <a:ext cx="3853542" cy="448083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350" y="3162300"/>
            <a:ext cx="5705308" cy="2971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Контактные данные проекта :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  <a:hlinkClick r:id="rId2"/>
              </a:rPr>
              <a:t>https://vk.com/public175292935</a:t>
            </a:r>
            <a:endParaRPr lang="ru-RU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  <a:hlinkClick r:id="rId3"/>
              </a:rPr>
              <a:t>https://www.youtube.com/channel/UCjbrVAAYzRQQA4m8awZtFbw</a:t>
            </a:r>
            <a:endParaRPr lang="ru-RU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@as_onko19 - </a:t>
            </a:r>
            <a:r>
              <a:rPr lang="en-US" b="1" u="sng" dirty="0" err="1" smtClean="0">
                <a:solidFill>
                  <a:srgbClr val="0070C0"/>
                </a:solidFill>
              </a:rPr>
              <a:t>Instagram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Контактные данные руководителя проекта: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hlinkClick r:id="rId4"/>
              </a:rPr>
              <a:t>https://vk.com/tanechkapro97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@</a:t>
            </a:r>
            <a:r>
              <a:rPr lang="en-US" dirty="0" err="1" smtClean="0">
                <a:solidFill>
                  <a:srgbClr val="0070C0"/>
                </a:solidFill>
              </a:rPr>
              <a:t>dr_pronyaeva</a:t>
            </a:r>
            <a:r>
              <a:rPr lang="en-US" dirty="0" smtClean="0">
                <a:solidFill>
                  <a:srgbClr val="0070C0"/>
                </a:solidFill>
              </a:rPr>
              <a:t> -  </a:t>
            </a:r>
            <a:r>
              <a:rPr lang="en-US" dirty="0" err="1" smtClean="0">
                <a:solidFill>
                  <a:srgbClr val="0070C0"/>
                </a:solidFill>
              </a:rPr>
              <a:t>Instagram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  <p:pic>
        <p:nvPicPr>
          <p:cNvPr id="5" name="Рисунок 4" descr="kPvEdpLGwL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05" y="3043646"/>
            <a:ext cx="4667792" cy="3500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83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описание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61701" y="1815738"/>
            <a:ext cx="9013370" cy="5212080"/>
          </a:xfrm>
        </p:spPr>
        <p:txBody>
          <a:bodyPr>
            <a:normAutofit fontScale="62500" lnSpcReduction="20000"/>
          </a:bodyPr>
          <a:lstStyle/>
          <a:p>
            <a:pPr lvl="2"/>
            <a:r>
              <a:rPr lang="ru-RU" sz="2800" dirty="0" smtClean="0"/>
              <a:t>"AS-ONKO" - это социальный проект, направленный на профилактическую работу с населением в отношении онкологических заболеваний. Проект включает в себя 6 основных направлений: рак желудка и толстой кишки, рак шейки матки и молочной железы, щитовидной железы, легких и меланому (патологии, наиболее часто встречающиеся </a:t>
            </a:r>
            <a:r>
              <a:rPr lang="ru-RU" sz="2800" dirty="0" err="1" smtClean="0"/>
              <a:t>постатистике</a:t>
            </a:r>
            <a:r>
              <a:rPr lang="ru-RU" sz="2800" dirty="0" smtClean="0"/>
              <a:t> у населения).</a:t>
            </a:r>
          </a:p>
          <a:p>
            <a:pPr lvl="2"/>
            <a:r>
              <a:rPr lang="ru-RU" sz="2800" dirty="0" smtClean="0"/>
              <a:t> Работа проекта организована на 3-х основных этапах: проведение тематического семинара, который сопровождается </a:t>
            </a:r>
            <a:r>
              <a:rPr lang="ru-RU" sz="2800" dirty="0" err="1" smtClean="0"/>
              <a:t>мультимедийным</a:t>
            </a:r>
            <a:r>
              <a:rPr lang="ru-RU" sz="2800" dirty="0" smtClean="0"/>
              <a:t> пособием; практическая часть, на которой обсуждаются актуальные методы диагностики данных </a:t>
            </a:r>
            <a:r>
              <a:rPr lang="ru-RU" sz="2800" dirty="0" err="1" smtClean="0"/>
              <a:t>онкопатологий</a:t>
            </a:r>
            <a:r>
              <a:rPr lang="ru-RU" sz="2800" dirty="0" smtClean="0"/>
              <a:t> в соответствии с национальными клиническими рекомендациями, этап закрепления полученного материала в форме анкетирования, </a:t>
            </a:r>
            <a:r>
              <a:rPr lang="ru-RU" sz="2800" dirty="0" err="1" smtClean="0"/>
              <a:t>интерактива</a:t>
            </a:r>
            <a:r>
              <a:rPr lang="ru-RU" sz="2800" dirty="0" smtClean="0"/>
              <a:t> в формате "миф-реальность" с параллельным объяснением допущенных ошибок и имеющихся заблуждений у населения. </a:t>
            </a:r>
          </a:p>
          <a:p>
            <a:pPr lvl="2"/>
            <a:r>
              <a:rPr lang="ru-RU" sz="2800" dirty="0" smtClean="0"/>
              <a:t>Формат работы активно проводится в дистанционном режиме, а также мероприятия проводятся на английском языке (для студентов международного медицинского института Курского государственного медицинского университета). Актуальность проекта определяется ожидаемыми результатами по реализации Национального проекта "Здравоохранение" Российской Федерации и Федеральным проектом "</a:t>
            </a:r>
            <a:r>
              <a:rPr lang="ru-RU" sz="2800" dirty="0" err="1" smtClean="0"/>
              <a:t>Онкопатруль</a:t>
            </a:r>
            <a:r>
              <a:rPr lang="ru-RU" sz="2800" dirty="0" smtClean="0"/>
              <a:t>".</a:t>
            </a:r>
            <a:endParaRPr lang="ru-RU" sz="2800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  <p:pic>
        <p:nvPicPr>
          <p:cNvPr id="5" name="Рисунок 4" descr="LuquWGyac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366" y="1835430"/>
            <a:ext cx="2551611" cy="3755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24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5" name="Содержимое 4" descr="AFqwL9deD7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1943" y="2103120"/>
            <a:ext cx="6557554" cy="4148229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639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Количественные показатели:        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256" y="2062930"/>
            <a:ext cx="10678989" cy="36783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- проведено около 200 профилактический акций на территории г. Курска и Курской области</a:t>
            </a:r>
            <a:br>
              <a:rPr lang="ru-RU" sz="2800" dirty="0" smtClean="0"/>
            </a:br>
            <a:r>
              <a:rPr lang="ru-RU" sz="2800" dirty="0" smtClean="0"/>
              <a:t>-к работе привлечено 148 волонтеров</a:t>
            </a:r>
            <a:br>
              <a:rPr lang="ru-RU" sz="2800" dirty="0" smtClean="0"/>
            </a:br>
            <a:r>
              <a:rPr lang="ru-RU" sz="2800" dirty="0" smtClean="0"/>
              <a:t>- в мероприятиях приняли участие около 2500 человек</a:t>
            </a:r>
            <a:br>
              <a:rPr lang="ru-RU" sz="2800" dirty="0" smtClean="0"/>
            </a:br>
            <a:r>
              <a:rPr lang="ru-RU" sz="2800" dirty="0" smtClean="0"/>
              <a:t>-на базе проекта прошли анкетирование 3158 человек (включая </a:t>
            </a:r>
            <a:r>
              <a:rPr lang="ru-RU" sz="2800" dirty="0" err="1" smtClean="0"/>
              <a:t>онлайн-анкетирование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 smtClean="0"/>
              <a:t>-на базе проекта создан 1 школьный волонтерский отряд, включающий в себя 15 школьников из разных районов Курской области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Качественные показатели: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- организована работа проекта в дистанционном режиме на платформе </a:t>
            </a:r>
            <a:r>
              <a:rPr lang="ru-RU" sz="3200" dirty="0" err="1" smtClean="0"/>
              <a:t>Zoom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-создан курс </a:t>
            </a:r>
            <a:r>
              <a:rPr lang="ru-RU" sz="3200" dirty="0" err="1" smtClean="0"/>
              <a:t>онлайн-лекций</a:t>
            </a:r>
            <a:r>
              <a:rPr lang="ru-RU" sz="3200" dirty="0" smtClean="0"/>
              <a:t> и </a:t>
            </a:r>
            <a:r>
              <a:rPr lang="ru-RU" sz="3200" dirty="0" err="1" smtClean="0"/>
              <a:t>постеров</a:t>
            </a:r>
            <a:r>
              <a:rPr lang="ru-RU" sz="3200" dirty="0" smtClean="0"/>
              <a:t> на просторах социальных сетей ВКОНТАКТЕ и </a:t>
            </a:r>
            <a:r>
              <a:rPr lang="ru-RU" sz="3200" dirty="0" err="1" smtClean="0"/>
              <a:t>Instagram</a:t>
            </a:r>
            <a:r>
              <a:rPr lang="ru-RU" sz="3200" dirty="0" smtClean="0"/>
              <a:t> для населения (с учетом условий самоизоляции)</a:t>
            </a:r>
            <a:br>
              <a:rPr lang="ru-RU" sz="3200" dirty="0" smtClean="0"/>
            </a:br>
            <a:r>
              <a:rPr lang="ru-RU" sz="3200" dirty="0" smtClean="0"/>
              <a:t>-к работе привлечены студенты международного медицинского института Курского государственного медицинского университета</a:t>
            </a:r>
            <a:br>
              <a:rPr lang="ru-RU" sz="3200" dirty="0" smtClean="0"/>
            </a:br>
            <a:r>
              <a:rPr lang="ru-RU" sz="3200" dirty="0" smtClean="0"/>
              <a:t>-налажена профилактическая работа с Центром медицинской профилактики Курской области</a:t>
            </a:r>
            <a:br>
              <a:rPr lang="ru-RU" sz="3200" dirty="0" smtClean="0"/>
            </a:br>
            <a:r>
              <a:rPr lang="ru-RU" sz="3200" dirty="0" smtClean="0"/>
              <a:t>-организовано сотрудничество с Курской городской поликлиникой №5 и Курской городской поликлиникой №1 им. Н.С. Короткова</a:t>
            </a:r>
            <a:br>
              <a:rPr lang="ru-RU" sz="3200" dirty="0" smtClean="0"/>
            </a:br>
            <a:r>
              <a:rPr lang="ru-RU" sz="3200" dirty="0" smtClean="0"/>
              <a:t>-на базе проекта создан школьный волонтерский отряд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504" y="989539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базе проекта работают 6 рабочих групп по направлениям: рак молочной железы, рак шейки матки, рак желудка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колоректальный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рак, меланома, рак легкого, рак щитовидной железы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5" name="Содержимое 4" descr="HZiVB8ByXw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10297" y="2045561"/>
            <a:ext cx="4180113" cy="3136487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  <p:pic>
        <p:nvPicPr>
          <p:cNvPr id="6" name="Рисунок 5" descr="7shhlMWv_1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382" y="3331029"/>
            <a:ext cx="3762103" cy="3331028"/>
          </a:xfrm>
          <a:prstGeom prst="rect">
            <a:avLst/>
          </a:prstGeom>
        </p:spPr>
      </p:pic>
      <p:pic>
        <p:nvPicPr>
          <p:cNvPr id="7" name="Рисунок 6" descr="Kbepoqcn1w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1384" y="2743200"/>
            <a:ext cx="3918857" cy="2939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402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реализации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249" y="1422851"/>
            <a:ext cx="8876317" cy="3678303"/>
          </a:xfrm>
        </p:spPr>
        <p:txBody>
          <a:bodyPr/>
          <a:lstStyle/>
          <a:p>
            <a:r>
              <a:rPr lang="ru-RU" sz="3600" dirty="0" smtClean="0"/>
              <a:t>1.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Анкетирование (1 анкета направлена на выявление первичной группы риска; 2 – на качество работы волонтеров)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  <p:pic>
        <p:nvPicPr>
          <p:cNvPr id="5" name="Рисунок 4" descr="0l7FmMIRT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5704" y="1899996"/>
            <a:ext cx="2787774" cy="3717032"/>
          </a:xfrm>
          <a:prstGeom prst="rect">
            <a:avLst/>
          </a:prstGeom>
        </p:spPr>
      </p:pic>
      <p:pic>
        <p:nvPicPr>
          <p:cNvPr id="7" name="Рисунок 6" descr="nSznu1a-ME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714" y="4049487"/>
            <a:ext cx="3744684" cy="2808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43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реализации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684" y="1945365"/>
            <a:ext cx="11029615" cy="367830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Интерактивная лекция (вопросно-ответная форма изложения)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  <p:pic>
        <p:nvPicPr>
          <p:cNvPr id="5" name="Рисунок 4" descr="5x4MMXuPG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9177" y="3272246"/>
            <a:ext cx="4567238" cy="3429000"/>
          </a:xfrm>
          <a:prstGeom prst="rect">
            <a:avLst/>
          </a:prstGeom>
        </p:spPr>
      </p:pic>
      <p:pic>
        <p:nvPicPr>
          <p:cNvPr id="6" name="Рисунок 5" descr="VVAV3xCDb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3017" y="3044957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3496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584</TotalTime>
  <Words>425</Words>
  <Application>Microsoft Office PowerPoint</Application>
  <PresentationFormat>Произвольный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Социальный проект «As-onko»</vt:lpstr>
      <vt:lpstr> Цель проекта:</vt:lpstr>
      <vt:lpstr>описание проекта:</vt:lpstr>
      <vt:lpstr>Слайд 4</vt:lpstr>
      <vt:lpstr>Количественные показатели:          </vt:lpstr>
      <vt:lpstr>Качественные показатели:</vt:lpstr>
      <vt:lpstr>На базе проекта работают 6 рабочих групп по направлениям: рак молочной железы, рак шейки матки, рак желудка и колоректальный рак, меланома, рак легкого, рак щитовидной железы </vt:lpstr>
      <vt:lpstr>Этапы реализации проекта:</vt:lpstr>
      <vt:lpstr>Этапы реализации проекта:</vt:lpstr>
      <vt:lpstr>Этапы реализации проекта:</vt:lpstr>
      <vt:lpstr>Всероссийская акция «спаси маме жизнь» «розовая ленточка»</vt:lpstr>
      <vt:lpstr>Работа с иностранными студентами международного факультета курского государственного медуниверситета</vt:lpstr>
      <vt:lpstr>Работа в первичном звене здравоохранения:</vt:lpstr>
      <vt:lpstr>Работа в бюджетных и коммерческих учреждениях  г. Курска:</vt:lpstr>
      <vt:lpstr>Представление проекта на педагогическом фестивале «алый парус»</vt:lpstr>
      <vt:lpstr>Представление проекта на международном лагере «славянское содружество-2019»</vt:lpstr>
      <vt:lpstr>Школьный волонтерский отряд</vt:lpstr>
      <vt:lpstr>Работа с школьниками</vt:lpstr>
      <vt:lpstr>1 место в конкурсе «Добровольцы россии – 2019» Курской области</vt:lpstr>
      <vt:lpstr>Участие в конкурсе «волонтерский прорыв»</vt:lpstr>
      <vt:lpstr>Спасибо за внимание! </vt:lpstr>
    </vt:vector>
  </TitlesOfParts>
  <Company>SafeTec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Заявочный этап всероссийского конкурса «доброволец России – 2019»</dc:title>
  <dc:creator>Суркова Екатерина Геннадьевна</dc:creator>
  <cp:lastModifiedBy>user</cp:lastModifiedBy>
  <cp:revision>35</cp:revision>
  <dcterms:created xsi:type="dcterms:W3CDTF">2019-05-14T11:44:41Z</dcterms:created>
  <dcterms:modified xsi:type="dcterms:W3CDTF">2020-05-14T15:44:34Z</dcterms:modified>
</cp:coreProperties>
</file>