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media/image19.jpg" ContentType="image/gif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73" r:id="rId4"/>
    <p:sldId id="260" r:id="rId5"/>
    <p:sldId id="259" r:id="rId6"/>
    <p:sldId id="263" r:id="rId7"/>
    <p:sldId id="274" r:id="rId8"/>
    <p:sldId id="265" r:id="rId9"/>
    <p:sldId id="268" r:id="rId10"/>
    <p:sldId id="262" r:id="rId11"/>
    <p:sldId id="272" r:id="rId12"/>
    <p:sldId id="269" r:id="rId13"/>
    <p:sldId id="25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me" initials="H" lastIdx="1" clrIdx="0">
    <p:extLst>
      <p:ext uri="{19B8F6BF-5375-455C-9EA6-DF929625EA0E}">
        <p15:presenceInfo xmlns:p15="http://schemas.microsoft.com/office/powerpoint/2012/main" userId="Hom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0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6" y="2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5-01T05:32:19.657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jpe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7B7F3-A40C-47C1-8D55-40190332BAF9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E06F-6523-4A52-850A-4423AA069B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523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7B7F3-A40C-47C1-8D55-40190332BAF9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E06F-6523-4A52-850A-4423AA069B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835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7B7F3-A40C-47C1-8D55-40190332BAF9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E06F-6523-4A52-850A-4423AA069B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272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97F99-8ED5-4B97-85C4-C7D73324B4C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530E0-8347-4A87-AC16-B9265920B7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Скругленный прямоугольник 6"/>
          <p:cNvSpPr/>
          <p:nvPr userDrawn="1"/>
        </p:nvSpPr>
        <p:spPr>
          <a:xfrm>
            <a:off x="5786446" y="4500570"/>
            <a:ext cx="3143272" cy="1785950"/>
          </a:xfrm>
          <a:prstGeom prst="roundRect">
            <a:avLst/>
          </a:prstGeom>
          <a:solidFill>
            <a:srgbClr val="FF9933">
              <a:alpha val="40000"/>
            </a:srgbClr>
          </a:solidFill>
          <a:ln w="31750">
            <a:solidFill>
              <a:srgbClr val="993300">
                <a:alpha val="8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Picture 2" descr="http://geofondkem.ru/images/map-rus-kem.jpg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44" y="3571876"/>
            <a:ext cx="5439461" cy="3095628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 userDrawn="1"/>
        </p:nvSpPr>
        <p:spPr>
          <a:xfrm>
            <a:off x="1357290" y="2928934"/>
            <a:ext cx="6429420" cy="714380"/>
          </a:xfrm>
          <a:prstGeom prst="roundRect">
            <a:avLst/>
          </a:prstGeom>
          <a:solidFill>
            <a:srgbClr val="FF9933">
              <a:alpha val="50000"/>
            </a:srgbClr>
          </a:solidFill>
          <a:ln w="38100">
            <a:solidFill>
              <a:srgbClr val="993300">
                <a:alpha val="8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Скругленный прямоугольник 9"/>
          <p:cNvSpPr/>
          <p:nvPr userDrawn="1"/>
        </p:nvSpPr>
        <p:spPr>
          <a:xfrm>
            <a:off x="642910" y="1142984"/>
            <a:ext cx="7786742" cy="1500198"/>
          </a:xfrm>
          <a:prstGeom prst="roundRect">
            <a:avLst/>
          </a:prstGeom>
          <a:solidFill>
            <a:srgbClr val="FF9933">
              <a:alpha val="67000"/>
            </a:srgbClr>
          </a:solidFill>
          <a:ln w="50800">
            <a:solidFill>
              <a:srgbClr val="993300">
                <a:alpha val="8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503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530E0-8347-4A87-AC16-B9265920B7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4" descr="http://etr.alloy.ru/media/images/2014/10/15/big/c11213f3-3b61-410e-9596-2c69085455bb.jpe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-36000"/>
          </a:blip>
          <a:srcRect/>
          <a:stretch>
            <a:fillRect/>
          </a:stretch>
        </p:blipFill>
        <p:spPr bwMode="auto">
          <a:xfrm>
            <a:off x="7215206" y="5429264"/>
            <a:ext cx="2061452" cy="1625834"/>
          </a:xfrm>
          <a:prstGeom prst="rect">
            <a:avLst/>
          </a:prstGeom>
          <a:noFill/>
        </p:spPr>
      </p:pic>
      <p:sp>
        <p:nvSpPr>
          <p:cNvPr id="8" name="Блок-схема: перфолента 7"/>
          <p:cNvSpPr/>
          <p:nvPr userDrawn="1"/>
        </p:nvSpPr>
        <p:spPr>
          <a:xfrm>
            <a:off x="500034" y="214290"/>
            <a:ext cx="8215370" cy="1214446"/>
          </a:xfrm>
          <a:prstGeom prst="flowChartPunchedTape">
            <a:avLst/>
          </a:prstGeom>
          <a:solidFill>
            <a:srgbClr val="FF9933">
              <a:alpha val="59000"/>
            </a:srgbClr>
          </a:solidFill>
          <a:ln w="44450">
            <a:solidFill>
              <a:srgbClr val="99330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white"/>
              </a:solidFill>
            </a:endParaRPr>
          </a:p>
        </p:txBody>
      </p:sp>
      <p:pic>
        <p:nvPicPr>
          <p:cNvPr id="9" name="Picture 2" descr="http://fs00.infourok.ru/images/doc/210/239121/hello_html_m33faf389.jpg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528"/>
          <a:stretch>
            <a:fillRect/>
          </a:stretch>
        </p:blipFill>
        <p:spPr bwMode="auto">
          <a:xfrm>
            <a:off x="142845" y="1857364"/>
            <a:ext cx="2714643" cy="4143404"/>
          </a:xfrm>
          <a:prstGeom prst="rect">
            <a:avLst/>
          </a:prstGeom>
          <a:noFill/>
        </p:spPr>
      </p:pic>
      <p:sp>
        <p:nvSpPr>
          <p:cNvPr id="10" name="Загнутый угол 9"/>
          <p:cNvSpPr/>
          <p:nvPr userDrawn="1"/>
        </p:nvSpPr>
        <p:spPr>
          <a:xfrm>
            <a:off x="3143240" y="1714488"/>
            <a:ext cx="5429288" cy="4929222"/>
          </a:xfrm>
          <a:prstGeom prst="foldedCorner">
            <a:avLst/>
          </a:prstGeom>
          <a:solidFill>
            <a:srgbClr val="FF9933">
              <a:alpha val="31000"/>
            </a:srgbClr>
          </a:solidFill>
          <a:ln w="38100">
            <a:solidFill>
              <a:srgbClr val="6C0000">
                <a:alpha val="56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3437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519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5542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014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97F99-8ED5-4B97-85C4-C7D73324B4C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530E0-8347-4A87-AC16-B9265920B7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Блок-схема: перфолента 5"/>
          <p:cNvSpPr/>
          <p:nvPr userDrawn="1"/>
        </p:nvSpPr>
        <p:spPr>
          <a:xfrm>
            <a:off x="500034" y="214290"/>
            <a:ext cx="8215370" cy="1285884"/>
          </a:xfrm>
          <a:prstGeom prst="flowChartPunchedTape">
            <a:avLst/>
          </a:prstGeom>
          <a:solidFill>
            <a:srgbClr val="FF9933">
              <a:alpha val="59000"/>
            </a:srgbClr>
          </a:solidFill>
          <a:ln w="44450">
            <a:solidFill>
              <a:srgbClr val="99330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Picture 4" descr="http://i.istockimg.com/file_thumbview_approve/9975475/3/stock-photo-9975475-close-up-of-a-eurasian-lynx-s-head-5-years-old.jpg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01000" y="5048249"/>
            <a:ext cx="1143000" cy="1809751"/>
          </a:xfrm>
          <a:prstGeom prst="rect">
            <a:avLst/>
          </a:prstGeom>
          <a:noFill/>
        </p:spPr>
      </p:pic>
      <p:pic>
        <p:nvPicPr>
          <p:cNvPr id="8" name="Picture 4" descr="http://i.istockimg.com/file_thumbview_approve/9975475/3/stock-photo-9975475-close-up-of-a-eurasian-lynx-s-head-5-years-old.jpg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0" y="5048249"/>
            <a:ext cx="1214454" cy="1809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73860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97F99-8ED5-4B97-85C4-C7D73324B4C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530E0-8347-4A87-AC16-B9265920B7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http://etr.alloy.ru/media/images/2014/10/15/big/c11213f3-3b61-410e-9596-2c69085455bb.jpeg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-36000"/>
          </a:blip>
          <a:srcRect/>
          <a:stretch>
            <a:fillRect/>
          </a:stretch>
        </p:blipFill>
        <p:spPr bwMode="auto">
          <a:xfrm>
            <a:off x="0" y="4000504"/>
            <a:ext cx="3786182" cy="27044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1651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97F99-8ED5-4B97-85C4-C7D73324B4C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530E0-8347-4A87-AC16-B9265920B7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http://lik-kuzbassa.narod.ru/Kraevedenie.files/map-kar-ekol.gif"/>
          <p:cNvPicPr>
            <a:picLocks noChangeAspect="1" noChangeArrowheads="1"/>
          </p:cNvPicPr>
          <p:nvPr userDrawn="1"/>
        </p:nvPicPr>
        <p:blipFill>
          <a:blip r:embed="rId2">
            <a:lum contrast="-50000"/>
          </a:blip>
          <a:srcRect/>
          <a:stretch>
            <a:fillRect/>
          </a:stretch>
        </p:blipFill>
        <p:spPr bwMode="auto">
          <a:xfrm>
            <a:off x="8154210" y="5214950"/>
            <a:ext cx="989789" cy="1643050"/>
          </a:xfrm>
          <a:prstGeom prst="rect">
            <a:avLst/>
          </a:prstGeom>
          <a:noFill/>
        </p:spPr>
      </p:pic>
      <p:sp>
        <p:nvSpPr>
          <p:cNvPr id="9" name="Загнутый угол 8"/>
          <p:cNvSpPr/>
          <p:nvPr userDrawn="1"/>
        </p:nvSpPr>
        <p:spPr>
          <a:xfrm>
            <a:off x="3571868" y="285728"/>
            <a:ext cx="5143536" cy="6357982"/>
          </a:xfrm>
          <a:prstGeom prst="foldedCorner">
            <a:avLst/>
          </a:prstGeom>
          <a:solidFill>
            <a:srgbClr val="FF9933">
              <a:alpha val="31000"/>
            </a:srgbClr>
          </a:solidFill>
          <a:ln w="38100">
            <a:solidFill>
              <a:srgbClr val="6C0000">
                <a:alpha val="56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" name="Picture 2" descr="http://lik-kuzbassa.narod.ru/Kraevedenie.files/map-kar-ekol.gif"/>
          <p:cNvPicPr>
            <a:picLocks noChangeAspect="1" noChangeArrowheads="1"/>
          </p:cNvPicPr>
          <p:nvPr userDrawn="1"/>
        </p:nvPicPr>
        <p:blipFill>
          <a:blip r:embed="rId2">
            <a:lum contrast="-50000"/>
          </a:blip>
          <a:srcRect/>
          <a:stretch>
            <a:fillRect/>
          </a:stretch>
        </p:blipFill>
        <p:spPr bwMode="auto">
          <a:xfrm>
            <a:off x="0" y="5079246"/>
            <a:ext cx="1071538" cy="1778753"/>
          </a:xfrm>
          <a:prstGeom prst="rect">
            <a:avLst/>
          </a:prstGeom>
          <a:noFill/>
        </p:spPr>
      </p:pic>
      <p:sp>
        <p:nvSpPr>
          <p:cNvPr id="11" name="Скругленный прямоугольник 10"/>
          <p:cNvSpPr/>
          <p:nvPr userDrawn="1"/>
        </p:nvSpPr>
        <p:spPr>
          <a:xfrm>
            <a:off x="500034" y="285728"/>
            <a:ext cx="2928958" cy="1071570"/>
          </a:xfrm>
          <a:prstGeom prst="roundRect">
            <a:avLst/>
          </a:prstGeom>
          <a:solidFill>
            <a:srgbClr val="FF9933">
              <a:alpha val="41000"/>
            </a:srgbClr>
          </a:solidFill>
          <a:ln w="44450">
            <a:solidFill>
              <a:srgbClr val="993300">
                <a:alpha val="8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Загнутый угол 11"/>
          <p:cNvSpPr/>
          <p:nvPr userDrawn="1"/>
        </p:nvSpPr>
        <p:spPr>
          <a:xfrm flipH="1">
            <a:off x="571472" y="1500174"/>
            <a:ext cx="2857520" cy="5143536"/>
          </a:xfrm>
          <a:prstGeom prst="foldedCorner">
            <a:avLst>
              <a:gd name="adj" fmla="val 16667"/>
            </a:avLst>
          </a:prstGeom>
          <a:solidFill>
            <a:srgbClr val="FF9933">
              <a:alpha val="31000"/>
            </a:srgbClr>
          </a:solidFill>
          <a:ln w="38100">
            <a:solidFill>
              <a:srgbClr val="6C0000">
                <a:alpha val="56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599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7B7F3-A40C-47C1-8D55-40190332BAF9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E06F-6523-4A52-850A-4423AA069B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6457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123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7311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0847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нутый угол 11"/>
          <p:cNvSpPr/>
          <p:nvPr userDrawn="1"/>
        </p:nvSpPr>
        <p:spPr>
          <a:xfrm>
            <a:off x="2714612" y="1714488"/>
            <a:ext cx="5715040" cy="4786346"/>
          </a:xfrm>
          <a:prstGeom prst="foldedCorner">
            <a:avLst/>
          </a:prstGeom>
          <a:solidFill>
            <a:srgbClr val="FF9933">
              <a:alpha val="31000"/>
            </a:srgbClr>
          </a:solidFill>
          <a:ln w="38100">
            <a:solidFill>
              <a:srgbClr val="6C0000">
                <a:alpha val="56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white"/>
              </a:solidFill>
            </a:endParaRPr>
          </a:p>
        </p:txBody>
      </p:sp>
      <p:pic>
        <p:nvPicPr>
          <p:cNvPr id="24580" name="Picture 4" descr="http://wp.miray.com.ua/site/miray/files/wallpapers/wallpaper-4589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1651" t="18698" r="3282" b="11742"/>
          <a:stretch>
            <a:fillRect/>
          </a:stretch>
        </p:blipFill>
        <p:spPr bwMode="auto">
          <a:xfrm>
            <a:off x="7339899" y="5857892"/>
            <a:ext cx="1804100" cy="1000108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714612" y="1714488"/>
            <a:ext cx="5715040" cy="4786346"/>
          </a:xfrm>
        </p:spPr>
        <p:txBody>
          <a:bodyPr/>
          <a:lstStyle>
            <a:lvl1pPr>
              <a:defRPr sz="2800">
                <a:solidFill>
                  <a:schemeClr val="accent1">
                    <a:lumMod val="25000"/>
                  </a:schemeClr>
                </a:solidFill>
              </a:defRPr>
            </a:lvl1pPr>
            <a:lvl2pPr>
              <a:defRPr sz="2400">
                <a:solidFill>
                  <a:schemeClr val="accent1">
                    <a:lumMod val="25000"/>
                  </a:schemeClr>
                </a:solidFill>
              </a:defRPr>
            </a:lvl2pPr>
            <a:lvl3pPr>
              <a:defRPr sz="2000">
                <a:solidFill>
                  <a:schemeClr val="accent1">
                    <a:lumMod val="25000"/>
                  </a:schemeClr>
                </a:solidFill>
              </a:defRPr>
            </a:lvl3pPr>
            <a:lvl4pPr>
              <a:defRPr sz="1800">
                <a:solidFill>
                  <a:schemeClr val="accent1">
                    <a:lumMod val="25000"/>
                  </a:schemeClr>
                </a:solidFill>
              </a:defRPr>
            </a:lvl4pPr>
            <a:lvl5pPr>
              <a:defRPr sz="1800">
                <a:solidFill>
                  <a:schemeClr val="accent1">
                    <a:lumMod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4" name="Блок-схема: перфолента 13"/>
          <p:cNvSpPr/>
          <p:nvPr userDrawn="1"/>
        </p:nvSpPr>
        <p:spPr>
          <a:xfrm>
            <a:off x="500034" y="214290"/>
            <a:ext cx="8215370" cy="1285884"/>
          </a:xfrm>
          <a:prstGeom prst="flowChartPunchedTape">
            <a:avLst/>
          </a:prstGeom>
          <a:solidFill>
            <a:srgbClr val="FF9933">
              <a:alpha val="59000"/>
            </a:srgbClr>
          </a:solidFill>
          <a:ln w="44450">
            <a:solidFill>
              <a:srgbClr val="99330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2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http://lik-kuzbassa.narod.ru/Kraevedenie.files/map-kar-ekol.gif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-44000"/>
          </a:blip>
          <a:srcRect/>
          <a:stretch>
            <a:fillRect/>
          </a:stretch>
        </p:blipFill>
        <p:spPr bwMode="auto">
          <a:xfrm>
            <a:off x="142844" y="2000240"/>
            <a:ext cx="2467320" cy="4095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20450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lik-kuzbassa.narod.ru/Kraevedenie.files/slinza2062-03-09-2010.gif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3286124"/>
            <a:ext cx="5715000" cy="3248026"/>
          </a:xfrm>
          <a:prstGeom prst="rect">
            <a:avLst/>
          </a:prstGeom>
          <a:noFill/>
        </p:spPr>
      </p:pic>
      <p:sp>
        <p:nvSpPr>
          <p:cNvPr id="7" name="Блок-схема: перфолента 6"/>
          <p:cNvSpPr/>
          <p:nvPr userDrawn="1"/>
        </p:nvSpPr>
        <p:spPr>
          <a:xfrm>
            <a:off x="642910" y="1428736"/>
            <a:ext cx="7786742" cy="1714512"/>
          </a:xfrm>
          <a:prstGeom prst="flowChartPunchedTape">
            <a:avLst/>
          </a:prstGeom>
          <a:solidFill>
            <a:srgbClr val="FF9933">
              <a:alpha val="59000"/>
            </a:srgbClr>
          </a:solidFill>
          <a:ln w="44450">
            <a:solidFill>
              <a:srgbClr val="99330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09" y="1857364"/>
            <a:ext cx="7780365" cy="1268405"/>
          </a:xfrm>
        </p:spPr>
        <p:txBody>
          <a:bodyPr anchor="t"/>
          <a:lstStyle>
            <a:lvl1pPr algn="ctr">
              <a:defRPr sz="4000" b="1" cap="all">
                <a:solidFill>
                  <a:schemeClr val="accent1">
                    <a:lumMod val="2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44593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http://img1.liveinternet.ru/images/attach/c/10/110/674/110674283_11.png"/>
          <p:cNvPicPr>
            <a:picLocks noChangeAspect="1" noChangeArrowheads="1"/>
          </p:cNvPicPr>
          <p:nvPr userDrawn="1"/>
        </p:nvPicPr>
        <p:blipFill>
          <a:blip r:embed="rId2" cstate="print">
            <a:lum contrast="-34000"/>
          </a:blip>
          <a:srcRect/>
          <a:stretch>
            <a:fillRect/>
          </a:stretch>
        </p:blipFill>
        <p:spPr bwMode="auto">
          <a:xfrm flipH="1">
            <a:off x="142844" y="4929198"/>
            <a:ext cx="2614778" cy="1928802"/>
          </a:xfrm>
          <a:prstGeom prst="rect">
            <a:avLst/>
          </a:prstGeom>
          <a:noFill/>
        </p:spPr>
      </p:pic>
      <p:pic>
        <p:nvPicPr>
          <p:cNvPr id="19462" name="Picture 6" descr="http://img1.liveinternet.ru/images/attach/c/10/110/674/110674283_11.png"/>
          <p:cNvPicPr>
            <a:picLocks noChangeAspect="1" noChangeArrowheads="1"/>
          </p:cNvPicPr>
          <p:nvPr userDrawn="1"/>
        </p:nvPicPr>
        <p:blipFill>
          <a:blip r:embed="rId3" cstate="print">
            <a:lum contrast="-34000"/>
          </a:blip>
          <a:srcRect/>
          <a:stretch>
            <a:fillRect/>
          </a:stretch>
        </p:blipFill>
        <p:spPr bwMode="auto">
          <a:xfrm>
            <a:off x="6429388" y="4929198"/>
            <a:ext cx="2529454" cy="19288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4357694"/>
            <a:ext cx="5486400" cy="566738"/>
          </a:xfrm>
        </p:spPr>
        <p:txBody>
          <a:bodyPr anchor="b"/>
          <a:lstStyle>
            <a:lvl1pPr algn="ctr">
              <a:defRPr sz="2000" b="1">
                <a:solidFill>
                  <a:schemeClr val="accent1">
                    <a:lumMod val="2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360204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pic>
        <p:nvPicPr>
          <p:cNvPr id="13" name="Picture 8" descr="http://www.nicesoft.ru/uploads/posts/2016-03/1457599741_e4ll9ixkdrv1ast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-31000"/>
          </a:blip>
          <a:srcRect l="7879" t="15050" r="5453" b="19732"/>
          <a:stretch>
            <a:fillRect/>
          </a:stretch>
        </p:blipFill>
        <p:spPr bwMode="auto">
          <a:xfrm rot="712456">
            <a:off x="7160337" y="406862"/>
            <a:ext cx="2061306" cy="1030644"/>
          </a:xfrm>
          <a:prstGeom prst="rect">
            <a:avLst/>
          </a:prstGeom>
          <a:noFill/>
        </p:spPr>
      </p:pic>
      <p:pic>
        <p:nvPicPr>
          <p:cNvPr id="14" name="Picture 8" descr="http://www.nicesoft.ru/uploads/posts/2016-03/1457599741_e4ll9ixkdrv1ast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-31000"/>
          </a:blip>
          <a:srcRect l="7879" t="15050" r="5453" b="19732"/>
          <a:stretch>
            <a:fillRect/>
          </a:stretch>
        </p:blipFill>
        <p:spPr bwMode="auto">
          <a:xfrm rot="20928571" flipH="1">
            <a:off x="23966" y="397778"/>
            <a:ext cx="1875253" cy="11050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48148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http://4.bp.blogspot.com/-ci_x3oUmK9g/U_BwENEjViI/AAAAAAAAans/m2cPg63XLYM/s1600/jivotnia-rossii-krasnaia-kniga-rosmen-tixonov-a-v-0.png"/>
          <p:cNvPicPr>
            <a:picLocks noChangeAspect="1" noChangeArrowheads="1"/>
          </p:cNvPicPr>
          <p:nvPr userDrawn="1"/>
        </p:nvPicPr>
        <p:blipFill>
          <a:blip r:embed="rId2" cstate="print"/>
          <a:srcRect l="3480" b="2830"/>
          <a:stretch>
            <a:fillRect/>
          </a:stretch>
        </p:blipFill>
        <p:spPr bwMode="auto">
          <a:xfrm>
            <a:off x="1142976" y="4286258"/>
            <a:ext cx="1394061" cy="240948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Рисунок 10" descr="vospitanie3 4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>
          <a:xfrm>
            <a:off x="571472" y="3114102"/>
            <a:ext cx="1428760" cy="3743900"/>
          </a:xfrm>
          <a:prstGeom prst="rect">
            <a:avLst/>
          </a:prstGeom>
        </p:spPr>
      </p:pic>
      <p:pic>
        <p:nvPicPr>
          <p:cNvPr id="8" name="Рисунок 7" descr="1342220953-6028947-green-leave-frame-5-www.hqtexture.com.png"/>
          <p:cNvPicPr>
            <a:picLocks noChangeAspect="1"/>
          </p:cNvPicPr>
          <p:nvPr userDrawn="1"/>
        </p:nvPicPr>
        <p:blipFill>
          <a:blip r:embed="rId4" cstate="print"/>
          <a:srcRect r="-1" b="72727"/>
          <a:stretch>
            <a:fillRect/>
          </a:stretch>
        </p:blipFill>
        <p:spPr>
          <a:xfrm rot="16200000">
            <a:off x="-2736315" y="3069633"/>
            <a:ext cx="6667525" cy="909208"/>
          </a:xfrm>
          <a:prstGeom prst="rect">
            <a:avLst/>
          </a:prstGeom>
        </p:spPr>
      </p:pic>
      <p:pic>
        <p:nvPicPr>
          <p:cNvPr id="9" name="Рисунок 8" descr="1342220953-6028947-green-leave-frame-5-www.hqtexture.com.png"/>
          <p:cNvPicPr>
            <a:picLocks noChangeAspect="1"/>
          </p:cNvPicPr>
          <p:nvPr userDrawn="1"/>
        </p:nvPicPr>
        <p:blipFill>
          <a:blip r:embed="rId4" cstate="print"/>
          <a:srcRect t="57273" r="-1"/>
          <a:stretch>
            <a:fillRect/>
          </a:stretch>
        </p:blipFill>
        <p:spPr>
          <a:xfrm rot="16200000">
            <a:off x="5058115" y="2680949"/>
            <a:ext cx="6576371" cy="1404929"/>
          </a:xfrm>
          <a:prstGeom prst="rect">
            <a:avLst/>
          </a:prstGeom>
        </p:spPr>
      </p:pic>
      <p:pic>
        <p:nvPicPr>
          <p:cNvPr id="7" name="Picture 2" descr="http://i89.beon.ru/80/3/60380/63/7329263/te_19_b1.jpeg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frame">
            <a:avLst>
              <a:gd name="adj1" fmla="val 2761"/>
            </a:avLst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237542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1342220953-6028947-green-leave-frame-5-www.hqtexture.com.png"/>
          <p:cNvPicPr>
            <a:picLocks noChangeAspect="1"/>
          </p:cNvPicPr>
          <p:nvPr userDrawn="1"/>
        </p:nvPicPr>
        <p:blipFill>
          <a:blip r:embed="rId2" cstate="print"/>
          <a:srcRect r="-1" b="72727"/>
          <a:stretch>
            <a:fillRect/>
          </a:stretch>
        </p:blipFill>
        <p:spPr>
          <a:xfrm rot="16200000">
            <a:off x="-2736315" y="3069633"/>
            <a:ext cx="6667525" cy="909208"/>
          </a:xfrm>
          <a:prstGeom prst="rect">
            <a:avLst/>
          </a:prstGeom>
        </p:spPr>
      </p:pic>
      <p:pic>
        <p:nvPicPr>
          <p:cNvPr id="10" name="Рисунок 9" descr="1342220953-6028947-green-leave-frame-5-www.hqtexture.com.png"/>
          <p:cNvPicPr>
            <a:picLocks noChangeAspect="1"/>
          </p:cNvPicPr>
          <p:nvPr userDrawn="1"/>
        </p:nvPicPr>
        <p:blipFill>
          <a:blip r:embed="rId2" cstate="print"/>
          <a:srcRect t="57273" r="-1"/>
          <a:stretch>
            <a:fillRect/>
          </a:stretch>
        </p:blipFill>
        <p:spPr>
          <a:xfrm rot="16200000">
            <a:off x="5058115" y="2680949"/>
            <a:ext cx="6576371" cy="1404929"/>
          </a:xfrm>
          <a:prstGeom prst="rect">
            <a:avLst/>
          </a:prstGeom>
        </p:spPr>
      </p:pic>
      <p:pic>
        <p:nvPicPr>
          <p:cNvPr id="8" name="Picture 2" descr="http://i89.beon.ru/80/3/60380/63/7329263/te_19_b1.jpe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frame">
            <a:avLst>
              <a:gd name="adj1" fmla="val 2761"/>
            </a:avLst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28682117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http://4.bp.blogspot.com/-ci_x3oUmK9g/U_BwENEjViI/AAAAAAAAans/m2cPg63XLYM/s1600/jivotnia-rossii-krasnaia-kniga-rosmen-tixonov-a-v-0.png"/>
          <p:cNvPicPr>
            <a:picLocks noChangeAspect="1" noChangeArrowheads="1"/>
          </p:cNvPicPr>
          <p:nvPr userDrawn="1"/>
        </p:nvPicPr>
        <p:blipFill>
          <a:blip r:embed="rId2" cstate="print"/>
          <a:srcRect l="3480" b="2830"/>
          <a:stretch>
            <a:fillRect/>
          </a:stretch>
        </p:blipFill>
        <p:spPr bwMode="auto">
          <a:xfrm>
            <a:off x="1142976" y="4286258"/>
            <a:ext cx="1394061" cy="240948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Рисунок 10" descr="vospitanie3 4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>
          <a:xfrm>
            <a:off x="571472" y="3114102"/>
            <a:ext cx="1428760" cy="3743900"/>
          </a:xfrm>
          <a:prstGeom prst="rect">
            <a:avLst/>
          </a:prstGeom>
        </p:spPr>
      </p:pic>
      <p:pic>
        <p:nvPicPr>
          <p:cNvPr id="8" name="Рисунок 7" descr="1342220953-6028947-green-leave-frame-5-www.hqtexture.com.png"/>
          <p:cNvPicPr>
            <a:picLocks noChangeAspect="1"/>
          </p:cNvPicPr>
          <p:nvPr userDrawn="1"/>
        </p:nvPicPr>
        <p:blipFill>
          <a:blip r:embed="rId4" cstate="print"/>
          <a:srcRect r="-1" b="72727"/>
          <a:stretch>
            <a:fillRect/>
          </a:stretch>
        </p:blipFill>
        <p:spPr>
          <a:xfrm rot="16200000">
            <a:off x="-2736315" y="3069633"/>
            <a:ext cx="6667525" cy="909208"/>
          </a:xfrm>
          <a:prstGeom prst="rect">
            <a:avLst/>
          </a:prstGeom>
        </p:spPr>
      </p:pic>
      <p:pic>
        <p:nvPicPr>
          <p:cNvPr id="9" name="Рисунок 8" descr="1342220953-6028947-green-leave-frame-5-www.hqtexture.com.png"/>
          <p:cNvPicPr>
            <a:picLocks noChangeAspect="1"/>
          </p:cNvPicPr>
          <p:nvPr userDrawn="1"/>
        </p:nvPicPr>
        <p:blipFill>
          <a:blip r:embed="rId4" cstate="print"/>
          <a:srcRect t="57273" r="-1"/>
          <a:stretch>
            <a:fillRect/>
          </a:stretch>
        </p:blipFill>
        <p:spPr>
          <a:xfrm rot="16200000">
            <a:off x="5058115" y="2680949"/>
            <a:ext cx="6576371" cy="1404929"/>
          </a:xfrm>
          <a:prstGeom prst="rect">
            <a:avLst/>
          </a:prstGeom>
        </p:spPr>
      </p:pic>
      <p:pic>
        <p:nvPicPr>
          <p:cNvPr id="7" name="Picture 2" descr="http://i89.beon.ru/80/3/60380/63/7329263/te_19_b1.jpeg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frame">
            <a:avLst>
              <a:gd name="adj1" fmla="val 2761"/>
            </a:avLst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24166318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http://4.bp.blogspot.com/-ci_x3oUmK9g/U_BwENEjViI/AAAAAAAAans/m2cPg63XLYM/s1600/jivotnia-rossii-krasnaia-kniga-rosmen-tixonov-a-v-0.png"/>
          <p:cNvPicPr>
            <a:picLocks noChangeAspect="1" noChangeArrowheads="1"/>
          </p:cNvPicPr>
          <p:nvPr userDrawn="1"/>
        </p:nvPicPr>
        <p:blipFill>
          <a:blip r:embed="rId2" cstate="print"/>
          <a:srcRect l="3480" b="2830"/>
          <a:stretch>
            <a:fillRect/>
          </a:stretch>
        </p:blipFill>
        <p:spPr bwMode="auto">
          <a:xfrm>
            <a:off x="1142976" y="4286258"/>
            <a:ext cx="1394061" cy="240948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Рисунок 10" descr="vospitanie3 4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>
          <a:xfrm>
            <a:off x="571472" y="3114102"/>
            <a:ext cx="1428760" cy="3743900"/>
          </a:xfrm>
          <a:prstGeom prst="rect">
            <a:avLst/>
          </a:prstGeom>
        </p:spPr>
      </p:pic>
      <p:pic>
        <p:nvPicPr>
          <p:cNvPr id="8" name="Рисунок 7" descr="1342220953-6028947-green-leave-frame-5-www.hqtexture.com.png"/>
          <p:cNvPicPr>
            <a:picLocks noChangeAspect="1"/>
          </p:cNvPicPr>
          <p:nvPr userDrawn="1"/>
        </p:nvPicPr>
        <p:blipFill>
          <a:blip r:embed="rId4" cstate="print"/>
          <a:srcRect r="-1" b="72727"/>
          <a:stretch>
            <a:fillRect/>
          </a:stretch>
        </p:blipFill>
        <p:spPr>
          <a:xfrm rot="16200000">
            <a:off x="-2736315" y="3069633"/>
            <a:ext cx="6667525" cy="909208"/>
          </a:xfrm>
          <a:prstGeom prst="rect">
            <a:avLst/>
          </a:prstGeom>
        </p:spPr>
      </p:pic>
      <p:pic>
        <p:nvPicPr>
          <p:cNvPr id="9" name="Рисунок 8" descr="1342220953-6028947-green-leave-frame-5-www.hqtexture.com.png"/>
          <p:cNvPicPr>
            <a:picLocks noChangeAspect="1"/>
          </p:cNvPicPr>
          <p:nvPr userDrawn="1"/>
        </p:nvPicPr>
        <p:blipFill>
          <a:blip r:embed="rId4" cstate="print"/>
          <a:srcRect t="57273" r="-1"/>
          <a:stretch>
            <a:fillRect/>
          </a:stretch>
        </p:blipFill>
        <p:spPr>
          <a:xfrm rot="16200000">
            <a:off x="5058115" y="2680949"/>
            <a:ext cx="6576371" cy="1404929"/>
          </a:xfrm>
          <a:prstGeom prst="rect">
            <a:avLst/>
          </a:prstGeom>
        </p:spPr>
      </p:pic>
      <p:pic>
        <p:nvPicPr>
          <p:cNvPr id="7" name="Picture 2" descr="http://i89.beon.ru/80/3/60380/63/7329263/te_19_b1.jpeg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frame">
            <a:avLst>
              <a:gd name="adj1" fmla="val 2761"/>
            </a:avLst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4162717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7B7F3-A40C-47C1-8D55-40190332BAF9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E06F-6523-4A52-850A-4423AA069B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9121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http://4.bp.blogspot.com/-ci_x3oUmK9g/U_BwENEjViI/AAAAAAAAans/m2cPg63XLYM/s1600/jivotnia-rossii-krasnaia-kniga-rosmen-tixonov-a-v-0.png"/>
          <p:cNvPicPr>
            <a:picLocks noChangeAspect="1" noChangeArrowheads="1"/>
          </p:cNvPicPr>
          <p:nvPr userDrawn="1"/>
        </p:nvPicPr>
        <p:blipFill>
          <a:blip r:embed="rId2" cstate="print"/>
          <a:srcRect l="3480" b="2830"/>
          <a:stretch>
            <a:fillRect/>
          </a:stretch>
        </p:blipFill>
        <p:spPr bwMode="auto">
          <a:xfrm>
            <a:off x="1142976" y="4286258"/>
            <a:ext cx="1394061" cy="240948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Рисунок 10" descr="vospitanie3 4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>
          <a:xfrm>
            <a:off x="571472" y="3114102"/>
            <a:ext cx="1428760" cy="3743900"/>
          </a:xfrm>
          <a:prstGeom prst="rect">
            <a:avLst/>
          </a:prstGeom>
        </p:spPr>
      </p:pic>
      <p:pic>
        <p:nvPicPr>
          <p:cNvPr id="8" name="Рисунок 7" descr="1342220953-6028947-green-leave-frame-5-www.hqtexture.com.png"/>
          <p:cNvPicPr>
            <a:picLocks noChangeAspect="1"/>
          </p:cNvPicPr>
          <p:nvPr userDrawn="1"/>
        </p:nvPicPr>
        <p:blipFill>
          <a:blip r:embed="rId4" cstate="print"/>
          <a:srcRect r="-1" b="72727"/>
          <a:stretch>
            <a:fillRect/>
          </a:stretch>
        </p:blipFill>
        <p:spPr>
          <a:xfrm rot="16200000">
            <a:off x="-2736315" y="3069633"/>
            <a:ext cx="6667525" cy="909208"/>
          </a:xfrm>
          <a:prstGeom prst="rect">
            <a:avLst/>
          </a:prstGeom>
        </p:spPr>
      </p:pic>
      <p:pic>
        <p:nvPicPr>
          <p:cNvPr id="9" name="Рисунок 8" descr="1342220953-6028947-green-leave-frame-5-www.hqtexture.com.png"/>
          <p:cNvPicPr>
            <a:picLocks noChangeAspect="1"/>
          </p:cNvPicPr>
          <p:nvPr userDrawn="1"/>
        </p:nvPicPr>
        <p:blipFill>
          <a:blip r:embed="rId4" cstate="print"/>
          <a:srcRect t="57273" r="-1"/>
          <a:stretch>
            <a:fillRect/>
          </a:stretch>
        </p:blipFill>
        <p:spPr>
          <a:xfrm rot="16200000">
            <a:off x="5058115" y="2680949"/>
            <a:ext cx="6576371" cy="1404929"/>
          </a:xfrm>
          <a:prstGeom prst="rect">
            <a:avLst/>
          </a:prstGeom>
        </p:spPr>
      </p:pic>
      <p:pic>
        <p:nvPicPr>
          <p:cNvPr id="7" name="Picture 2" descr="http://i89.beon.ru/80/3/60380/63/7329263/te_19_b1.jpeg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frame">
            <a:avLst>
              <a:gd name="adj1" fmla="val 2761"/>
            </a:avLst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8996028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http://4.bp.blogspot.com/-ci_x3oUmK9g/U_BwENEjViI/AAAAAAAAans/m2cPg63XLYM/s1600/jivotnia-rossii-krasnaia-kniga-rosmen-tixonov-a-v-0.png"/>
          <p:cNvPicPr>
            <a:picLocks noChangeAspect="1" noChangeArrowheads="1"/>
          </p:cNvPicPr>
          <p:nvPr userDrawn="1"/>
        </p:nvPicPr>
        <p:blipFill>
          <a:blip r:embed="rId2" cstate="print"/>
          <a:srcRect l="3480" b="2830"/>
          <a:stretch>
            <a:fillRect/>
          </a:stretch>
        </p:blipFill>
        <p:spPr bwMode="auto">
          <a:xfrm>
            <a:off x="1142976" y="4286258"/>
            <a:ext cx="1394061" cy="240948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Рисунок 10" descr="vospitanie3 4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>
          <a:xfrm>
            <a:off x="571472" y="3114102"/>
            <a:ext cx="1428760" cy="3743900"/>
          </a:xfrm>
          <a:prstGeom prst="rect">
            <a:avLst/>
          </a:prstGeom>
        </p:spPr>
      </p:pic>
      <p:pic>
        <p:nvPicPr>
          <p:cNvPr id="8" name="Рисунок 7" descr="1342220953-6028947-green-leave-frame-5-www.hqtexture.com.png"/>
          <p:cNvPicPr>
            <a:picLocks noChangeAspect="1"/>
          </p:cNvPicPr>
          <p:nvPr userDrawn="1"/>
        </p:nvPicPr>
        <p:blipFill>
          <a:blip r:embed="rId4" cstate="print"/>
          <a:srcRect r="-1" b="72727"/>
          <a:stretch>
            <a:fillRect/>
          </a:stretch>
        </p:blipFill>
        <p:spPr>
          <a:xfrm rot="16200000">
            <a:off x="-2736315" y="3069633"/>
            <a:ext cx="6667525" cy="909208"/>
          </a:xfrm>
          <a:prstGeom prst="rect">
            <a:avLst/>
          </a:prstGeom>
        </p:spPr>
      </p:pic>
      <p:pic>
        <p:nvPicPr>
          <p:cNvPr id="9" name="Рисунок 8" descr="1342220953-6028947-green-leave-frame-5-www.hqtexture.com.png"/>
          <p:cNvPicPr>
            <a:picLocks noChangeAspect="1"/>
          </p:cNvPicPr>
          <p:nvPr userDrawn="1"/>
        </p:nvPicPr>
        <p:blipFill>
          <a:blip r:embed="rId4" cstate="print"/>
          <a:srcRect t="57273" r="-1"/>
          <a:stretch>
            <a:fillRect/>
          </a:stretch>
        </p:blipFill>
        <p:spPr>
          <a:xfrm rot="16200000">
            <a:off x="5058115" y="2680949"/>
            <a:ext cx="6576371" cy="1404929"/>
          </a:xfrm>
          <a:prstGeom prst="rect">
            <a:avLst/>
          </a:prstGeom>
        </p:spPr>
      </p:pic>
      <p:pic>
        <p:nvPicPr>
          <p:cNvPr id="7" name="Picture 2" descr="http://i89.beon.ru/80/3/60380/63/7329263/te_19_b1.jpeg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frame">
            <a:avLst>
              <a:gd name="adj1" fmla="val 2761"/>
            </a:avLst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3752630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http://4.bp.blogspot.com/-ci_x3oUmK9g/U_BwENEjViI/AAAAAAAAans/m2cPg63XLYM/s1600/jivotnia-rossii-krasnaia-kniga-rosmen-tixonov-a-v-0.png"/>
          <p:cNvPicPr>
            <a:picLocks noChangeAspect="1" noChangeArrowheads="1"/>
          </p:cNvPicPr>
          <p:nvPr userDrawn="1"/>
        </p:nvPicPr>
        <p:blipFill>
          <a:blip r:embed="rId2" cstate="print"/>
          <a:srcRect l="3480" b="2830"/>
          <a:stretch>
            <a:fillRect/>
          </a:stretch>
        </p:blipFill>
        <p:spPr bwMode="auto">
          <a:xfrm>
            <a:off x="1142976" y="4286258"/>
            <a:ext cx="1394061" cy="240948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Рисунок 10" descr="vospitanie3 4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>
          <a:xfrm>
            <a:off x="571472" y="3114102"/>
            <a:ext cx="1428760" cy="3743900"/>
          </a:xfrm>
          <a:prstGeom prst="rect">
            <a:avLst/>
          </a:prstGeom>
        </p:spPr>
      </p:pic>
      <p:pic>
        <p:nvPicPr>
          <p:cNvPr id="8" name="Рисунок 7" descr="1342220953-6028947-green-leave-frame-5-www.hqtexture.com.png"/>
          <p:cNvPicPr>
            <a:picLocks noChangeAspect="1"/>
          </p:cNvPicPr>
          <p:nvPr userDrawn="1"/>
        </p:nvPicPr>
        <p:blipFill>
          <a:blip r:embed="rId4" cstate="print"/>
          <a:srcRect r="-1" b="72727"/>
          <a:stretch>
            <a:fillRect/>
          </a:stretch>
        </p:blipFill>
        <p:spPr>
          <a:xfrm rot="16200000">
            <a:off x="-2736315" y="3069633"/>
            <a:ext cx="6667525" cy="909208"/>
          </a:xfrm>
          <a:prstGeom prst="rect">
            <a:avLst/>
          </a:prstGeom>
        </p:spPr>
      </p:pic>
      <p:pic>
        <p:nvPicPr>
          <p:cNvPr id="9" name="Рисунок 8" descr="1342220953-6028947-green-leave-frame-5-www.hqtexture.com.png"/>
          <p:cNvPicPr>
            <a:picLocks noChangeAspect="1"/>
          </p:cNvPicPr>
          <p:nvPr userDrawn="1"/>
        </p:nvPicPr>
        <p:blipFill>
          <a:blip r:embed="rId4" cstate="print"/>
          <a:srcRect t="57273" r="-1"/>
          <a:stretch>
            <a:fillRect/>
          </a:stretch>
        </p:blipFill>
        <p:spPr>
          <a:xfrm rot="16200000">
            <a:off x="5058115" y="2680949"/>
            <a:ext cx="6576371" cy="1404929"/>
          </a:xfrm>
          <a:prstGeom prst="rect">
            <a:avLst/>
          </a:prstGeom>
        </p:spPr>
      </p:pic>
      <p:pic>
        <p:nvPicPr>
          <p:cNvPr id="7" name="Picture 2" descr="http://i89.beon.ru/80/3/60380/63/7329263/te_19_b1.jpeg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frame">
            <a:avLst>
              <a:gd name="adj1" fmla="val 2761"/>
            </a:avLst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11235165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1342220953-6028947-green-leave-frame-5-www.hqtexture.com.png"/>
          <p:cNvPicPr>
            <a:picLocks noChangeAspect="1"/>
          </p:cNvPicPr>
          <p:nvPr userDrawn="1"/>
        </p:nvPicPr>
        <p:blipFill>
          <a:blip r:embed="rId2" cstate="print"/>
          <a:srcRect r="-1" b="72727"/>
          <a:stretch>
            <a:fillRect/>
          </a:stretch>
        </p:blipFill>
        <p:spPr>
          <a:xfrm rot="16200000">
            <a:off x="-2736315" y="3069633"/>
            <a:ext cx="6667525" cy="909208"/>
          </a:xfrm>
          <a:prstGeom prst="rect">
            <a:avLst/>
          </a:prstGeom>
        </p:spPr>
      </p:pic>
      <p:pic>
        <p:nvPicPr>
          <p:cNvPr id="10" name="Рисунок 9" descr="1342220953-6028947-green-leave-frame-5-www.hqtexture.com.png"/>
          <p:cNvPicPr>
            <a:picLocks noChangeAspect="1"/>
          </p:cNvPicPr>
          <p:nvPr userDrawn="1"/>
        </p:nvPicPr>
        <p:blipFill>
          <a:blip r:embed="rId2" cstate="print"/>
          <a:srcRect t="57273" r="-1"/>
          <a:stretch>
            <a:fillRect/>
          </a:stretch>
        </p:blipFill>
        <p:spPr>
          <a:xfrm rot="16200000">
            <a:off x="5058115" y="2680949"/>
            <a:ext cx="6576371" cy="1404929"/>
          </a:xfrm>
          <a:prstGeom prst="rect">
            <a:avLst/>
          </a:prstGeom>
        </p:spPr>
      </p:pic>
      <p:pic>
        <p:nvPicPr>
          <p:cNvPr id="8" name="Picture 2" descr="http://i89.beon.ru/80/3/60380/63/7329263/te_19_b1.jpe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frame">
            <a:avLst>
              <a:gd name="adj1" fmla="val 2761"/>
            </a:avLst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6469736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1342220953-6028947-green-leave-frame-5-www.hqtexture.com.png"/>
          <p:cNvPicPr>
            <a:picLocks noChangeAspect="1"/>
          </p:cNvPicPr>
          <p:nvPr userDrawn="1"/>
        </p:nvPicPr>
        <p:blipFill>
          <a:blip r:embed="rId2" cstate="print"/>
          <a:srcRect r="-1" b="72727"/>
          <a:stretch>
            <a:fillRect/>
          </a:stretch>
        </p:blipFill>
        <p:spPr>
          <a:xfrm rot="16200000">
            <a:off x="-2736315" y="3069633"/>
            <a:ext cx="6667525" cy="909208"/>
          </a:xfrm>
          <a:prstGeom prst="rect">
            <a:avLst/>
          </a:prstGeom>
        </p:spPr>
      </p:pic>
      <p:pic>
        <p:nvPicPr>
          <p:cNvPr id="10" name="Рисунок 9" descr="1342220953-6028947-green-leave-frame-5-www.hqtexture.com.png"/>
          <p:cNvPicPr>
            <a:picLocks noChangeAspect="1"/>
          </p:cNvPicPr>
          <p:nvPr userDrawn="1"/>
        </p:nvPicPr>
        <p:blipFill>
          <a:blip r:embed="rId2" cstate="print"/>
          <a:srcRect t="57273" r="-1"/>
          <a:stretch>
            <a:fillRect/>
          </a:stretch>
        </p:blipFill>
        <p:spPr>
          <a:xfrm rot="16200000">
            <a:off x="5058115" y="2680949"/>
            <a:ext cx="6576371" cy="1404929"/>
          </a:xfrm>
          <a:prstGeom prst="rect">
            <a:avLst/>
          </a:prstGeom>
        </p:spPr>
      </p:pic>
      <p:pic>
        <p:nvPicPr>
          <p:cNvPr id="8" name="Picture 2" descr="http://i89.beon.ru/80/3/60380/63/7329263/te_19_b1.jpe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frame">
            <a:avLst>
              <a:gd name="adj1" fmla="val 2761"/>
            </a:avLst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21380894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1342220953-6028947-green-leave-frame-5-www.hqtexture.com.png"/>
          <p:cNvPicPr>
            <a:picLocks noChangeAspect="1"/>
          </p:cNvPicPr>
          <p:nvPr userDrawn="1"/>
        </p:nvPicPr>
        <p:blipFill>
          <a:blip r:embed="rId2" cstate="print"/>
          <a:srcRect r="-1" b="72727"/>
          <a:stretch>
            <a:fillRect/>
          </a:stretch>
        </p:blipFill>
        <p:spPr>
          <a:xfrm rot="16200000">
            <a:off x="-2736315" y="3069633"/>
            <a:ext cx="6667525" cy="909208"/>
          </a:xfrm>
          <a:prstGeom prst="rect">
            <a:avLst/>
          </a:prstGeom>
        </p:spPr>
      </p:pic>
      <p:pic>
        <p:nvPicPr>
          <p:cNvPr id="10" name="Рисунок 9" descr="1342220953-6028947-green-leave-frame-5-www.hqtexture.com.png"/>
          <p:cNvPicPr>
            <a:picLocks noChangeAspect="1"/>
          </p:cNvPicPr>
          <p:nvPr userDrawn="1"/>
        </p:nvPicPr>
        <p:blipFill>
          <a:blip r:embed="rId2" cstate="print"/>
          <a:srcRect t="57273" r="-1"/>
          <a:stretch>
            <a:fillRect/>
          </a:stretch>
        </p:blipFill>
        <p:spPr>
          <a:xfrm rot="16200000">
            <a:off x="5058115" y="2680949"/>
            <a:ext cx="6576371" cy="1404929"/>
          </a:xfrm>
          <a:prstGeom prst="rect">
            <a:avLst/>
          </a:prstGeom>
        </p:spPr>
      </p:pic>
      <p:pic>
        <p:nvPicPr>
          <p:cNvPr id="8" name="Picture 2" descr="http://i89.beon.ru/80/3/60380/63/7329263/te_19_b1.jpe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frame">
            <a:avLst>
              <a:gd name="adj1" fmla="val 2761"/>
            </a:avLst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2836540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1342220953-6028947-green-leave-frame-5-www.hqtexture.com.png"/>
          <p:cNvPicPr>
            <a:picLocks noChangeAspect="1"/>
          </p:cNvPicPr>
          <p:nvPr userDrawn="1"/>
        </p:nvPicPr>
        <p:blipFill>
          <a:blip r:embed="rId2" cstate="print"/>
          <a:srcRect r="-1" b="72727"/>
          <a:stretch>
            <a:fillRect/>
          </a:stretch>
        </p:blipFill>
        <p:spPr>
          <a:xfrm rot="16200000">
            <a:off x="-2736315" y="3069633"/>
            <a:ext cx="6667525" cy="909208"/>
          </a:xfrm>
          <a:prstGeom prst="rect">
            <a:avLst/>
          </a:prstGeom>
        </p:spPr>
      </p:pic>
      <p:pic>
        <p:nvPicPr>
          <p:cNvPr id="10" name="Рисунок 9" descr="1342220953-6028947-green-leave-frame-5-www.hqtexture.com.png"/>
          <p:cNvPicPr>
            <a:picLocks noChangeAspect="1"/>
          </p:cNvPicPr>
          <p:nvPr userDrawn="1"/>
        </p:nvPicPr>
        <p:blipFill>
          <a:blip r:embed="rId2" cstate="print"/>
          <a:srcRect t="57273" r="-1"/>
          <a:stretch>
            <a:fillRect/>
          </a:stretch>
        </p:blipFill>
        <p:spPr>
          <a:xfrm rot="16200000">
            <a:off x="5058115" y="2680949"/>
            <a:ext cx="6576371" cy="1404929"/>
          </a:xfrm>
          <a:prstGeom prst="rect">
            <a:avLst/>
          </a:prstGeom>
        </p:spPr>
      </p:pic>
      <p:pic>
        <p:nvPicPr>
          <p:cNvPr id="8" name="Picture 2" descr="http://i89.beon.ru/80/3/60380/63/7329263/te_19_b1.jpe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frame">
            <a:avLst>
              <a:gd name="adj1" fmla="val 2761"/>
            </a:avLst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486284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1342220953-6028947-green-leave-frame-5-www.hqtexture.com.png"/>
          <p:cNvPicPr>
            <a:picLocks noChangeAspect="1"/>
          </p:cNvPicPr>
          <p:nvPr userDrawn="1"/>
        </p:nvPicPr>
        <p:blipFill>
          <a:blip r:embed="rId2" cstate="print"/>
          <a:srcRect r="-1" b="72727"/>
          <a:stretch>
            <a:fillRect/>
          </a:stretch>
        </p:blipFill>
        <p:spPr>
          <a:xfrm rot="16200000">
            <a:off x="-2736315" y="3069633"/>
            <a:ext cx="6667525" cy="909208"/>
          </a:xfrm>
          <a:prstGeom prst="rect">
            <a:avLst/>
          </a:prstGeom>
        </p:spPr>
      </p:pic>
      <p:pic>
        <p:nvPicPr>
          <p:cNvPr id="10" name="Рисунок 9" descr="1342220953-6028947-green-leave-frame-5-www.hqtexture.com.png"/>
          <p:cNvPicPr>
            <a:picLocks noChangeAspect="1"/>
          </p:cNvPicPr>
          <p:nvPr userDrawn="1"/>
        </p:nvPicPr>
        <p:blipFill>
          <a:blip r:embed="rId2" cstate="print"/>
          <a:srcRect t="57273" r="-1"/>
          <a:stretch>
            <a:fillRect/>
          </a:stretch>
        </p:blipFill>
        <p:spPr>
          <a:xfrm rot="16200000">
            <a:off x="5058115" y="2680949"/>
            <a:ext cx="6576371" cy="1404929"/>
          </a:xfrm>
          <a:prstGeom prst="rect">
            <a:avLst/>
          </a:prstGeom>
        </p:spPr>
      </p:pic>
      <p:pic>
        <p:nvPicPr>
          <p:cNvPr id="8" name="Picture 2" descr="http://i89.beon.ru/80/3/60380/63/7329263/te_19_b1.jpe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frame">
            <a:avLst>
              <a:gd name="adj1" fmla="val 2761"/>
            </a:avLst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12642298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1342220953-6028947-green-leave-frame-5-www.hqtexture.com.png"/>
          <p:cNvPicPr>
            <a:picLocks noChangeAspect="1"/>
          </p:cNvPicPr>
          <p:nvPr userDrawn="1"/>
        </p:nvPicPr>
        <p:blipFill>
          <a:blip r:embed="rId2" cstate="print"/>
          <a:srcRect r="-1" b="72727"/>
          <a:stretch>
            <a:fillRect/>
          </a:stretch>
        </p:blipFill>
        <p:spPr>
          <a:xfrm rot="16200000">
            <a:off x="-2736315" y="3069633"/>
            <a:ext cx="6667525" cy="909208"/>
          </a:xfrm>
          <a:prstGeom prst="rect">
            <a:avLst/>
          </a:prstGeom>
        </p:spPr>
      </p:pic>
      <p:pic>
        <p:nvPicPr>
          <p:cNvPr id="10" name="Рисунок 9" descr="1342220953-6028947-green-leave-frame-5-www.hqtexture.com.png"/>
          <p:cNvPicPr>
            <a:picLocks noChangeAspect="1"/>
          </p:cNvPicPr>
          <p:nvPr userDrawn="1"/>
        </p:nvPicPr>
        <p:blipFill>
          <a:blip r:embed="rId2" cstate="print"/>
          <a:srcRect t="57273" r="-1"/>
          <a:stretch>
            <a:fillRect/>
          </a:stretch>
        </p:blipFill>
        <p:spPr>
          <a:xfrm rot="16200000">
            <a:off x="5058115" y="2680949"/>
            <a:ext cx="6576371" cy="1404929"/>
          </a:xfrm>
          <a:prstGeom prst="rect">
            <a:avLst/>
          </a:prstGeom>
        </p:spPr>
      </p:pic>
      <p:pic>
        <p:nvPicPr>
          <p:cNvPr id="8" name="Picture 2" descr="http://i89.beon.ru/80/3/60380/63/7329263/te_19_b1.jpe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frame">
            <a:avLst>
              <a:gd name="adj1" fmla="val 2761"/>
            </a:avLst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29413796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1342220953-6028947-green-leave-frame-5-www.hqtexture.com.png"/>
          <p:cNvPicPr>
            <a:picLocks noChangeAspect="1"/>
          </p:cNvPicPr>
          <p:nvPr userDrawn="1"/>
        </p:nvPicPr>
        <p:blipFill>
          <a:blip r:embed="rId2" cstate="print"/>
          <a:srcRect r="-1" b="72727"/>
          <a:stretch>
            <a:fillRect/>
          </a:stretch>
        </p:blipFill>
        <p:spPr>
          <a:xfrm rot="16200000">
            <a:off x="-2736315" y="3069633"/>
            <a:ext cx="6667525" cy="909208"/>
          </a:xfrm>
          <a:prstGeom prst="rect">
            <a:avLst/>
          </a:prstGeom>
        </p:spPr>
      </p:pic>
      <p:pic>
        <p:nvPicPr>
          <p:cNvPr id="10" name="Рисунок 9" descr="1342220953-6028947-green-leave-frame-5-www.hqtexture.com.png"/>
          <p:cNvPicPr>
            <a:picLocks noChangeAspect="1"/>
          </p:cNvPicPr>
          <p:nvPr userDrawn="1"/>
        </p:nvPicPr>
        <p:blipFill>
          <a:blip r:embed="rId2" cstate="print"/>
          <a:srcRect t="57273" r="-1"/>
          <a:stretch>
            <a:fillRect/>
          </a:stretch>
        </p:blipFill>
        <p:spPr>
          <a:xfrm rot="16200000">
            <a:off x="5058115" y="2680949"/>
            <a:ext cx="6576371" cy="1404929"/>
          </a:xfrm>
          <a:prstGeom prst="rect">
            <a:avLst/>
          </a:prstGeom>
        </p:spPr>
      </p:pic>
      <p:pic>
        <p:nvPicPr>
          <p:cNvPr id="8" name="Picture 2" descr="http://i89.beon.ru/80/3/60380/63/7329263/te_19_b1.jpe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frame">
            <a:avLst>
              <a:gd name="adj1" fmla="val 2761"/>
            </a:avLst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2689893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7B7F3-A40C-47C1-8D55-40190332BAF9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E06F-6523-4A52-850A-4423AA069B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7268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1342220953-6028947-green-leave-frame-5-www.hqtexture.com.png"/>
          <p:cNvPicPr>
            <a:picLocks noChangeAspect="1"/>
          </p:cNvPicPr>
          <p:nvPr userDrawn="1"/>
        </p:nvPicPr>
        <p:blipFill>
          <a:blip r:embed="rId2" cstate="print"/>
          <a:srcRect r="-1" b="72727"/>
          <a:stretch>
            <a:fillRect/>
          </a:stretch>
        </p:blipFill>
        <p:spPr>
          <a:xfrm rot="16200000">
            <a:off x="-2736315" y="3069633"/>
            <a:ext cx="6667525" cy="909208"/>
          </a:xfrm>
          <a:prstGeom prst="rect">
            <a:avLst/>
          </a:prstGeom>
        </p:spPr>
      </p:pic>
      <p:pic>
        <p:nvPicPr>
          <p:cNvPr id="10" name="Рисунок 9" descr="1342220953-6028947-green-leave-frame-5-www.hqtexture.com.png"/>
          <p:cNvPicPr>
            <a:picLocks noChangeAspect="1"/>
          </p:cNvPicPr>
          <p:nvPr userDrawn="1"/>
        </p:nvPicPr>
        <p:blipFill>
          <a:blip r:embed="rId2" cstate="print"/>
          <a:srcRect t="57273" r="-1"/>
          <a:stretch>
            <a:fillRect/>
          </a:stretch>
        </p:blipFill>
        <p:spPr>
          <a:xfrm rot="16200000">
            <a:off x="5058115" y="2680949"/>
            <a:ext cx="6576371" cy="1404929"/>
          </a:xfrm>
          <a:prstGeom prst="rect">
            <a:avLst/>
          </a:prstGeom>
        </p:spPr>
      </p:pic>
      <p:pic>
        <p:nvPicPr>
          <p:cNvPr id="8" name="Picture 2" descr="http://i89.beon.ru/80/3/60380/63/7329263/te_19_b1.jpe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frame">
            <a:avLst>
              <a:gd name="adj1" fmla="val 2761"/>
            </a:avLst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11628749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1342220953-6028947-green-leave-frame-5-www.hqtexture.com.png"/>
          <p:cNvPicPr>
            <a:picLocks noChangeAspect="1"/>
          </p:cNvPicPr>
          <p:nvPr userDrawn="1"/>
        </p:nvPicPr>
        <p:blipFill>
          <a:blip r:embed="rId2" cstate="print"/>
          <a:srcRect r="-1" b="72727"/>
          <a:stretch>
            <a:fillRect/>
          </a:stretch>
        </p:blipFill>
        <p:spPr>
          <a:xfrm rot="16200000">
            <a:off x="-2736315" y="3069633"/>
            <a:ext cx="6667525" cy="909208"/>
          </a:xfrm>
          <a:prstGeom prst="rect">
            <a:avLst/>
          </a:prstGeom>
        </p:spPr>
      </p:pic>
      <p:pic>
        <p:nvPicPr>
          <p:cNvPr id="10" name="Рисунок 9" descr="1342220953-6028947-green-leave-frame-5-www.hqtexture.com.png"/>
          <p:cNvPicPr>
            <a:picLocks noChangeAspect="1"/>
          </p:cNvPicPr>
          <p:nvPr userDrawn="1"/>
        </p:nvPicPr>
        <p:blipFill>
          <a:blip r:embed="rId2" cstate="print"/>
          <a:srcRect t="57273" r="-1"/>
          <a:stretch>
            <a:fillRect/>
          </a:stretch>
        </p:blipFill>
        <p:spPr>
          <a:xfrm rot="16200000">
            <a:off x="5058115" y="2680949"/>
            <a:ext cx="6576371" cy="1404929"/>
          </a:xfrm>
          <a:prstGeom prst="rect">
            <a:avLst/>
          </a:prstGeom>
        </p:spPr>
      </p:pic>
      <p:pic>
        <p:nvPicPr>
          <p:cNvPr id="8" name="Picture 2" descr="http://i89.beon.ru/80/3/60380/63/7329263/te_19_b1.jpe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frame">
            <a:avLst>
              <a:gd name="adj1" fmla="val 2761"/>
            </a:avLst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25044748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1342220953-6028947-green-leave-frame-5-www.hqtexture.com.png"/>
          <p:cNvPicPr>
            <a:picLocks noChangeAspect="1"/>
          </p:cNvPicPr>
          <p:nvPr userDrawn="1"/>
        </p:nvPicPr>
        <p:blipFill>
          <a:blip r:embed="rId2" cstate="print"/>
          <a:srcRect r="-1" b="72727"/>
          <a:stretch>
            <a:fillRect/>
          </a:stretch>
        </p:blipFill>
        <p:spPr>
          <a:xfrm rot="16200000">
            <a:off x="-2736315" y="3069633"/>
            <a:ext cx="6667525" cy="909208"/>
          </a:xfrm>
          <a:prstGeom prst="rect">
            <a:avLst/>
          </a:prstGeom>
        </p:spPr>
      </p:pic>
      <p:pic>
        <p:nvPicPr>
          <p:cNvPr id="10" name="Рисунок 9" descr="1342220953-6028947-green-leave-frame-5-www.hqtexture.com.png"/>
          <p:cNvPicPr>
            <a:picLocks noChangeAspect="1"/>
          </p:cNvPicPr>
          <p:nvPr userDrawn="1"/>
        </p:nvPicPr>
        <p:blipFill>
          <a:blip r:embed="rId2" cstate="print"/>
          <a:srcRect t="57273" r="-1"/>
          <a:stretch>
            <a:fillRect/>
          </a:stretch>
        </p:blipFill>
        <p:spPr>
          <a:xfrm rot="16200000">
            <a:off x="5058115" y="2680949"/>
            <a:ext cx="6576371" cy="1404929"/>
          </a:xfrm>
          <a:prstGeom prst="rect">
            <a:avLst/>
          </a:prstGeom>
        </p:spPr>
      </p:pic>
      <p:pic>
        <p:nvPicPr>
          <p:cNvPr id="8" name="Picture 2" descr="http://i89.beon.ru/80/3/60380/63/7329263/te_19_b1.jpe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frame">
            <a:avLst>
              <a:gd name="adj1" fmla="val 2761"/>
            </a:avLst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239528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http://4.bp.blogspot.com/-ci_x3oUmK9g/U_BwENEjViI/AAAAAAAAans/m2cPg63XLYM/s1600/jivotnia-rossii-krasnaia-kniga-rosmen-tixonov-a-v-0.png"/>
          <p:cNvPicPr>
            <a:picLocks noChangeAspect="1" noChangeArrowheads="1"/>
          </p:cNvPicPr>
          <p:nvPr userDrawn="1"/>
        </p:nvPicPr>
        <p:blipFill>
          <a:blip r:embed="rId2" cstate="print"/>
          <a:srcRect l="3480" b="2830"/>
          <a:stretch>
            <a:fillRect/>
          </a:stretch>
        </p:blipFill>
        <p:spPr bwMode="auto">
          <a:xfrm>
            <a:off x="1142976" y="4286258"/>
            <a:ext cx="1394061" cy="240948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Рисунок 10" descr="vospitanie3 4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>
          <a:xfrm>
            <a:off x="571472" y="3114102"/>
            <a:ext cx="1428760" cy="3743900"/>
          </a:xfrm>
          <a:prstGeom prst="rect">
            <a:avLst/>
          </a:prstGeom>
        </p:spPr>
      </p:pic>
      <p:pic>
        <p:nvPicPr>
          <p:cNvPr id="8" name="Рисунок 7" descr="1342220953-6028947-green-leave-frame-5-www.hqtexture.com.png"/>
          <p:cNvPicPr>
            <a:picLocks noChangeAspect="1"/>
          </p:cNvPicPr>
          <p:nvPr userDrawn="1"/>
        </p:nvPicPr>
        <p:blipFill>
          <a:blip r:embed="rId4" cstate="print"/>
          <a:srcRect r="-1" b="72727"/>
          <a:stretch>
            <a:fillRect/>
          </a:stretch>
        </p:blipFill>
        <p:spPr>
          <a:xfrm rot="16200000">
            <a:off x="-2736315" y="3069633"/>
            <a:ext cx="6667525" cy="909208"/>
          </a:xfrm>
          <a:prstGeom prst="rect">
            <a:avLst/>
          </a:prstGeom>
        </p:spPr>
      </p:pic>
      <p:pic>
        <p:nvPicPr>
          <p:cNvPr id="9" name="Рисунок 8" descr="1342220953-6028947-green-leave-frame-5-www.hqtexture.com.png"/>
          <p:cNvPicPr>
            <a:picLocks noChangeAspect="1"/>
          </p:cNvPicPr>
          <p:nvPr userDrawn="1"/>
        </p:nvPicPr>
        <p:blipFill>
          <a:blip r:embed="rId4" cstate="print"/>
          <a:srcRect t="57273" r="-1"/>
          <a:stretch>
            <a:fillRect/>
          </a:stretch>
        </p:blipFill>
        <p:spPr>
          <a:xfrm rot="16200000">
            <a:off x="5058115" y="2680949"/>
            <a:ext cx="6576371" cy="1404929"/>
          </a:xfrm>
          <a:prstGeom prst="rect">
            <a:avLst/>
          </a:prstGeom>
        </p:spPr>
      </p:pic>
      <p:pic>
        <p:nvPicPr>
          <p:cNvPr id="7" name="Picture 2" descr="http://i89.beon.ru/80/3/60380/63/7329263/te_19_b1.jpeg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frame">
            <a:avLst>
              <a:gd name="adj1" fmla="val 2761"/>
            </a:avLst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1839809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7B7F3-A40C-47C1-8D55-40190332BAF9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E06F-6523-4A52-850A-4423AA069B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931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7B7F3-A40C-47C1-8D55-40190332BAF9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E06F-6523-4A52-850A-4423AA069B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186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7B7F3-A40C-47C1-8D55-40190332BAF9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E06F-6523-4A52-850A-4423AA069B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401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7B7F3-A40C-47C1-8D55-40190332BAF9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E06F-6523-4A52-850A-4423AA069B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801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7B7F3-A40C-47C1-8D55-40190332BAF9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E06F-6523-4A52-850A-4423AA069B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697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7000">
              <a:schemeClr val="accent6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7B7F3-A40C-47C1-8D55-40190332BAF9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AE06F-6523-4A52-850A-4423AA069B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237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8000">
              <a:schemeClr val="accent3"/>
            </a:gs>
            <a:gs pos="38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572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microsoft.com/office/2007/relationships/hdphoto" Target="../media/hdphoto4.wdp"/><Relationship Id="rId7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vintsova64.ucoz.ru/" TargetMode="External"/><Relationship Id="rId5" Type="http://schemas.openxmlformats.org/officeDocument/2006/relationships/hyperlink" Target="https://vk.com/monig42" TargetMode="External"/><Relationship Id="rId4" Type="http://schemas.openxmlformats.org/officeDocument/2006/relationships/hyperlink" Target="https://vk.com/club12187669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9416" cy="685800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0708" y="6033155"/>
            <a:ext cx="6858000" cy="695226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Экологический проект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12036" y="5380673"/>
            <a:ext cx="26073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Аверченко Данил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Активист «МОНИГ»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МАУ ДО ЦДО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орода Гурьевска</a:t>
            </a:r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42080" y="346684"/>
            <a:ext cx="4418068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Спасите бобра!</a:t>
            </a:r>
            <a:endParaRPr lang="ru-RU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Home\Desktop\конкурс Данил\фото данил\HmoKQavCRs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" r="9497" b="40815"/>
          <a:stretch/>
        </p:blipFill>
        <p:spPr bwMode="auto">
          <a:xfrm>
            <a:off x="347518" y="346683"/>
            <a:ext cx="1886634" cy="22907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45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3" r="13579"/>
          <a:stretch/>
        </p:blipFill>
        <p:spPr>
          <a:xfrm>
            <a:off x="0" y="-1"/>
            <a:ext cx="9144001" cy="6885327"/>
          </a:xfrm>
          <a:solidFill>
            <a:schemeClr val="bg2"/>
          </a:solidFill>
          <a:ln>
            <a:solidFill>
              <a:schemeClr val="bg2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76" y="3232331"/>
            <a:ext cx="5267325" cy="35101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Прямоугольник 1"/>
          <p:cNvSpPr/>
          <p:nvPr/>
        </p:nvSpPr>
        <p:spPr>
          <a:xfrm>
            <a:off x="0" y="126337"/>
            <a:ext cx="9144000" cy="1794658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рамках проекта «Спасите бобра»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«Спасите бобра» высоко оценили детские общественные объединения Кемеровской области, они приняли решение поучаствовать в нем и с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Garamond" panose="02020404030301010803" pitchFamily="18" charset="0"/>
                <a:cs typeface="Times New Roman" panose="02020603050405020304" pitchFamily="18" charset="0"/>
              </a:rPr>
              <a:t> 28 по 30 октября в городе Гурьевск состоялся Слет Ассоциации детских общественных объединений Кемеровской области «Молодежь 42». На Слет собрались 120 человек, 20 организаций из 12 территорий Кемеровской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Garamond" panose="02020404030301010803" pitchFamily="18" charset="0"/>
                <a:cs typeface="Times New Roman" panose="02020603050405020304" pitchFamily="18" charset="0"/>
              </a:rPr>
              <a:t>области. На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Garamond" panose="02020404030301010803" pitchFamily="18" charset="0"/>
                <a:cs typeface="Times New Roman" panose="02020603050405020304" pitchFamily="18" charset="0"/>
              </a:rPr>
              <a:t>торжественном открытии Слета членов Ассоциации поздравил с реализацией грандиозного проекта Уполномоченный по правам ребёнка в Кемеровской области Дмитрий Владимирович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Garamond" panose="02020404030301010803" pitchFamily="18" charset="0"/>
                <a:cs typeface="Times New Roman" panose="02020603050405020304" pitchFamily="18" charset="0"/>
              </a:rPr>
              <a:t>Кислицын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Garamond" panose="02020404030301010803" pitchFamily="18" charset="0"/>
                <a:cs typeface="Times New Roman" panose="02020603050405020304" pitchFamily="18" charset="0"/>
              </a:rPr>
              <a:t>, выразив надежду, что таких проектов со спасением бобров и закладкой парка  силами детьми, будет как можно больше в Кузбассе.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29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ome\Desktop\R0EHOrAl-2E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-120617"/>
            <a:ext cx="5574411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Это только старт…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288411" y="3591723"/>
            <a:ext cx="4572000" cy="306545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latin typeface="Times New Roman" panose="02020603050405020304" pitchFamily="18" charset="0"/>
                <a:ea typeface="Garamond" panose="02020404030301010803" pitchFamily="18" charset="0"/>
                <a:cs typeface="Times New Roman" panose="02020603050405020304" pitchFamily="18" charset="0"/>
              </a:rPr>
              <a:t>Предполагаемые результаты: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400" dirty="0">
                <a:latin typeface="Times New Roman" panose="02020603050405020304" pitchFamily="18" charset="0"/>
                <a:ea typeface="Garamond" panose="02020404030301010803" pitchFamily="18" charset="0"/>
                <a:cs typeface="Times New Roman" panose="02020603050405020304" pitchFamily="18" charset="0"/>
              </a:rPr>
              <a:t>Укрепиться берегов </a:t>
            </a:r>
            <a:r>
              <a:rPr lang="ru-RU" sz="1400" dirty="0" err="1">
                <a:latin typeface="Times New Roman" panose="02020603050405020304" pitchFamily="18" charset="0"/>
                <a:ea typeface="Garamond" panose="02020404030301010803" pitchFamily="18" charset="0"/>
                <a:cs typeface="Times New Roman" panose="02020603050405020304" pitchFamily="18" charset="0"/>
              </a:rPr>
              <a:t>Нарышевки</a:t>
            </a:r>
            <a:r>
              <a:rPr lang="ru-RU" sz="1400" dirty="0">
                <a:latin typeface="Times New Roman" panose="02020603050405020304" pitchFamily="18" charset="0"/>
                <a:ea typeface="Garamond" panose="02020404030301010803" pitchFamily="18" charset="0"/>
                <a:cs typeface="Times New Roman" panose="02020603050405020304" pitchFamily="18" charset="0"/>
              </a:rPr>
              <a:t>.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400" dirty="0">
                <a:latin typeface="Times New Roman" panose="02020603050405020304" pitchFamily="18" charset="0"/>
                <a:ea typeface="Garamond" panose="02020404030301010803" pitchFamily="18" charset="0"/>
                <a:cs typeface="Times New Roman" panose="02020603050405020304" pitchFamily="18" charset="0"/>
              </a:rPr>
              <a:t>Косвенный результат – улучшение условий для проживания бобров.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latin typeface="Times New Roman" panose="02020603050405020304" pitchFamily="18" charset="0"/>
                <a:ea typeface="Garamond" panose="02020404030301010803" pitchFamily="18" charset="0"/>
                <a:cs typeface="Times New Roman" panose="02020603050405020304" pitchFamily="18" charset="0"/>
              </a:rPr>
              <a:t>Жизнеспособность проекта: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Дальнейшая работа проекта будет направлена на привлечение </a:t>
            </a:r>
            <a:r>
              <a:rPr lang="ru-RU" sz="1400" dirty="0">
                <a:latin typeface="Times New Roman" panose="02020603050405020304" pitchFamily="18" charset="0"/>
                <a:ea typeface="Garamond" panose="02020404030301010803" pitchFamily="18" charset="0"/>
                <a:cs typeface="Times New Roman" panose="02020603050405020304" pitchFamily="18" charset="0"/>
              </a:rPr>
              <a:t>социальных партнеров для благоустройства береговой зоны </a:t>
            </a:r>
            <a:r>
              <a:rPr lang="ru-RU" sz="1400" dirty="0" err="1">
                <a:latin typeface="Times New Roman" panose="02020603050405020304" pitchFamily="18" charset="0"/>
                <a:ea typeface="Garamond" panose="02020404030301010803" pitchFamily="18" charset="0"/>
                <a:cs typeface="Times New Roman" panose="02020603050405020304" pitchFamily="18" charset="0"/>
              </a:rPr>
              <a:t>Нарышевки</a:t>
            </a:r>
            <a:r>
              <a:rPr lang="ru-RU" sz="1400" dirty="0">
                <a:latin typeface="Times New Roman" panose="02020603050405020304" pitchFamily="18" charset="0"/>
                <a:ea typeface="Garamond" panose="02020404030301010803" pitchFamily="18" charset="0"/>
                <a:cs typeface="Times New Roman" panose="02020603050405020304" pitchFamily="18" charset="0"/>
              </a:rPr>
              <a:t>. Планируется к 2018 году освещение береговой зоны </a:t>
            </a:r>
            <a:r>
              <a:rPr lang="ru-RU" sz="1400" dirty="0" err="1">
                <a:latin typeface="Times New Roman" panose="02020603050405020304" pitchFamily="18" charset="0"/>
                <a:ea typeface="Garamond" panose="02020404030301010803" pitchFamily="18" charset="0"/>
                <a:cs typeface="Times New Roman" panose="02020603050405020304" pitchFamily="18" charset="0"/>
              </a:rPr>
              <a:t>Нарышевки</a:t>
            </a:r>
            <a:r>
              <a:rPr lang="ru-RU" sz="1400" dirty="0">
                <a:latin typeface="Times New Roman" panose="02020603050405020304" pitchFamily="18" charset="0"/>
                <a:ea typeface="Garamond" panose="02020404030301010803" pitchFamily="18" charset="0"/>
                <a:cs typeface="Times New Roman" panose="02020603050405020304" pitchFamily="18" charset="0"/>
              </a:rPr>
              <a:t>, набережная для кормления птиц, заасфальтированная площадка для проведения массовых мероприятий направленных на экологическое воспитание детей и подростков.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44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" y="0"/>
            <a:ext cx="9136747" cy="685800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2205872" y="5778631"/>
            <a:ext cx="65871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ВК «Парк нашей мечты»      </a:t>
            </a:r>
            <a:r>
              <a:rPr lang="ru-RU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</a:t>
            </a: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://</a:t>
            </a:r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vk.com/club121876690</a:t>
            </a:r>
            <a:endParaRPr lang="ru-RU" dirty="0" smtClean="0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ВК «МОНИГ»                            </a:t>
            </a:r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</a:t>
            </a: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://</a:t>
            </a:r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vk.com/monig42</a:t>
            </a:r>
            <a:r>
              <a:rPr lang="ru-RU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Специальный сайт «МОНИГ»           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://svintsova64.ucoz.ru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/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Picture 3" descr="C:\Users\Home\Desktop\HLKuto-teJ8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76" r="77604"/>
          <a:stretch/>
        </p:blipFill>
        <p:spPr bwMode="auto">
          <a:xfrm>
            <a:off x="228600" y="3095623"/>
            <a:ext cx="1638300" cy="35861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873522" y="288958"/>
            <a:ext cx="6132256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15117" y="4779050"/>
            <a:ext cx="6180666" cy="830997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2016 году силами детей города Гурьевска, совместно с Ассоциацией КО «Молодежь 42» 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заброшенной площадке береговой зоны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Нарышевки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был заложен «Парк нашей мечты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который стал продолжением моего проекта «Спасите бобра».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34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5" y="0"/>
            <a:ext cx="9151455" cy="6858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405" y="-75042"/>
            <a:ext cx="5172076" cy="695425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223632" y="211711"/>
            <a:ext cx="679183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География проекта</a:t>
            </a:r>
            <a:endParaRPr lang="ru-RU" sz="4800" b="1" cap="none" spc="50" dirty="0">
              <a:ln w="11430"/>
              <a:solidFill>
                <a:schemeClr val="accent5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0497" y="6176108"/>
            <a:ext cx="5717334" cy="46166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Населённый пункт Гурьевск, был основан на реках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Бачат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Нарышевка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в1816 года.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Река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Нарышевка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протекает в самом центре города Гурьевска. </a:t>
            </a:r>
          </a:p>
        </p:txBody>
      </p:sp>
    </p:spTree>
    <p:extLst>
      <p:ext uri="{BB962C8B-B14F-4D97-AF65-F5344CB8AC3E}">
        <p14:creationId xmlns:p14="http://schemas.microsoft.com/office/powerpoint/2010/main" val="105238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77" y="1954301"/>
            <a:ext cx="4288723" cy="24622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14300" y="192321"/>
            <a:ext cx="8798431" cy="15696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Речка </a:t>
            </a:r>
            <a:r>
              <a:rPr lang="ru-RU" sz="4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Нарышевка</a:t>
            </a:r>
            <a:endParaRPr lang="ru-RU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5">
                  <a:lumMod val="5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находится в центре города</a:t>
            </a:r>
            <a:endParaRPr lang="ru-RU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5">
                  <a:lumMod val="5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Home\Desktop\BpfFd21rfo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608" r="-612" b="40897"/>
          <a:stretch/>
        </p:blipFill>
        <p:spPr bwMode="auto">
          <a:xfrm>
            <a:off x="327330" y="2123615"/>
            <a:ext cx="4200618" cy="26107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114300" y="5587309"/>
            <a:ext cx="5506379" cy="101566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Река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Нарышевка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протекает в самом центре города Гурьевска.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излюбленное место бобров, диких уток.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Загрязнение бытовым мусором речки 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береговой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зоны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Нарышевки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одной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глобальных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экологических проблем для населения города Гурьевска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жителей водоема.</a:t>
            </a:r>
          </a:p>
        </p:txBody>
      </p:sp>
    </p:spTree>
    <p:extLst>
      <p:ext uri="{BB962C8B-B14F-4D97-AF65-F5344CB8AC3E}">
        <p14:creationId xmlns:p14="http://schemas.microsoft.com/office/powerpoint/2010/main" val="349096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" t="27959" r="-325" b="22756"/>
          <a:stretch/>
        </p:blipFill>
        <p:spPr>
          <a:xfrm>
            <a:off x="0" y="0"/>
            <a:ext cx="9248775" cy="6953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90" y="320511"/>
            <a:ext cx="2635743" cy="1981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603315" y="320511"/>
            <a:ext cx="8418137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«Спасите бобра!»</a:t>
            </a:r>
            <a:endParaRPr lang="ru-RU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619" y="4563488"/>
            <a:ext cx="8146717" cy="196977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Идея проекта возникла во время реализации экологической акции «Спасите бобра»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Бобр занесен в Красную Книгу Кузбасса.</a:t>
            </a:r>
          </a:p>
          <a:p>
            <a:endParaRPr lang="ru-RU" sz="12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Активисты «МОНИГ»  сочками вытащили животное из реки, застрявшее в бытовом мусоре и  полиэтиленовых пакетах. 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Очистив часть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Нарышевки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 мусора, выпустили бобра в воду.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поставили перед собой Цель:</a:t>
            </a:r>
          </a:p>
          <a:p>
            <a:endParaRPr lang="ru-RU" sz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благоприятных условий  для жизнедеятельности бобров в речке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Нарышевке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через благоустройство ее берегов.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3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8" y="0"/>
            <a:ext cx="9146008" cy="685649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61975" y="166806"/>
            <a:ext cx="7858125" cy="1877437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ежемесячные субботники по очистке реки, береговой зоны 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Нарышевки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мусора и аварийных деревьев;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с населением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г.Гурьевска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просветительную работу  призывающую к спасению бобров, с привлечением внимания общественности к этой проблеме;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социальные акции по посадке водолюбивых  деревьев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береговой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зоне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Нарышевки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для укрепления ее берегов, 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привлечением социальных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партнеров;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театрализованные представления «Крик о помощи» среди детей 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подростков в городе Гурьевске.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3158005"/>
            <a:ext cx="3243479" cy="29157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4064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me\Desktop\jl5UAE7luk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620"/>
            <a:ext cx="9154183" cy="685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7" t="22363" r="6858" b="26131"/>
          <a:stretch/>
        </p:blipFill>
        <p:spPr>
          <a:xfrm>
            <a:off x="1246213" y="3068960"/>
            <a:ext cx="7680853" cy="34978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107" y="127353"/>
            <a:ext cx="3431412" cy="25735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/>
          <p:cNvSpPr txBox="1"/>
          <p:nvPr/>
        </p:nvSpPr>
        <p:spPr>
          <a:xfrm>
            <a:off x="114300" y="260648"/>
            <a:ext cx="4695825" cy="134081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indent="228600" algn="just" defTabSz="914400">
              <a:lnSpc>
                <a:spcPct val="115000"/>
              </a:lnSpc>
            </a:pPr>
            <a:r>
              <a:rPr lang="ru-RU" sz="1400" b="1" dirty="0">
                <a:solidFill>
                  <a:srgbClr val="002060"/>
                </a:solidFill>
                <a:latin typeface="Times New Roman"/>
                <a:ea typeface="Garamond"/>
                <a:cs typeface="Times New Roman"/>
              </a:rPr>
              <a:t>Целевые группы, на которые направлен проект</a:t>
            </a:r>
            <a:r>
              <a:rPr lang="ru-RU" sz="1600" dirty="0">
                <a:solidFill>
                  <a:prstClr val="black"/>
                </a:solidFill>
                <a:latin typeface="Times New Roman"/>
                <a:ea typeface="Garamond"/>
                <a:cs typeface="Times New Roman"/>
              </a:rPr>
              <a:t>:</a:t>
            </a:r>
            <a:endParaRPr lang="ru-RU" sz="1600" dirty="0">
              <a:solidFill>
                <a:prstClr val="black"/>
              </a:solidFill>
              <a:latin typeface="Garamond"/>
              <a:ea typeface="Garamond"/>
              <a:cs typeface="Times New Roman"/>
            </a:endParaRPr>
          </a:p>
          <a:p>
            <a:pPr marL="342900" indent="-342900" algn="just" defTabSz="914400">
              <a:lnSpc>
                <a:spcPct val="115000"/>
              </a:lnSpc>
              <a:buFont typeface="Symbol"/>
              <a:buChar char=""/>
            </a:pPr>
            <a:r>
              <a:rPr lang="ru-RU" sz="1200" dirty="0">
                <a:solidFill>
                  <a:prstClr val="black"/>
                </a:solidFill>
                <a:latin typeface="Times New Roman"/>
                <a:ea typeface="Garamond"/>
                <a:cs typeface="Times New Roman"/>
              </a:rPr>
              <a:t>Дети и подростки города Гурьевска;</a:t>
            </a:r>
            <a:endParaRPr lang="ru-RU" sz="1200" dirty="0">
              <a:solidFill>
                <a:prstClr val="black"/>
              </a:solidFill>
              <a:latin typeface="Garamond"/>
              <a:ea typeface="Garamond"/>
              <a:cs typeface="Times New Roman"/>
            </a:endParaRPr>
          </a:p>
          <a:p>
            <a:pPr marL="342900" indent="-342900" algn="just" defTabSz="914400">
              <a:lnSpc>
                <a:spcPct val="115000"/>
              </a:lnSpc>
              <a:buFont typeface="Symbol"/>
              <a:buChar char=""/>
            </a:pPr>
            <a:r>
              <a:rPr lang="ru-RU" sz="1200" dirty="0">
                <a:solidFill>
                  <a:prstClr val="black"/>
                </a:solidFill>
                <a:latin typeface="Times New Roman"/>
                <a:ea typeface="Garamond"/>
                <a:cs typeface="Times New Roman"/>
              </a:rPr>
              <a:t>Жители города Гурьевска без возрастных ограничений;</a:t>
            </a:r>
            <a:endParaRPr lang="ru-RU" sz="1200" dirty="0">
              <a:solidFill>
                <a:prstClr val="black"/>
              </a:solidFill>
              <a:latin typeface="Garamond"/>
              <a:ea typeface="Garamond"/>
              <a:cs typeface="Times New Roman"/>
            </a:endParaRPr>
          </a:p>
          <a:p>
            <a:pPr marL="342900" indent="-342900" algn="just" defTabSz="914400">
              <a:lnSpc>
                <a:spcPct val="115000"/>
              </a:lnSpc>
              <a:buFont typeface="Symbol"/>
              <a:buChar char=""/>
            </a:pPr>
            <a:r>
              <a:rPr lang="ru-RU" sz="1200" dirty="0">
                <a:solidFill>
                  <a:prstClr val="black"/>
                </a:solidFill>
                <a:latin typeface="Times New Roman"/>
                <a:ea typeface="Garamond"/>
                <a:cs typeface="Times New Roman"/>
              </a:rPr>
              <a:t>Местное сообщество,  родители, любители природы.</a:t>
            </a:r>
            <a:endParaRPr lang="ru-RU" sz="1200" dirty="0">
              <a:solidFill>
                <a:prstClr val="black"/>
              </a:solidFill>
              <a:latin typeface="Garamond"/>
              <a:ea typeface="Garamond"/>
              <a:cs typeface="Times New Roman"/>
            </a:endParaRPr>
          </a:p>
          <a:p>
            <a:pPr defTabSz="914400"/>
            <a:r>
              <a:rPr lang="ru-RU" sz="2133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133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99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Home\Desktop\6Z4Mb-or-_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45" y="272255"/>
            <a:ext cx="3917955" cy="29384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0" r="4412" b="-1711"/>
          <a:stretch/>
        </p:blipFill>
        <p:spPr>
          <a:xfrm>
            <a:off x="189726" y="3547691"/>
            <a:ext cx="4039373" cy="30657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1" name="Рисунок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746" y="272255"/>
            <a:ext cx="3887441" cy="29384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036019" y="2448552"/>
            <a:ext cx="3486894" cy="430810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 основании этого,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была проделана работа: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12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 </a:t>
            </a:r>
            <a:r>
              <a:rPr lang="ru-RU" sz="1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апреля 2016 года мы провели </a:t>
            </a:r>
            <a:r>
              <a:rPr lang="ru-RU" sz="12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15 </a:t>
            </a:r>
            <a:r>
              <a:rPr lang="ru-RU" sz="1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акций по очистке реки и береговой зоны </a:t>
            </a:r>
            <a:r>
              <a:rPr lang="ru-RU" sz="12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Нырышевки</a:t>
            </a:r>
            <a:r>
              <a:rPr lang="ru-RU" sz="12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и </a:t>
            </a:r>
            <a:r>
              <a:rPr lang="ru-RU" sz="1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вывезли более </a:t>
            </a:r>
            <a:r>
              <a:rPr lang="ru-RU" sz="12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7 </a:t>
            </a:r>
            <a:r>
              <a:rPr lang="ru-RU" sz="1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тонн мусора.</a:t>
            </a:r>
            <a:endParaRPr lang="ru-RU" sz="12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12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Для </a:t>
            </a:r>
            <a:r>
              <a:rPr lang="ru-RU" sz="1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детей дошкольного возраста и начальной школы нами было написан сценарий и показано  </a:t>
            </a:r>
            <a:r>
              <a:rPr lang="ru-RU" sz="12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15 </a:t>
            </a:r>
            <a:r>
              <a:rPr lang="ru-RU" sz="1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театрализованных представлений  «Крик о помощи!».</a:t>
            </a:r>
            <a:endParaRPr lang="ru-RU" sz="12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12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Среди </a:t>
            </a:r>
            <a:r>
              <a:rPr lang="ru-RU" sz="1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населения города Гурьевска провели социологический </a:t>
            </a:r>
            <a:r>
              <a:rPr lang="ru-RU" sz="12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опрос  </a:t>
            </a:r>
            <a:r>
              <a:rPr lang="ru-RU" sz="1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 теме «Экологическое состояние города Гурьевска» с охватом 200 человек.</a:t>
            </a:r>
            <a:endParaRPr lang="ru-RU" sz="12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12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4 </a:t>
            </a:r>
            <a:r>
              <a:rPr lang="ru-RU" sz="1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октября 2016 года активисты молодежного движения «МОНИГ</a:t>
            </a:r>
            <a:r>
              <a:rPr lang="ru-RU" sz="12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 </a:t>
            </a:r>
            <a:r>
              <a:rPr lang="ru-RU" sz="1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совместно с социальными партнерами, убрали территорию береговой зоны от аварийных деревьев, проредили </a:t>
            </a:r>
            <a:r>
              <a:rPr lang="ru-RU" sz="12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кустарник.</a:t>
            </a:r>
          </a:p>
          <a:p>
            <a:pPr marL="171450" indent="-1714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12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18 </a:t>
            </a:r>
            <a:r>
              <a:rPr lang="ru-RU" sz="1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октября </a:t>
            </a:r>
            <a:r>
              <a:rPr lang="ru-RU" sz="12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2016 года  </a:t>
            </a:r>
            <a:r>
              <a:rPr lang="ru-RU" sz="1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вдоль реки </a:t>
            </a:r>
            <a:r>
              <a:rPr lang="ru-RU" sz="12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Нарышевки</a:t>
            </a:r>
            <a:r>
              <a:rPr lang="ru-RU" sz="1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было посажено </a:t>
            </a:r>
            <a:r>
              <a:rPr lang="ru-RU" sz="12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30 </a:t>
            </a:r>
            <a:r>
              <a:rPr lang="ru-RU" sz="1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саженцев маньчжурского ореха</a:t>
            </a:r>
            <a:r>
              <a:rPr lang="ru-RU" sz="12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endParaRPr lang="ru-RU" sz="12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42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me\Desktop\Ik2n8y5QOM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Home\Desktop\P41800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1" y="3533775"/>
            <a:ext cx="3936845" cy="29527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81063" y="261270"/>
            <a:ext cx="7381875" cy="163397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Garamond" panose="02020404030301010803" pitchFamily="18" charset="0"/>
                <a:cs typeface="Times New Roman" panose="02020603050405020304" pitchFamily="18" charset="0"/>
              </a:rPr>
              <a:t>ИСПОЛНИТЕЛИ ПРОЕКТА: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>
                <a:latin typeface="Times New Roman" panose="02020603050405020304" pitchFamily="18" charset="0"/>
                <a:ea typeface="Garamond" panose="02020404030301010803" pitchFamily="18" charset="0"/>
                <a:cs typeface="Times New Roman" panose="02020603050405020304" pitchFamily="18" charset="0"/>
              </a:rPr>
              <a:t>Активисты детско-юношеского объединения «МОНИГ» (молодежное объединение новых идей города) МАУ ДО ЦДО – 150 человек;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>
                <a:latin typeface="Times New Roman" panose="02020603050405020304" pitchFamily="18" charset="0"/>
                <a:ea typeface="Garamond" panose="02020404030301010803" pitchFamily="18" charset="0"/>
                <a:cs typeface="Times New Roman" panose="02020603050405020304" pitchFamily="18" charset="0"/>
              </a:rPr>
              <a:t>Волонтеры детских общественных объединений КО «Молодежь 42» - 200 человек;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>
                <a:latin typeface="Times New Roman" panose="02020603050405020304" pitchFamily="18" charset="0"/>
                <a:ea typeface="Garamond" panose="02020404030301010803" pitchFamily="18" charset="0"/>
                <a:cs typeface="Times New Roman" panose="02020603050405020304" pitchFamily="18" charset="0"/>
              </a:rPr>
              <a:t>Учащиеся школы МБОУ «ООШ № 15» - 100 человек;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>
                <a:latin typeface="Times New Roman" panose="02020603050405020304" pitchFamily="18" charset="0"/>
                <a:ea typeface="Garamond" panose="02020404030301010803" pitchFamily="18" charset="0"/>
                <a:cs typeface="Times New Roman" panose="02020603050405020304" pitchFamily="18" charset="0"/>
              </a:rPr>
              <a:t>Социальные партнеры.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Garamond" panose="02020404030301010803" pitchFamily="18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52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6" t="1" r="6630" b="-3406"/>
          <a:stretch/>
        </p:blipFill>
        <p:spPr>
          <a:xfrm>
            <a:off x="0" y="0"/>
            <a:ext cx="9168429" cy="7090334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509" y="3380171"/>
            <a:ext cx="2514491" cy="33147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6" name="Picture 2" descr="D:\акции проекты\социальный проект\газета\IMG_20170318_0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" t="5846" r="1416" b="8913"/>
          <a:stretch/>
        </p:blipFill>
        <p:spPr bwMode="auto">
          <a:xfrm>
            <a:off x="136637" y="3012958"/>
            <a:ext cx="2781302" cy="36819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акции проекты\социальный проект\газета\Г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160" y="273263"/>
            <a:ext cx="1793127" cy="31798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76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554</TotalTime>
  <Words>674</Words>
  <Application>Microsoft Office PowerPoint</Application>
  <PresentationFormat>Экран (4:3)</PresentationFormat>
  <Paragraphs>66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Garamond</vt:lpstr>
      <vt:lpstr>Symbol</vt:lpstr>
      <vt:lpstr>Times New Roman</vt:lpstr>
      <vt:lpstr>Wingdings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Елена Свинцова</cp:lastModifiedBy>
  <cp:revision>61</cp:revision>
  <dcterms:created xsi:type="dcterms:W3CDTF">2017-04-30T05:50:17Z</dcterms:created>
  <dcterms:modified xsi:type="dcterms:W3CDTF">2017-10-02T21:50:58Z</dcterms:modified>
</cp:coreProperties>
</file>