
<file path=[Content_Types].xml><?xml version="1.0" encoding="utf-8"?>
<Types xmlns="http://schemas.openxmlformats.org/package/2006/content-types">
  <Default Extension="png" ContentType="image/png"/>
  <Default Extension="MPG" ContentType="vide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/>
          <a:lstStyle/>
          <a:p>
            <a:r>
              <a:rPr lang="ru-RU" dirty="0" smtClean="0"/>
              <a:t>Акклиматизация марала </a:t>
            </a:r>
            <a:br>
              <a:rPr lang="ru-RU" dirty="0" smtClean="0"/>
            </a:br>
            <a:r>
              <a:rPr lang="ru-RU" dirty="0" smtClean="0"/>
              <a:t>на Камчатке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sina\Downloads\5394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5" y="1844824"/>
            <a:ext cx="8888541" cy="428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22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579296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Полуостров Камчатка относительно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изолированный </a:t>
            </a:r>
            <a:r>
              <a:rPr lang="ru-RU" sz="2000" dirty="0"/>
              <a:t>и аборигенная </a:t>
            </a:r>
            <a:r>
              <a:rPr lang="ru-RU" sz="2000" dirty="0" smtClean="0"/>
              <a:t>фауна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крупных растительноядных </a:t>
            </a:r>
            <a:r>
              <a:rPr lang="ru-RU" sz="2000" dirty="0" smtClean="0"/>
              <a:t>млекопитающих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полуострова менее разнообразна,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сравнительно </a:t>
            </a:r>
            <a:r>
              <a:rPr lang="ru-RU" sz="2000" dirty="0"/>
              <a:t>с другими </a:t>
            </a:r>
            <a:r>
              <a:rPr lang="ru-RU" sz="2000" dirty="0" smtClean="0"/>
              <a:t>регионами</a:t>
            </a:r>
            <a:r>
              <a:rPr lang="ru-RU" sz="2000" dirty="0"/>
              <a:t>,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расположенными на тех же широтах Евразии. Вместе с тем продуктивность фитоценозов полуострова достаточна высока.</a:t>
            </a:r>
            <a:endParaRPr lang="ru-RU" sz="2000" dirty="0"/>
          </a:p>
        </p:txBody>
      </p:sp>
      <p:pic>
        <p:nvPicPr>
          <p:cNvPr id="2050" name="Picture 2" descr="C:\Users\esina\Downloads\fdcf2634d9bfc6bdadd71d139a8eebb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791744" cy="177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sina\Downloads\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70699"/>
            <a:ext cx="3024336" cy="177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2996952"/>
            <a:ext cx="128913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/>
              <a:t>Северный олень </a:t>
            </a:r>
            <a:endParaRPr lang="ru-RU" sz="1100" dirty="0" smtClean="0"/>
          </a:p>
          <a:p>
            <a:r>
              <a:rPr lang="ru-RU" sz="1100" dirty="0" smtClean="0"/>
              <a:t>(</a:t>
            </a:r>
            <a:r>
              <a:rPr lang="en-US" sz="1100" dirty="0" err="1"/>
              <a:t>Rangifer</a:t>
            </a:r>
            <a:r>
              <a:rPr lang="en-US" sz="1100" dirty="0"/>
              <a:t> </a:t>
            </a:r>
            <a:r>
              <a:rPr lang="en-US" sz="1100" dirty="0" err="1"/>
              <a:t>tarandus</a:t>
            </a:r>
            <a:r>
              <a:rPr lang="en-US" sz="1100" dirty="0"/>
              <a:t>)</a:t>
            </a:r>
            <a:endParaRPr lang="ru-RU" sz="1100" dirty="0"/>
          </a:p>
        </p:txBody>
      </p:sp>
      <p:pic>
        <p:nvPicPr>
          <p:cNvPr id="2052" name="Picture 4" descr="C:\Users\esina\Downloads\5d61e9198d3515bec3fd7371c062e1e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80" y="4658090"/>
            <a:ext cx="3199671" cy="213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51788" y="4690619"/>
            <a:ext cx="1997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/>
              <a:t>Снежный баран (</a:t>
            </a:r>
            <a:r>
              <a:rPr lang="en-US" sz="1100" dirty="0" err="1"/>
              <a:t>Ovis</a:t>
            </a:r>
            <a:r>
              <a:rPr lang="en-US" sz="1100" dirty="0"/>
              <a:t> </a:t>
            </a:r>
            <a:r>
              <a:rPr lang="en-US" sz="1100" dirty="0" err="1"/>
              <a:t>nivicoia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2053" name="Picture 5" descr="C:\Users\esina\Downloads\los-les-priroda-41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408" y="4680262"/>
            <a:ext cx="3401400" cy="212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668344" y="4730275"/>
            <a:ext cx="120257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/>
              <a:t>Лось (</a:t>
            </a:r>
            <a:r>
              <a:rPr lang="en-US" sz="1100" dirty="0" err="1"/>
              <a:t>Alces</a:t>
            </a:r>
            <a:r>
              <a:rPr lang="en-US" sz="1100" dirty="0"/>
              <a:t> </a:t>
            </a:r>
            <a:r>
              <a:rPr lang="en-US" sz="1100" dirty="0" err="1"/>
              <a:t>alces</a:t>
            </a:r>
            <a:r>
              <a:rPr lang="en-US" sz="1100" dirty="0"/>
              <a:t>)</a:t>
            </a:r>
            <a:endParaRPr lang="ru-RU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3140968"/>
            <a:ext cx="471584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Копытные на полуострове представлены </a:t>
            </a:r>
          </a:p>
          <a:p>
            <a:r>
              <a:rPr lang="ru-RU" sz="2000" dirty="0" smtClean="0"/>
              <a:t>тремя видами, один из которых был </a:t>
            </a:r>
          </a:p>
          <a:p>
            <a:r>
              <a:rPr lang="ru-RU" sz="2000" dirty="0" err="1" smtClean="0"/>
              <a:t>интродуцирован</a:t>
            </a:r>
            <a:r>
              <a:rPr lang="ru-RU" sz="2000" dirty="0" smtClean="0"/>
              <a:t> – лось.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7315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ru-RU" sz="1800" dirty="0"/>
              <a:t>Многокомпонентные сообщества диких копытных животных используют естественные ресурсы пастбищ более продуктивно и без жёстких отрицательных воздействий на фитоценозы. Оптимальным количественным набором копытных животных для одной местности можно считать сочетание трёх видов со сходными требованиями к экологическим условиям.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2636912"/>
            <a:ext cx="4978896" cy="3240360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Интродукция благородного оленя на территории полуострова обусловлена стремлением получить дополнительный ресурс пищевых и иных продуктов, для продовольственной базы населения </a:t>
            </a:r>
            <a:r>
              <a:rPr lang="ru-RU" sz="1800" dirty="0" smtClean="0"/>
              <a:t>края.</a:t>
            </a:r>
          </a:p>
          <a:p>
            <a:endParaRPr lang="ru-RU" sz="1800" dirty="0" smtClean="0"/>
          </a:p>
          <a:p>
            <a:r>
              <a:rPr lang="ru-RU" sz="1800" dirty="0" smtClean="0"/>
              <a:t>Акклиматизация марала позволит получить новый охотничий ресурс и снизить пресс на акклиматизированного ранее лося.</a:t>
            </a:r>
          </a:p>
          <a:p>
            <a:endParaRPr lang="ru-RU" sz="1800" dirty="0" smtClean="0"/>
          </a:p>
          <a:p>
            <a:r>
              <a:rPr lang="ru-RU" sz="1800" dirty="0" smtClean="0"/>
              <a:t>Привлечь российских и иностранных охотников</a:t>
            </a:r>
            <a:r>
              <a:rPr lang="ru-RU" sz="1800" smtClean="0"/>
              <a:t>, туристов.</a:t>
            </a:r>
            <a:endParaRPr lang="ru-RU" sz="1800" dirty="0"/>
          </a:p>
        </p:txBody>
      </p:sp>
      <p:pic>
        <p:nvPicPr>
          <p:cNvPr id="3074" name="Picture 2" descr="J:\Маралы фото балуевцев\Изображение 0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99120"/>
            <a:ext cx="3631686" cy="484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10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>17 декабря 2009 г  в районе г. Николка было выпущено три марала: самец 6-ти лет и две самки 6-ти и 2-х лет.</a:t>
            </a:r>
            <a:br>
              <a:rPr lang="ru-RU" sz="2000" dirty="0" smtClean="0"/>
            </a:br>
            <a:r>
              <a:rPr lang="ru-RU" sz="2000" dirty="0" smtClean="0"/>
              <a:t>В октябре 2014 года при обследовании территории был услышан рев двух особей марала. </a:t>
            </a:r>
            <a:br>
              <a:rPr lang="ru-RU" sz="2000" dirty="0" smtClean="0"/>
            </a:br>
            <a:r>
              <a:rPr lang="ru-RU" sz="2000" dirty="0" smtClean="0"/>
              <a:t>На октябрь 2018 года запланировано повторное обследование территории.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805264"/>
            <a:ext cx="8229600" cy="925563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pic>
        <p:nvPicPr>
          <p:cNvPr id="6" name="05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9632" y="1844824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8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Для успешной акклиматизации требуется </a:t>
            </a:r>
            <a:r>
              <a:rPr lang="ru-RU" sz="2700" dirty="0" smtClean="0"/>
              <a:t>в марте 2019 года повторно </a:t>
            </a:r>
            <a:r>
              <a:rPr lang="ru-RU" sz="2700" dirty="0"/>
              <a:t>привезти с Алтая 5 маралов (4 самки и 1 самец).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295232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Маралы 5 </a:t>
            </a:r>
            <a:r>
              <a:rPr lang="ru-RU" sz="1800" dirty="0" err="1" smtClean="0"/>
              <a:t>шт</a:t>
            </a:r>
            <a:r>
              <a:rPr lang="ru-RU" sz="1800" dirty="0" smtClean="0"/>
              <a:t> – 100 т. р.</a:t>
            </a:r>
          </a:p>
          <a:p>
            <a:r>
              <a:rPr lang="ru-RU" sz="1800" dirty="0" smtClean="0"/>
              <a:t>Клетки 5 </a:t>
            </a:r>
            <a:r>
              <a:rPr lang="ru-RU" sz="1800" dirty="0" err="1" smtClean="0"/>
              <a:t>шт</a:t>
            </a:r>
            <a:r>
              <a:rPr lang="ru-RU" sz="1800" dirty="0" smtClean="0"/>
              <a:t> – 25 т. р.</a:t>
            </a:r>
          </a:p>
          <a:p>
            <a:r>
              <a:rPr lang="ru-RU" sz="1800" dirty="0" err="1" smtClean="0"/>
              <a:t>Найм</a:t>
            </a:r>
            <a:r>
              <a:rPr lang="ru-RU" sz="1800" dirty="0" smtClean="0"/>
              <a:t> автотранспорта для доставки до г. Владивосток – 150-200 т. р.</a:t>
            </a:r>
          </a:p>
          <a:p>
            <a:r>
              <a:rPr lang="ru-RU" sz="1800" dirty="0" smtClean="0"/>
              <a:t>Корм для маралов на период доставки (сено, овес) – 20 т. р.</a:t>
            </a:r>
          </a:p>
          <a:p>
            <a:r>
              <a:rPr lang="ru-RU" sz="1800" dirty="0" smtClean="0"/>
              <a:t>Доставка на судне от г. Владивосток до г. Петропавловск-Камчатский – 70 т. р.</a:t>
            </a:r>
          </a:p>
          <a:p>
            <a:r>
              <a:rPr lang="ru-RU" sz="1800" dirty="0" err="1" smtClean="0"/>
              <a:t>Найм</a:t>
            </a:r>
            <a:r>
              <a:rPr lang="ru-RU" sz="1800" dirty="0" smtClean="0"/>
              <a:t> автотранспорта для доставки от г. </a:t>
            </a:r>
            <a:r>
              <a:rPr lang="ru-RU" sz="1800" dirty="0" err="1" smtClean="0"/>
              <a:t>Петропавлоск</a:t>
            </a:r>
            <a:r>
              <a:rPr lang="ru-RU" sz="1800" dirty="0" smtClean="0"/>
              <a:t>-Камчатский до с. Атласово – 30 т. р.</a:t>
            </a:r>
          </a:p>
          <a:p>
            <a:r>
              <a:rPr lang="ru-RU" sz="1800" dirty="0" smtClean="0"/>
              <a:t>Оплата доставки до с. Лазо и далее до места выпуска – 10 т. р.</a:t>
            </a:r>
          </a:p>
          <a:p>
            <a:r>
              <a:rPr lang="ru-RU" sz="1800" dirty="0" smtClean="0"/>
              <a:t>Расходы на сопровождающих (авиабилеты, проживание и т.д.) –  100 т. р.</a:t>
            </a:r>
          </a:p>
          <a:p>
            <a:endParaRPr lang="ru-RU" sz="1800" dirty="0" smtClean="0"/>
          </a:p>
          <a:p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8774" y="4149080"/>
            <a:ext cx="878304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Также для оценки успеха акклиматизации желательно </a:t>
            </a:r>
          </a:p>
          <a:p>
            <a:r>
              <a:rPr lang="ru-RU" sz="2400" dirty="0" smtClean="0"/>
              <a:t>использование </a:t>
            </a:r>
            <a:r>
              <a:rPr lang="ru-RU" sz="2400" dirty="0" err="1" smtClean="0"/>
              <a:t>радиоошейников</a:t>
            </a:r>
            <a:r>
              <a:rPr lang="ru-RU" sz="2400" dirty="0" smtClean="0"/>
              <a:t> для отслеживания выпущенных</a:t>
            </a:r>
          </a:p>
          <a:p>
            <a:r>
              <a:rPr lang="ru-RU" sz="2400" dirty="0" smtClean="0"/>
              <a:t> оленей и установка </a:t>
            </a:r>
            <a:r>
              <a:rPr lang="ru-RU" sz="2400" dirty="0" err="1" smtClean="0"/>
              <a:t>фотоловушек</a:t>
            </a:r>
            <a:r>
              <a:rPr lang="ru-RU" sz="2400" dirty="0" smtClean="0"/>
              <a:t> для фиксации появления </a:t>
            </a:r>
          </a:p>
          <a:p>
            <a:r>
              <a:rPr lang="ru-RU" sz="2400" dirty="0" smtClean="0"/>
              <a:t>взрослых особей с молодняком.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414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Первоначальная задача акклиматизации – </a:t>
            </a:r>
            <a:r>
              <a:rPr lang="ru-RU" sz="3600" dirty="0"/>
              <a:t>достижение численности в 2-3 тыс. воспроизводственного поголовья, при которой можно ставить вопрос о начале использования ресурса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3168352"/>
          </a:xfrm>
        </p:spPr>
        <p:txBody>
          <a:bodyPr>
            <a:normAutofit/>
          </a:bodyPr>
          <a:lstStyle/>
          <a:p>
            <a:r>
              <a:rPr lang="ru-RU" sz="2800" dirty="0"/>
              <a:t>Прирост популяций марала составляет в среднем к очередному сезону охоты около 15%. </a:t>
            </a:r>
            <a:endParaRPr lang="ru-RU" sz="2800" dirty="0" smtClean="0"/>
          </a:p>
          <a:p>
            <a:r>
              <a:rPr lang="ru-RU" sz="2800" dirty="0" smtClean="0"/>
              <a:t>Ежегодная </a:t>
            </a:r>
            <a:r>
              <a:rPr lang="ru-RU" sz="2800" dirty="0"/>
              <a:t>добыча 200-300 оленей может дать 25-35 т. диетического мяса, на начальных этапах хозяйственного использования созданного ресурса.</a:t>
            </a:r>
          </a:p>
        </p:txBody>
      </p:sp>
    </p:spTree>
    <p:extLst>
      <p:ext uri="{BB962C8B-B14F-4D97-AF65-F5344CB8AC3E}">
        <p14:creationId xmlns:p14="http://schemas.microsoft.com/office/powerpoint/2010/main" val="262861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>В местах предполагаемой зимовки для </a:t>
            </a:r>
            <a:r>
              <a:rPr lang="ru-RU" sz="2000" dirty="0" err="1"/>
              <a:t>интродуцента</a:t>
            </a:r>
            <a:r>
              <a:rPr lang="ru-RU" sz="2000" dirty="0"/>
              <a:t> необходимо приготовить запасы кормов в виде сена, </a:t>
            </a:r>
            <a:r>
              <a:rPr lang="ru-RU" sz="2000" dirty="0" err="1"/>
              <a:t>комбикомов</a:t>
            </a:r>
            <a:r>
              <a:rPr lang="ru-RU" sz="2000" dirty="0"/>
              <a:t> для крупного рогатого скота. Корма должны быть использованы, если первая зимовка окажется с предельными значениями высоты снежного покрова. Необходимо создание сети солонцов.</a:t>
            </a:r>
          </a:p>
        </p:txBody>
      </p:sp>
      <p:pic>
        <p:nvPicPr>
          <p:cNvPr id="4098" name="Picture 2" descr="J:\Маралы 2007 год\DSC_01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809" y="1600200"/>
            <a:ext cx="674238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7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Мы не ставим перед собой задачу экономической оценки перспективного развития мараловодческого хозяйства на Камчатке. Это задача будущего. В долине р. Камчатка при оптимальном варианте можно содержать 4-6 тыс. </a:t>
            </a:r>
            <a:r>
              <a:rPr lang="ru-RU" sz="2400" dirty="0" smtClean="0"/>
              <a:t>особей основного </a:t>
            </a:r>
            <a:r>
              <a:rPr lang="ru-RU" sz="2400" dirty="0"/>
              <a:t>воспроизводственного поголовья марала, из расчета около 5 оленей на 10 тыс. га. угодий.</a:t>
            </a:r>
          </a:p>
        </p:txBody>
      </p:sp>
      <p:pic>
        <p:nvPicPr>
          <p:cNvPr id="5122" name="Picture 2" descr="C:\Users\esina\Downloads\maral_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76872"/>
            <a:ext cx="6368937" cy="426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12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489</Words>
  <Application>Microsoft Office PowerPoint</Application>
  <PresentationFormat>Экран (4:3)</PresentationFormat>
  <Paragraphs>39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Акклиматизация марала  на Камчатке</vt:lpstr>
      <vt:lpstr>Презентация PowerPoint</vt:lpstr>
      <vt:lpstr>Многокомпонентные сообщества диких копытных животных используют естественные ресурсы пастбищ более продуктивно и без жёстких отрицательных воздействий на фитоценозы. Оптимальным количественным набором копытных животных для одной местности можно считать сочетание трёх видов со сходными требованиями к экологическим условиям.  </vt:lpstr>
      <vt:lpstr>17 декабря 2009 г  в районе г. Николка было выпущено три марала: самец 6-ти лет и две самки 6-ти и 2-х лет. В октябре 2014 года при обследовании территории был услышан рев двух особей марала.  На октябрь 2018 года запланировано повторное обследование территории. </vt:lpstr>
      <vt:lpstr>Для успешной акклиматизации требуется в марте 2019 года повторно привезти с Алтая 5 маралов (4 самки и 1 самец). </vt:lpstr>
      <vt:lpstr>Первоначальная задача акклиматизации – достижение численности в 2-3 тыс. воспроизводственного поголовья, при которой можно ставить вопрос о начале использования ресурса</vt:lpstr>
      <vt:lpstr>В местах предполагаемой зимовки для интродуцента необходимо приготовить запасы кормов в виде сена, комбикомов для крупного рогатого скота. Корма должны быть использованы, если первая зимовка окажется с предельными значениями высоты снежного покрова. Необходимо создание сети солонцов.</vt:lpstr>
      <vt:lpstr>Мы не ставим перед собой задачу экономической оценки перспективного развития мараловодческого хозяйства на Камчатке. Это задача будущего. В долине р. Камчатка при оптимальном варианте можно содержать 4-6 тыс. особей основного воспроизводственного поголовья марала, из расчета около 5 оленей на 10 тыс. га. угодий.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Акклиматизация марала  на Камчатке</dc:title>
  <dc:creator>esina</dc:creator>
  <cp:lastModifiedBy>esina</cp:lastModifiedBy>
  <cp:revision>19</cp:revision>
  <dcterms:created xsi:type="dcterms:W3CDTF">2018-08-13T03:14:01Z</dcterms:created>
  <dcterms:modified xsi:type="dcterms:W3CDTF">2018-08-13T04:58:35Z</dcterms:modified>
</cp:coreProperties>
</file>