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58" r:id="rId5"/>
    <p:sldId id="276" r:id="rId6"/>
    <p:sldId id="259" r:id="rId7"/>
    <p:sldId id="274" r:id="rId8"/>
    <p:sldId id="261" r:id="rId9"/>
    <p:sldId id="28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0000"/>
    <a:srgbClr val="37AF7E"/>
    <a:srgbClr val="00E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EF353E-15A9-42AF-BC0F-4D77DF55814F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5E4AA5-0D30-427D-9B70-947E4EDAF5B4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 станций – </a:t>
          </a:r>
        </a:p>
        <a:p>
          <a:pPr rtl="0"/>
          <a:r>
            <a:rPr lang="ru-RU" sz="1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 этапов самообслуживания</a:t>
          </a:r>
          <a:endParaRPr lang="ru-RU" sz="12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1C2935C-5927-4BC5-98FE-FA42AD659209}" type="parTrans" cxnId="{B8869FFB-EA7D-41FF-985B-04A0A535DD14}">
      <dgm:prSet/>
      <dgm:spPr/>
      <dgm:t>
        <a:bodyPr/>
        <a:lstStyle/>
        <a:p>
          <a:endParaRPr lang="ru-RU"/>
        </a:p>
      </dgm:t>
    </dgm:pt>
    <dgm:pt modelId="{66E97254-041F-487B-8E35-DDC31FC60CA0}" type="sibTrans" cxnId="{B8869FFB-EA7D-41FF-985B-04A0A535DD14}">
      <dgm:prSet/>
      <dgm:spPr/>
      <dgm:t>
        <a:bodyPr/>
        <a:lstStyle/>
        <a:p>
          <a:endParaRPr lang="ru-RU"/>
        </a:p>
      </dgm:t>
    </dgm:pt>
    <dgm:pt modelId="{BA34273B-6A61-44AC-BF11-5BE15841D420}" type="pres">
      <dgm:prSet presAssocID="{9CEF353E-15A9-42AF-BC0F-4D77DF55814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DA266F-F313-442A-99B8-6F6767FCF19D}" type="pres">
      <dgm:prSet presAssocID="{475E4AA5-0D30-427D-9B70-947E4EDAF5B4}" presName="composite" presStyleCnt="0"/>
      <dgm:spPr/>
    </dgm:pt>
    <dgm:pt modelId="{6B645155-A145-476C-B2EE-2EF41A0B78FB}" type="pres">
      <dgm:prSet presAssocID="{475E4AA5-0D30-427D-9B70-947E4EDAF5B4}" presName="imgShp" presStyleLbl="fgImgPlace1" presStyleIdx="0" presStyleCnt="1" custScaleX="124122" custScaleY="100000" custLinFactNeighborX="-31959" custLinFactNeighborY="-11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3F90EBF-5EAA-4F5D-BAA7-88137E0CD28E}" type="pres">
      <dgm:prSet presAssocID="{475E4AA5-0D30-427D-9B70-947E4EDAF5B4}" presName="txShp" presStyleLbl="node1" presStyleIdx="0" presStyleCnt="1" custScaleX="133288" custLinFactNeighborX="6772" custLinFactNeighborY="51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5DB986-1BA3-42A3-8F2C-B628A6BA2A71}" type="presOf" srcId="{9CEF353E-15A9-42AF-BC0F-4D77DF55814F}" destId="{BA34273B-6A61-44AC-BF11-5BE15841D420}" srcOrd="0" destOrd="0" presId="urn:microsoft.com/office/officeart/2005/8/layout/vList3#1"/>
    <dgm:cxn modelId="{B8869FFB-EA7D-41FF-985B-04A0A535DD14}" srcId="{9CEF353E-15A9-42AF-BC0F-4D77DF55814F}" destId="{475E4AA5-0D30-427D-9B70-947E4EDAF5B4}" srcOrd="0" destOrd="0" parTransId="{F1C2935C-5927-4BC5-98FE-FA42AD659209}" sibTransId="{66E97254-041F-487B-8E35-DDC31FC60CA0}"/>
    <dgm:cxn modelId="{F1199C29-4996-4F6A-9390-324D4A79BAD8}" type="presOf" srcId="{475E4AA5-0D30-427D-9B70-947E4EDAF5B4}" destId="{C3F90EBF-5EAA-4F5D-BAA7-88137E0CD28E}" srcOrd="0" destOrd="0" presId="urn:microsoft.com/office/officeart/2005/8/layout/vList3#1"/>
    <dgm:cxn modelId="{BB6A9C3E-CD87-43ED-A0D1-A2FAD8F46EF0}" type="presParOf" srcId="{BA34273B-6A61-44AC-BF11-5BE15841D420}" destId="{45DA266F-F313-442A-99B8-6F6767FCF19D}" srcOrd="0" destOrd="0" presId="urn:microsoft.com/office/officeart/2005/8/layout/vList3#1"/>
    <dgm:cxn modelId="{E092AB36-DFA9-4C8F-B963-02672B5A7EBB}" type="presParOf" srcId="{45DA266F-F313-442A-99B8-6F6767FCF19D}" destId="{6B645155-A145-476C-B2EE-2EF41A0B78FB}" srcOrd="0" destOrd="0" presId="urn:microsoft.com/office/officeart/2005/8/layout/vList3#1"/>
    <dgm:cxn modelId="{C2D50DDA-11AC-4B5B-A180-09FA874A28E7}" type="presParOf" srcId="{45DA266F-F313-442A-99B8-6F6767FCF19D}" destId="{C3F90EBF-5EAA-4F5D-BAA7-88137E0CD28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197C67-40D8-434F-B31F-72B5C9EEAD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E89E53-4B47-4D09-89AC-D76A614BDADA}">
      <dgm:prSet/>
      <dgm:spPr>
        <a:solidFill>
          <a:schemeClr val="accent4">
            <a:lumMod val="20000"/>
            <a:lumOff val="80000"/>
            <a:alpha val="78000"/>
          </a:schemeClr>
        </a:solidFill>
      </dgm:spPr>
      <dgm:t>
        <a:bodyPr/>
        <a:lstStyle/>
        <a:p>
          <a:pPr algn="ctr" rtl="0"/>
          <a:r>
            <a: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Социальные практики учащихся</a:t>
          </a:r>
          <a:endParaRPr lang="ru-RU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34B577A-ED45-400C-8A30-5E2173C14139}" type="parTrans" cxnId="{4632F069-B477-4406-979A-BC2871A9B6CB}">
      <dgm:prSet/>
      <dgm:spPr/>
      <dgm:t>
        <a:bodyPr/>
        <a:lstStyle/>
        <a:p>
          <a:endParaRPr lang="ru-RU"/>
        </a:p>
      </dgm:t>
    </dgm:pt>
    <dgm:pt modelId="{9956A88F-2B4F-4EFB-9AF2-6FE6AB4F8487}" type="sibTrans" cxnId="{4632F069-B477-4406-979A-BC2871A9B6CB}">
      <dgm:prSet/>
      <dgm:spPr/>
      <dgm:t>
        <a:bodyPr/>
        <a:lstStyle/>
        <a:p>
          <a:endParaRPr lang="ru-RU"/>
        </a:p>
      </dgm:t>
    </dgm:pt>
    <dgm:pt modelId="{CAE4CB34-ECCD-4333-B6A4-927A5E6EE478}" type="pres">
      <dgm:prSet presAssocID="{6A197C67-40D8-434F-B31F-72B5C9EEAD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9CD254-9234-4FB7-8EE9-C243BDF59081}" type="pres">
      <dgm:prSet presAssocID="{E4E89E53-4B47-4D09-89AC-D76A614BDAD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123F59-10BE-4B43-AE4C-818EE97EAC49}" type="presOf" srcId="{6A197C67-40D8-434F-B31F-72B5C9EEADF5}" destId="{CAE4CB34-ECCD-4333-B6A4-927A5E6EE478}" srcOrd="0" destOrd="0" presId="urn:microsoft.com/office/officeart/2005/8/layout/vList2"/>
    <dgm:cxn modelId="{4632F069-B477-4406-979A-BC2871A9B6CB}" srcId="{6A197C67-40D8-434F-B31F-72B5C9EEADF5}" destId="{E4E89E53-4B47-4D09-89AC-D76A614BDADA}" srcOrd="0" destOrd="0" parTransId="{634B577A-ED45-400C-8A30-5E2173C14139}" sibTransId="{9956A88F-2B4F-4EFB-9AF2-6FE6AB4F8487}"/>
    <dgm:cxn modelId="{316AD448-E7B0-4F65-BDDC-ADB3F5E65346}" type="presOf" srcId="{E4E89E53-4B47-4D09-89AC-D76A614BDADA}" destId="{699CD254-9234-4FB7-8EE9-C243BDF59081}" srcOrd="0" destOrd="0" presId="urn:microsoft.com/office/officeart/2005/8/layout/vList2"/>
    <dgm:cxn modelId="{0098DCD3-E94E-40B8-859E-F91E72F078FD}" type="presParOf" srcId="{CAE4CB34-ECCD-4333-B6A4-927A5E6EE478}" destId="{699CD254-9234-4FB7-8EE9-C243BDF5908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90EBF-5EAA-4F5D-BAA7-88137E0CD28E}">
      <dsp:nvSpPr>
        <dsp:cNvPr id="0" name=""/>
        <dsp:cNvSpPr/>
      </dsp:nvSpPr>
      <dsp:spPr>
        <a:xfrm rot="10800000">
          <a:off x="339520" y="0"/>
          <a:ext cx="2648303" cy="646331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014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 станций –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 этапов самообслуживания</a:t>
          </a:r>
          <a:endParaRPr lang="ru-RU" sz="12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01103" y="0"/>
        <a:ext cx="2486720" cy="646331"/>
      </dsp:txXfrm>
    </dsp:sp>
    <dsp:sp modelId="{6B645155-A145-476C-B2EE-2EF41A0B78FB}">
      <dsp:nvSpPr>
        <dsp:cNvPr id="0" name=""/>
        <dsp:cNvSpPr/>
      </dsp:nvSpPr>
      <dsp:spPr>
        <a:xfrm>
          <a:off x="0" y="0"/>
          <a:ext cx="802238" cy="6463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CD254-9234-4FB7-8EE9-C243BDF59081}">
      <dsp:nvSpPr>
        <dsp:cNvPr id="0" name=""/>
        <dsp:cNvSpPr/>
      </dsp:nvSpPr>
      <dsp:spPr>
        <a:xfrm>
          <a:off x="0" y="14285"/>
          <a:ext cx="2160240" cy="617760"/>
        </a:xfrm>
        <a:prstGeom prst="roundRect">
          <a:avLst/>
        </a:prstGeom>
        <a:solidFill>
          <a:schemeClr val="accent4">
            <a:lumMod val="20000"/>
            <a:lumOff val="80000"/>
            <a:alpha val="78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Социальные практики учащихся</a:t>
          </a:r>
          <a:endParaRPr lang="ru-RU" sz="16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157" y="44442"/>
        <a:ext cx="2099926" cy="557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DD30B-EDE3-4C60-9F9F-D502ABE74419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35F54-1656-4487-99F4-DF68EA6378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41.jpeg"/><Relationship Id="rId18" Type="http://schemas.microsoft.com/office/2007/relationships/diagramDrawing" Target="../diagrams/drawing2.xml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microsoft.com/office/2007/relationships/diagramDrawing" Target="../diagrams/drawing1.xml"/><Relationship Id="rId17" Type="http://schemas.openxmlformats.org/officeDocument/2006/relationships/diagramColors" Target="../diagrams/colors2.xml"/><Relationship Id="rId2" Type="http://schemas.openxmlformats.org/officeDocument/2006/relationships/image" Target="../media/image34.jpeg"/><Relationship Id="rId16" Type="http://schemas.openxmlformats.org/officeDocument/2006/relationships/diagramQuickStyle" Target="../diagrams/quickStyl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7.jpeg"/><Relationship Id="rId15" Type="http://schemas.openxmlformats.org/officeDocument/2006/relationships/diagramLayout" Target="../diagrams/layout2.xml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diagramLayout" Target="../diagrams/layout1.xml"/><Relationship Id="rId1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640960" cy="1470025"/>
          </a:xfrm>
        </p:spPr>
        <p:txBody>
          <a:bodyPr>
            <a:normAutofit fontScale="90000"/>
          </a:bodyPr>
          <a:lstStyle/>
          <a:p>
            <a:r>
              <a:rPr lang="ru-RU" sz="35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Направления добровольческого движения </a:t>
            </a:r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 </a:t>
            </a:r>
            <a:b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социальная активность школы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ru-RU" sz="35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589240"/>
            <a:ext cx="4238038" cy="1104528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Акция «35 добрых дел школе»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419475"/>
            <a:ext cx="762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t="16106" r="25234" b="21569"/>
          <a:stretch/>
        </p:blipFill>
        <p:spPr bwMode="auto">
          <a:xfrm>
            <a:off x="4424910" y="3467539"/>
            <a:ext cx="4726450" cy="338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5"/>
          <a:stretch/>
        </p:blipFill>
        <p:spPr bwMode="auto">
          <a:xfrm>
            <a:off x="659594" y="1678151"/>
            <a:ext cx="6149330" cy="376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180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6470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«35 добрых дел школе»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568952" cy="4525963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Доброе дело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Книжкина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больница» (ремонт книг и помощь библиотеке). Доброе дело «Ярмарка национальных семейных блюд»: приготовление совместно с родителями сладкого блюда национальной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кухни;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3-4 классы: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Доброе дело «Подарок для школы» (оформление рекреации, выставка поделок своими руками, рисунки «Школа будущего», «Мой учитель», творческие работы в рамках, алмазная обработка, большие картины и т.п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классы: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Доброе дело «История школы» с выходом и представлением проектов «Моей школе посвящается…» (стихи, сочинения о школе и учителях, презентации школьных мероприятий и т.п.)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– 7 классы: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Доброе дело «История в лицах»: рукописная книга о школе и учителях (с фото учителей, лучших учащихся, спортсменов школы, отличниках, родителях-выпускниках, истории школы), «Наши ветераны», «Наши выпускники», «Наши учителя», «Ими гордится школа» (можно выбрать на класс), скан-фото выпускников, медалистов, презентация-фильм о 35 выпусках школы, переписка с ветеранами-учителями и выпускниками школы, отзывы от них о школе. Книга может быть как в электронном варианте, так и распечатанной.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классы: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Доброе дело-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 днем рождения!» - юбилейный танец (разучивание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учащимися начальной школы, презентация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его видеозапись).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классы: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Доброе дело-проект «России славные сыны» (изготовление карты выпускников школы, которые обучаются, работают и состоялись в лучших трудовых традициях. На карте отмечены флажками города с ФИО (количеством) выпускников по профилям)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10-11 класс: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Доброе дело-видеосюжеты (зарисовки) «Моя школьная жизнь» (видеосюжеты уроков, фрагменты мероприятий, мини-ролик о школе, интервью с учителями и учащимися, фильм о достижениях школы и проектах, копилка видеопоздравлений от учащихся, учителей, выпускников, родителей, жителей мкр.).</a:t>
            </a: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всех добрых дел активистами волонтерской группы создается видеоролик о школе, который размещается на сайте школы и в социальных сетях школьной группы.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0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92" y="3686512"/>
            <a:ext cx="4454604" cy="2957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27859"/>
            <a:ext cx="4376737" cy="291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778" y="116632"/>
            <a:ext cx="8229600" cy="86409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группа акции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G:\фото\2019-2020 уч.г\Управлящий совет\DSC0109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4" y="786891"/>
            <a:ext cx="4267710" cy="28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720"/>
            <a:ext cx="4176463" cy="2777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53995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идей акции на ученическом собрании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26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work\Desktop\hello_html_7c1edb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" y="13355"/>
            <a:ext cx="9144000" cy="68627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69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 проведенных д</a:t>
            </a:r>
            <a:r>
              <a:rPr lang="ru-RU" sz="3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обровольческих акций </a:t>
            </a:r>
            <a:r>
              <a:rPr lang="ru-RU" sz="3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социально-значимых мероприят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 descr="G:\фото\2017-2018 уч.г\выступление соцпедагогов\DSC04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561674"/>
            <a:ext cx="3456701" cy="230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-53752" y="3933056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«Социальная лавка»,«Ярмарка семейных блюд», «Помощь другу», «Добрый Новый год» , «Деревцо», «Чистая школа» и т.п.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1746" name="Picture 2" descr="G:\фото\2018-2019\04.03.19 фото масленица\DSC04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2610"/>
            <a:ext cx="3672408" cy="2443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:\фото\2018-2019\высадка деревьев\высадка деревьев\DSC052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7576" r="1824" b="8516"/>
          <a:stretch/>
        </p:blipFill>
        <p:spPr bwMode="auto">
          <a:xfrm>
            <a:off x="3275856" y="1690687"/>
            <a:ext cx="3466657" cy="2329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G:\фото\2018-2019\конкурс Вместе ярче\DSC025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05" y="4455623"/>
            <a:ext cx="3435850" cy="2285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G:\фото\2018-2019\мастер-калссс Артеменкова в школе\DSC026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00" y="1941446"/>
            <a:ext cx="2894582" cy="192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73" y="10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и акции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социальными партнерами школы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G:\фото\2018-2019\8 марта 2019\DSC09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405032" cy="26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фото\2018-2019\9 мая. Пост. Концерт\DSC00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48" y="4052035"/>
            <a:ext cx="4372942" cy="2744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фото\2018-2019\встреча с ветеаранми 20.11.18\DSC06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7" y="4052035"/>
            <a:ext cx="4263715" cy="2838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:\фото\2018-2019\встреча с выпускниками и Резяповым\DSC099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85" y="1243723"/>
            <a:ext cx="4218654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852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work\Desktop\img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21802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Школьные проекты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акции, инициированные добровольцами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G:\фото\2018-2019\Танец года\Танец года\DSC08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1828">
            <a:off x="-1075" y="1842242"/>
            <a:ext cx="3548193" cy="2361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фото\2018-2019\Танец года\Танец года\DSC083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8574">
            <a:off x="101625" y="4102161"/>
            <a:ext cx="3078150" cy="2049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фото\2018-2019\Танец года\Танец года\DSC08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74" y="3428999"/>
            <a:ext cx="3252892" cy="2165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G:\фото\2018-2019\Танец года\Танец года\DSC086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24787" r="23173"/>
          <a:stretch/>
        </p:blipFill>
        <p:spPr bwMode="auto">
          <a:xfrm>
            <a:off x="3064308" y="1550555"/>
            <a:ext cx="2415823" cy="201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G:\фото\2018-2019\Танец года\Танец года\DSC086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444">
            <a:off x="5335317" y="4088919"/>
            <a:ext cx="3361133" cy="2237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3021" y="6021288"/>
            <a:ext cx="560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«Песня года», «Танец года», «Традиции народов России», «Ярмарка семейных блюд» 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7" descr="G:\фото\2018-2019\Ярмарка и фестиваль 04.05.19\DSC000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100">
            <a:off x="5372974" y="2009553"/>
            <a:ext cx="3502277" cy="2331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 descr="G:\фото\2018-2019\Ярмарка и фестиваль 04.05.19\DSC00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0" y="247068"/>
            <a:ext cx="4623593" cy="3077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:\фото\2018-2019\Ярмарка и фестиваль 04.05.19\DSC00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15" y="2708919"/>
            <a:ext cx="3619003" cy="2409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G:\фото\2018-2019\Ярмарка и фестиваль 04.05.19\DSC001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60647"/>
            <a:ext cx="4402454" cy="2742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фото\2018-2019\Ярмарка и фестиваль 04.05.19\DSC099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4607691"/>
            <a:ext cx="3384376" cy="2252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G:\фото\2018-2019\Ярмарка и фестиваль 04.05.19\DSC001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509" y="4607691"/>
            <a:ext cx="3357094" cy="2234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G:\фото\2018-2019\Ярмарка и фестиваль 04.05.19\DSC000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19993" b="8782"/>
          <a:stretch/>
        </p:blipFill>
        <p:spPr bwMode="auto">
          <a:xfrm>
            <a:off x="5772850" y="2708919"/>
            <a:ext cx="3371150" cy="2115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G:\фото\2018-2019\Ярмарка и фестиваль 04.05.19\DSC000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8" t="24257" r="18286" b="8897"/>
          <a:stretch/>
        </p:blipFill>
        <p:spPr bwMode="auto">
          <a:xfrm>
            <a:off x="123611" y="2723844"/>
            <a:ext cx="3099961" cy="2394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4607691"/>
            <a:ext cx="3255963" cy="2170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516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акции с детьми и родителями по межнациональному взаимодействию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65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5" descr="C:\Users\work\Desktop\img3.jpg"/>
          <p:cNvPicPr>
            <a:picLocks noChangeAspect="1" noChangeArrowheads="1"/>
          </p:cNvPicPr>
          <p:nvPr/>
        </p:nvPicPr>
        <p:blipFill>
          <a:blip r:embed="rId2" cstate="print">
            <a:lum bright="17000"/>
          </a:blip>
          <a:srcRect t="1498" r="7491"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pic>
        <p:nvPicPr>
          <p:cNvPr id="40" name="Picture 2" descr="G:\фото\2017-2018 уч.г\город мастеров\город мастеров 5а класс\DSC06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75994"/>
            <a:ext cx="4479577" cy="2982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62" name="Picture 18" descr="G:\фото\2017-2018 уч.г\город мастеров\город мастеров 3а класс\DSC0450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1361" r="21678" b="1062"/>
          <a:stretch>
            <a:fillRect/>
          </a:stretch>
        </p:blipFill>
        <p:spPr bwMode="auto">
          <a:xfrm>
            <a:off x="107504" y="1340768"/>
            <a:ext cx="230425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" descr="G:\фото\2017-2018 уч.г\город мастеров\4б и 3б Город мастеров\DSC048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8439" y="1412776"/>
            <a:ext cx="4335561" cy="2886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2" descr="G:\фото\2017-2018 уч.г\ИТОГИ. Город мастеров\DSC01723.JPG"/>
          <p:cNvPicPr>
            <a:picLocks noChangeAspect="1" noChangeArrowheads="1"/>
          </p:cNvPicPr>
          <p:nvPr/>
        </p:nvPicPr>
        <p:blipFill>
          <a:blip r:embed="rId6" cstate="print"/>
          <a:srcRect l="9707"/>
          <a:stretch>
            <a:fillRect/>
          </a:stretch>
        </p:blipFill>
        <p:spPr bwMode="auto">
          <a:xfrm>
            <a:off x="4283968" y="4725144"/>
            <a:ext cx="2679377" cy="197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2" descr="G:\фото\2017-2018 уч.г\город мастеров\город мастеров 3а класс\DSC045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0647" y="4221088"/>
            <a:ext cx="2463353" cy="1639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2" name="Схема 51"/>
          <p:cNvGraphicFramePr/>
          <p:nvPr/>
        </p:nvGraphicFramePr>
        <p:xfrm>
          <a:off x="6156176" y="5949280"/>
          <a:ext cx="2987824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2" name="Picture 4" descr="G:\фото\2017-2018 уч.г\город мастеров\3 кл\20171027_1427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2339752" y="1484784"/>
            <a:ext cx="2448273" cy="244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1" name="Схема 50"/>
          <p:cNvGraphicFramePr/>
          <p:nvPr/>
        </p:nvGraphicFramePr>
        <p:xfrm>
          <a:off x="4499992" y="4221088"/>
          <a:ext cx="216024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6163" name="Picture 19" descr="C:\Users\work\Desktop\Город-мастеров-1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71400"/>
            <a:ext cx="9144000" cy="1512168"/>
          </a:xfrm>
          <a:prstGeom prst="rect">
            <a:avLst/>
          </a:prstGeom>
          <a:noFill/>
        </p:spPr>
      </p:pic>
      <p:grpSp>
        <p:nvGrpSpPr>
          <p:cNvPr id="47" name="Группа 46"/>
          <p:cNvGrpSpPr/>
          <p:nvPr/>
        </p:nvGrpSpPr>
        <p:grpSpPr>
          <a:xfrm>
            <a:off x="3491880" y="1124744"/>
            <a:ext cx="1584175" cy="1008112"/>
            <a:chOff x="3178694" y="0"/>
            <a:chExt cx="1872211" cy="1143000"/>
          </a:xfrm>
        </p:grpSpPr>
        <p:sp>
          <p:nvSpPr>
            <p:cNvPr id="48" name="Овал 47"/>
            <p:cNvSpPr/>
            <p:nvPr/>
          </p:nvSpPr>
          <p:spPr>
            <a:xfrm>
              <a:off x="3178694" y="0"/>
              <a:ext cx="1872211" cy="1143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9" name="Овал 4"/>
            <p:cNvSpPr/>
            <p:nvPr/>
          </p:nvSpPr>
          <p:spPr>
            <a:xfrm>
              <a:off x="3263793" y="167388"/>
              <a:ext cx="1616911" cy="808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Проект ученического самоуправления </a:t>
              </a:r>
              <a:endParaRPr lang="ru-RU" sz="1100" b="1" kern="1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9552" y="369132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по профориентации учащихся и навыкам самообслужи</a:t>
            </a:r>
            <a:r>
              <a:rPr lang="ru-RU" b="1" dirty="0" smtClean="0">
                <a:solidFill>
                  <a:srgbClr val="FF0000"/>
                </a:solidFill>
              </a:rPr>
              <a:t>вания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829844"/>
            <a:ext cx="952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395663"/>
            <a:ext cx="952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7237" y="-171450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9552" y="1124744"/>
            <a:ext cx="36724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активных, инициативных, творческих и ярких учащихся, родителей, педагогов принять участие в акции</a:t>
            </a:r>
            <a:endParaRPr lang="ru-RU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0689" y="4293096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«35 добрых дел школе»</a:t>
            </a:r>
            <a:endParaRPr lang="ru-RU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494</Words>
  <Application>Microsoft Office PowerPoint</Application>
  <PresentationFormat>Экран (4:3)</PresentationFormat>
  <Paragraphs>26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Направления добровольческого движения и  социальная активность школы  </vt:lpstr>
      <vt:lpstr>Акция «35 добрых дел школе» </vt:lpstr>
      <vt:lpstr>Творческая группа акции</vt:lpstr>
      <vt:lpstr>Опыт проведенных добровольческих акций и социально-значимых мероприятий</vt:lpstr>
      <vt:lpstr>Совместные проекты и акции с социальными партнерами школы</vt:lpstr>
      <vt:lpstr>Школьные проекты и акции, инициированные добровольцами </vt:lpstr>
      <vt:lpstr>Социальные акции с детьми и родителями по межнациональному взаимодействию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воспитательной работы и  дополнительного образования  за 2017-2018 учебный год.</dc:title>
  <dc:creator>work</dc:creator>
  <cp:lastModifiedBy>Ната</cp:lastModifiedBy>
  <cp:revision>120</cp:revision>
  <dcterms:created xsi:type="dcterms:W3CDTF">2018-07-18T03:41:12Z</dcterms:created>
  <dcterms:modified xsi:type="dcterms:W3CDTF">2019-10-08T06:21:53Z</dcterms:modified>
</cp:coreProperties>
</file>