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6" r:id="rId2"/>
    <p:sldId id="259" r:id="rId3"/>
    <p:sldId id="260" r:id="rId4"/>
    <p:sldId id="275" r:id="rId5"/>
    <p:sldId id="257" r:id="rId6"/>
    <p:sldId id="261" r:id="rId7"/>
    <p:sldId id="264" r:id="rId8"/>
    <p:sldId id="265" r:id="rId9"/>
    <p:sldId id="271" r:id="rId10"/>
    <p:sldId id="27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8059" autoAdjust="0"/>
    <p:restoredTop sz="94660"/>
  </p:normalViewPr>
  <p:slideViewPr>
    <p:cSldViewPr snapToGrid="0">
      <p:cViewPr varScale="1">
        <p:scale>
          <a:sx n="66" d="100"/>
          <a:sy n="66" d="100"/>
        </p:scale>
        <p:origin x="90"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6/8/2019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6/8/2019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6/8/2019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6/8/2019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6/8/2019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446212" y="609600"/>
            <a:ext cx="9302752" cy="1378858"/>
          </a:xfrm>
        </p:spPr>
        <p:txBody>
          <a:bodyPr/>
          <a:lstStyle/>
          <a:p>
            <a:r>
              <a:rPr lang="ru-RU" dirty="0"/>
              <a:t>Аллея славы – аллея нашей благодарности ветеранам</a:t>
            </a:r>
          </a:p>
        </p:txBody>
      </p:sp>
      <p:sp>
        <p:nvSpPr>
          <p:cNvPr id="6" name="Текст 5"/>
          <p:cNvSpPr>
            <a:spLocks noGrp="1"/>
          </p:cNvSpPr>
          <p:nvPr>
            <p:ph type="body" sz="half" idx="13"/>
          </p:nvPr>
        </p:nvSpPr>
        <p:spPr>
          <a:xfrm>
            <a:off x="1720644" y="1756229"/>
            <a:ext cx="8752299" cy="1219200"/>
          </a:xfrm>
        </p:spPr>
        <p:txBody>
          <a:bodyPr>
            <a:normAutofit fontScale="85000" lnSpcReduction="10000"/>
          </a:bodyPr>
          <a:lstStyle/>
          <a:p>
            <a:r>
              <a:rPr lang="ru-RU" sz="3000" u="sng" dirty="0">
                <a:cs typeface="Aharoni" panose="02010803020104030203" pitchFamily="2" charset="-79"/>
              </a:rPr>
              <a:t>Цель:</a:t>
            </a:r>
            <a:r>
              <a:rPr lang="ru-RU" sz="3000" dirty="0">
                <a:cs typeface="Aharoni" panose="02010803020104030203" pitchFamily="2" charset="-79"/>
              </a:rPr>
              <a:t> </a:t>
            </a:r>
            <a:r>
              <a:rPr lang="ru-RU" sz="3000" dirty="0" smtClean="0">
                <a:cs typeface="Aharoni" panose="02010803020104030203" pitchFamily="2" charset="-79"/>
              </a:rPr>
              <a:t>Сохранение </a:t>
            </a:r>
            <a:r>
              <a:rPr lang="ru-RU" sz="3000" dirty="0">
                <a:cs typeface="Aharoni" panose="02010803020104030203" pitchFamily="2" charset="-79"/>
              </a:rPr>
              <a:t>и передача будущим </a:t>
            </a:r>
            <a:r>
              <a:rPr lang="ru-RU" sz="3000" dirty="0">
                <a:latin typeface="+mj-lt"/>
                <a:cs typeface="Aharoni" panose="02010803020104030203" pitchFamily="2" charset="-79"/>
              </a:rPr>
              <a:t>поколениям</a:t>
            </a:r>
            <a:r>
              <a:rPr lang="ru-RU" sz="3000" dirty="0">
                <a:cs typeface="Aharoni" panose="02010803020104030203" pitchFamily="2" charset="-79"/>
              </a:rPr>
              <a:t> памяти и интереса к истории своей родины и родного края. </a:t>
            </a:r>
            <a:r>
              <a:rPr lang="ru-RU" dirty="0"/>
              <a:t/>
            </a:r>
            <a:br>
              <a:rPr lang="ru-RU" dirty="0"/>
            </a:br>
            <a:endParaRPr lang="ru-RU" dirty="0"/>
          </a:p>
        </p:txBody>
      </p:sp>
      <p:sp>
        <p:nvSpPr>
          <p:cNvPr id="5" name="Текст 4"/>
          <p:cNvSpPr>
            <a:spLocks noGrp="1"/>
          </p:cNvSpPr>
          <p:nvPr>
            <p:ph type="body" sz="half" idx="2"/>
          </p:nvPr>
        </p:nvSpPr>
        <p:spPr>
          <a:xfrm>
            <a:off x="1141411" y="2975428"/>
            <a:ext cx="9906002" cy="3715657"/>
          </a:xfrm>
        </p:spPr>
        <p:txBody>
          <a:bodyPr/>
          <a:lstStyle/>
          <a:p>
            <a:r>
              <a:rPr lang="ru-RU" sz="2400" u="sng" dirty="0"/>
              <a:t>Задачи:</a:t>
            </a:r>
          </a:p>
          <a:p>
            <a:pPr lvl="0"/>
            <a:r>
              <a:rPr lang="ru-RU" sz="2400" dirty="0"/>
              <a:t>Показать пример подрастающему поколению по сохранению памяти предков.</a:t>
            </a:r>
          </a:p>
          <a:p>
            <a:pPr lvl="0"/>
            <a:r>
              <a:rPr lang="ru-RU" sz="2400" dirty="0"/>
              <a:t>Произвести благоустройство территории Аллеи ветеранской славы.</a:t>
            </a:r>
          </a:p>
          <a:p>
            <a:pPr lvl="0"/>
            <a:r>
              <a:rPr lang="ru-RU" sz="2400" dirty="0"/>
              <a:t>Создать комфортные условия для проведения торжественных мероприятий и повседневной жизни граждан, проживающих в прилегающих к аллее домах.</a:t>
            </a:r>
          </a:p>
          <a:p>
            <a:endParaRPr lang="ru-RU" dirty="0"/>
          </a:p>
        </p:txBody>
      </p:sp>
    </p:spTree>
    <p:extLst>
      <p:ext uri="{BB962C8B-B14F-4D97-AF65-F5344CB8AC3E}">
        <p14:creationId xmlns:p14="http://schemas.microsoft.com/office/powerpoint/2010/main" val="3989278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51429" y="618518"/>
            <a:ext cx="9595982" cy="513596"/>
          </a:xfrm>
        </p:spPr>
        <p:txBody>
          <a:bodyPr>
            <a:normAutofit fontScale="90000"/>
          </a:bodyPr>
          <a:lstStyle/>
          <a:p>
            <a:r>
              <a:rPr lang="ru-RU" dirty="0" smtClean="0"/>
              <a:t>Проблематика</a:t>
            </a:r>
            <a:endParaRPr lang="ru-RU" dirty="0"/>
          </a:p>
        </p:txBody>
      </p:sp>
      <p:sp>
        <p:nvSpPr>
          <p:cNvPr id="3" name="Объект 2"/>
          <p:cNvSpPr>
            <a:spLocks noGrp="1"/>
          </p:cNvSpPr>
          <p:nvPr>
            <p:ph idx="1"/>
          </p:nvPr>
        </p:nvSpPr>
        <p:spPr>
          <a:xfrm>
            <a:off x="841830" y="1277256"/>
            <a:ext cx="10784114" cy="5580743"/>
          </a:xfrm>
        </p:spPr>
        <p:txBody>
          <a:bodyPr>
            <a:normAutofit fontScale="85000" lnSpcReduction="10000"/>
          </a:bodyPr>
          <a:lstStyle/>
          <a:p>
            <a:pPr lvl="0"/>
            <a:r>
              <a:rPr lang="ru-RU" dirty="0"/>
              <a:t>Именные таблички к деревьям – не актуальны в жилом секторе, предпочтительнее изготовление мемориальной плиты с именами участников Великой отечественной войны, в память о которых посажены деревья.</a:t>
            </a:r>
          </a:p>
          <a:p>
            <a:pPr lvl="0"/>
            <a:r>
              <a:rPr lang="ru-RU" dirty="0"/>
              <a:t>При проведении торжественных мероприятий приходят много людей пенсионного возраста, которым трудно долго стоять, необходимо установить скамейки, чтобы они могли присутствовать до конца мероприятия.</a:t>
            </a:r>
          </a:p>
          <a:p>
            <a:pPr lvl="0"/>
            <a:r>
              <a:rPr lang="ru-RU" dirty="0"/>
              <a:t>При установлении скамеек жители микрорайона будут иметь возможность отдохнуть на них вместе со своими детьми, необходимо возле скамеек установить урны.</a:t>
            </a:r>
          </a:p>
          <a:p>
            <a:pPr lvl="0"/>
            <a:r>
              <a:rPr lang="ru-RU" dirty="0"/>
              <a:t>Для привлечения людей прийти к «своим» деревьям, отдохнуть возле них нужно оборудовать дорожки, соответствующие современным требованиям (достойного оформления сквера)</a:t>
            </a:r>
          </a:p>
          <a:p>
            <a:pPr lvl="0"/>
            <a:r>
              <a:rPr lang="ru-RU" dirty="0"/>
              <a:t>Необходимо выполнить ограждение аллеи, так как рядом находится частный сектор, где жители содержат домашний скот (коз, овец, собак), которые зачастую находятся на свободном выпасе, имеются случаи вандализма, когда скот повреждал высаженные деревья.</a:t>
            </a:r>
          </a:p>
        </p:txBody>
      </p:sp>
    </p:spTree>
    <p:extLst>
      <p:ext uri="{BB962C8B-B14F-4D97-AF65-F5344CB8AC3E}">
        <p14:creationId xmlns:p14="http://schemas.microsoft.com/office/powerpoint/2010/main" val="3664404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18518"/>
            <a:ext cx="9905998" cy="774853"/>
          </a:xfrm>
        </p:spPr>
        <p:txBody>
          <a:bodyPr/>
          <a:lstStyle/>
          <a:p>
            <a:r>
              <a:rPr lang="ru-RU" dirty="0" smtClean="0"/>
              <a:t>Новизна предлагаемой технологии</a:t>
            </a:r>
            <a:endParaRPr lang="ru-RU" dirty="0"/>
          </a:p>
        </p:txBody>
      </p:sp>
      <p:sp>
        <p:nvSpPr>
          <p:cNvPr id="3" name="Объект 2"/>
          <p:cNvSpPr>
            <a:spLocks noGrp="1"/>
          </p:cNvSpPr>
          <p:nvPr>
            <p:ph idx="1"/>
          </p:nvPr>
        </p:nvSpPr>
        <p:spPr>
          <a:xfrm>
            <a:off x="1988457" y="2380343"/>
            <a:ext cx="8374743" cy="2467428"/>
          </a:xfrm>
        </p:spPr>
        <p:txBody>
          <a:bodyPr>
            <a:normAutofit/>
          </a:bodyPr>
          <a:lstStyle/>
          <a:p>
            <a:pPr lvl="0"/>
            <a:r>
              <a:rPr lang="ru-RU" sz="2800" dirty="0" smtClean="0"/>
              <a:t>Аллея ветеранской </a:t>
            </a:r>
            <a:r>
              <a:rPr lang="ru-RU" sz="2800" dirty="0"/>
              <a:t>славы </a:t>
            </a:r>
            <a:r>
              <a:rPr lang="ru-RU" sz="2800" dirty="0" smtClean="0"/>
              <a:t>- </a:t>
            </a:r>
            <a:r>
              <a:rPr lang="ru-RU" sz="2800" dirty="0"/>
              <a:t>уникальное место нашего города,  подобного «памятника истории» нет. Это первая в Чайковском </a:t>
            </a:r>
            <a:r>
              <a:rPr lang="ru-RU" sz="2800"/>
              <a:t>районе </a:t>
            </a:r>
            <a:r>
              <a:rPr lang="ru-RU" sz="2800" smtClean="0"/>
              <a:t>Аллея </a:t>
            </a:r>
            <a:r>
              <a:rPr lang="ru-RU" sz="2800" dirty="0"/>
              <a:t>Славы с «именными» деревьями</a:t>
            </a:r>
            <a:r>
              <a:rPr lang="ru-RU" sz="2800" i="1" dirty="0"/>
              <a:t>.</a:t>
            </a:r>
            <a:endParaRPr lang="ru-RU" sz="2800" dirty="0"/>
          </a:p>
          <a:p>
            <a:endParaRPr lang="ru-RU" sz="2800" dirty="0"/>
          </a:p>
        </p:txBody>
      </p:sp>
    </p:spTree>
    <p:extLst>
      <p:ext uri="{BB962C8B-B14F-4D97-AF65-F5344CB8AC3E}">
        <p14:creationId xmlns:p14="http://schemas.microsoft.com/office/powerpoint/2010/main" val="430233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446212" y="609600"/>
            <a:ext cx="9302752" cy="580572"/>
          </a:xfrm>
        </p:spPr>
        <p:txBody>
          <a:bodyPr>
            <a:normAutofit fontScale="90000"/>
          </a:bodyPr>
          <a:lstStyle/>
          <a:p>
            <a:r>
              <a:rPr lang="ru-RU" dirty="0" smtClean="0"/>
              <a:t>Аллея славы – аллея нашей памяти</a:t>
            </a:r>
            <a:endParaRPr lang="ru-RU" dirty="0"/>
          </a:p>
        </p:txBody>
      </p:sp>
      <p:sp>
        <p:nvSpPr>
          <p:cNvPr id="5" name="Текст 4"/>
          <p:cNvSpPr>
            <a:spLocks noGrp="1"/>
          </p:cNvSpPr>
          <p:nvPr>
            <p:ph type="body" sz="half" idx="13"/>
          </p:nvPr>
        </p:nvSpPr>
        <p:spPr>
          <a:xfrm rot="10800000" flipV="1">
            <a:off x="1720645" y="1190171"/>
            <a:ext cx="8628042" cy="2175385"/>
          </a:xfrm>
        </p:spPr>
        <p:txBody>
          <a:bodyPr>
            <a:normAutofit/>
          </a:bodyPr>
          <a:lstStyle/>
          <a:p>
            <a:r>
              <a:rPr lang="ru-RU" sz="2000" dirty="0"/>
              <a:t>В 2014 году, в связи с грядущим 70-летием Победы нашего народа в Великой отечественной войне, на </a:t>
            </a:r>
            <a:r>
              <a:rPr lang="ru-RU" sz="2000" dirty="0" err="1"/>
              <a:t>ул.Сосновая</a:t>
            </a:r>
            <a:r>
              <a:rPr lang="ru-RU" sz="2000" dirty="0"/>
              <a:t> была высажена липовая аллея в память о Ветеранах Отечественной войны, проживавших в микрорайоне «Завокзальный»,  дедов и отцов жителей микрорайона</a:t>
            </a:r>
            <a:r>
              <a:rPr lang="ru-RU" sz="2000" dirty="0" smtClean="0"/>
              <a:t>.. </a:t>
            </a:r>
            <a:endParaRPr lang="ru-RU" sz="2000" dirty="0"/>
          </a:p>
        </p:txBody>
      </p:sp>
      <p:sp>
        <p:nvSpPr>
          <p:cNvPr id="4" name="Текст 3"/>
          <p:cNvSpPr>
            <a:spLocks noGrp="1"/>
          </p:cNvSpPr>
          <p:nvPr>
            <p:ph type="body" sz="half" idx="2"/>
          </p:nvPr>
        </p:nvSpPr>
        <p:spPr>
          <a:xfrm>
            <a:off x="1141411" y="3018970"/>
            <a:ext cx="9906002" cy="3839029"/>
          </a:xfrm>
        </p:spPr>
        <p:txBody>
          <a:bodyPr>
            <a:normAutofit/>
          </a:bodyPr>
          <a:lstStyle/>
          <a:p>
            <a:r>
              <a:rPr lang="ru-RU" dirty="0" smtClean="0"/>
              <a:t> В закладке аллеи приняли участие совет ветеранов микрорайона, учащиеся школы № 7,  студенты педагогического </a:t>
            </a:r>
            <a:r>
              <a:rPr lang="ru-RU" dirty="0"/>
              <a:t>колледжа и просто </a:t>
            </a:r>
            <a:r>
              <a:rPr lang="ru-RU" dirty="0" smtClean="0"/>
              <a:t>неравнодушные жители микрорайона. Большую помощь и содействие оказал Чайковский районный совет ветеранов. </a:t>
            </a:r>
            <a:r>
              <a:rPr lang="ru-RU" dirty="0"/>
              <a:t>Совет ветеранов обратился за помощью в разработке проекта и выделении посадочного материала в Чайковскую районную администрацию, получили поддержку и помощь главы района </a:t>
            </a:r>
            <a:r>
              <a:rPr lang="ru-RU" dirty="0" err="1"/>
              <a:t>Ю.Г.Вострикова</a:t>
            </a:r>
            <a:r>
              <a:rPr lang="ru-RU" dirty="0"/>
              <a:t> и его заместителя </a:t>
            </a:r>
            <a:r>
              <a:rPr lang="ru-RU" dirty="0" err="1" smtClean="0"/>
              <a:t>Н.П.Киселева</a:t>
            </a:r>
            <a:r>
              <a:rPr lang="ru-RU" dirty="0"/>
              <a:t>,</a:t>
            </a:r>
            <a:r>
              <a:rPr lang="ru-RU" dirty="0" smtClean="0"/>
              <a:t> главы города </a:t>
            </a:r>
            <a:r>
              <a:rPr lang="ru-RU" dirty="0" err="1" smtClean="0"/>
              <a:t>А.В.Третьякова</a:t>
            </a:r>
            <a:r>
              <a:rPr lang="ru-RU" dirty="0" smtClean="0"/>
              <a:t>. </a:t>
            </a:r>
            <a:endParaRPr lang="ru-RU" dirty="0"/>
          </a:p>
          <a:p>
            <a:pPr lvl="0"/>
            <a:r>
              <a:rPr lang="ru-RU" dirty="0"/>
              <a:t>Депутат Чайковской городской Думы </a:t>
            </a:r>
            <a:r>
              <a:rPr lang="ru-RU" dirty="0" err="1"/>
              <a:t>Гараев</a:t>
            </a:r>
            <a:r>
              <a:rPr lang="ru-RU" dirty="0"/>
              <a:t> Р.Х. за счет собственных средств изготовил и установил памятную плиту, на его средства изготовлены именные таблички к деревьям. </a:t>
            </a:r>
            <a:endParaRPr lang="ru-RU" dirty="0" smtClean="0"/>
          </a:p>
          <a:p>
            <a:pPr lvl="0"/>
            <a:r>
              <a:rPr lang="ru-RU" dirty="0" smtClean="0"/>
              <a:t>Лесхоз из с. Завод-Михайловский </a:t>
            </a:r>
            <a:r>
              <a:rPr lang="ru-RU" dirty="0"/>
              <a:t>предоставившим нам безвозмездно саженцы </a:t>
            </a:r>
            <a:r>
              <a:rPr lang="ru-RU" dirty="0" smtClean="0"/>
              <a:t>лип.</a:t>
            </a:r>
            <a:endParaRPr lang="ru-RU" dirty="0"/>
          </a:p>
          <a:p>
            <a:endParaRPr lang="ru-RU" dirty="0"/>
          </a:p>
        </p:txBody>
      </p:sp>
    </p:spTree>
    <p:extLst>
      <p:ext uri="{BB962C8B-B14F-4D97-AF65-F5344CB8AC3E}">
        <p14:creationId xmlns:p14="http://schemas.microsoft.com/office/powerpoint/2010/main" val="215418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0"/>
            <a:ext cx="9905998" cy="725714"/>
          </a:xfrm>
        </p:spPr>
        <p:txBody>
          <a:bodyPr/>
          <a:lstStyle/>
          <a:p>
            <a:r>
              <a:rPr lang="ru-RU" dirty="0" smtClean="0">
                <a:solidFill>
                  <a:schemeClr val="bg2">
                    <a:lumMod val="50000"/>
                  </a:schemeClr>
                </a:solidFill>
              </a:rPr>
              <a:t>Закладка Аллеи славы</a:t>
            </a:r>
            <a:endParaRPr lang="ru-RU" dirty="0">
              <a:solidFill>
                <a:schemeClr val="bg2">
                  <a:lumMod val="50000"/>
                </a:schemeClr>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04044" y="174171"/>
            <a:ext cx="5326734" cy="3541712"/>
          </a:xfr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4412" y="3504706"/>
            <a:ext cx="4999228" cy="3321293"/>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4440" y="1067611"/>
            <a:ext cx="3729520" cy="5616218"/>
          </a:xfrm>
          <a:prstGeom prst="rect">
            <a:avLst/>
          </a:prstGeom>
        </p:spPr>
      </p:pic>
    </p:spTree>
    <p:extLst>
      <p:ext uri="{BB962C8B-B14F-4D97-AF65-F5344CB8AC3E}">
        <p14:creationId xmlns:p14="http://schemas.microsoft.com/office/powerpoint/2010/main" val="3440013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18518"/>
            <a:ext cx="9905998" cy="963539"/>
          </a:xfrm>
        </p:spPr>
        <p:txBody>
          <a:bodyPr>
            <a:normAutofit fontScale="90000"/>
          </a:bodyPr>
          <a:lstStyle/>
          <a:p>
            <a:r>
              <a:rPr lang="ru-RU" dirty="0" smtClean="0"/>
              <a:t>механизм </a:t>
            </a:r>
            <a:r>
              <a:rPr lang="ru-RU" dirty="0"/>
              <a:t>предоставления услуг в рамках реализации практики</a:t>
            </a:r>
          </a:p>
        </p:txBody>
      </p:sp>
      <p:sp>
        <p:nvSpPr>
          <p:cNvPr id="3" name="Объект 2"/>
          <p:cNvSpPr>
            <a:spLocks noGrp="1"/>
          </p:cNvSpPr>
          <p:nvPr>
            <p:ph idx="1"/>
          </p:nvPr>
        </p:nvSpPr>
        <p:spPr>
          <a:xfrm>
            <a:off x="1141412" y="2162629"/>
            <a:ext cx="9905999" cy="4310742"/>
          </a:xfrm>
        </p:spPr>
        <p:txBody>
          <a:bodyPr/>
          <a:lstStyle/>
          <a:p>
            <a:r>
              <a:rPr lang="ru-RU" dirty="0"/>
              <a:t>На Аллее ветеранской славы в начале мая для жителей микрорайона  проводятся различные мероприятия, посвященные Дню Побед. Памятная акция (митинг), во время которой минутой молчания отдаётся дань памяти ветеранам ВОВ, маршируют юнармейцы со строевыми песнями, организуется концерт силами детей, школьников и хора ветеранов. Присутствующие, в том числе и учащиеся школы рассказывают о подвигах своих отцов, дедов и прадедов. Вспоминают памятные и героические даты Великой Отечественной войны.</a:t>
            </a:r>
          </a:p>
        </p:txBody>
      </p:sp>
    </p:spTree>
    <p:extLst>
      <p:ext uri="{BB962C8B-B14F-4D97-AF65-F5344CB8AC3E}">
        <p14:creationId xmlns:p14="http://schemas.microsoft.com/office/powerpoint/2010/main" val="2298380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0"/>
            <a:ext cx="9905998" cy="740229"/>
          </a:xfrm>
        </p:spPr>
        <p:txBody>
          <a:bodyPr/>
          <a:lstStyle/>
          <a:p>
            <a:r>
              <a:rPr lang="ru-RU" dirty="0" smtClean="0"/>
              <a:t>Мероприятие 8 мая 2018 г.</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057" y="841829"/>
            <a:ext cx="4644572" cy="3483429"/>
          </a:xfrm>
          <a:prstGeom prst="rect">
            <a:avLst/>
          </a:prstGeom>
        </p:spPr>
      </p:pic>
      <p:pic>
        <p:nvPicPr>
          <p:cNvPr id="7" name="Объект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193946" y="783546"/>
            <a:ext cx="4722282" cy="3541712"/>
          </a:xfrm>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6400" y="3668485"/>
            <a:ext cx="4668761" cy="3501571"/>
          </a:xfrm>
          <a:prstGeom prst="rect">
            <a:avLst/>
          </a:prstGeom>
        </p:spPr>
      </p:pic>
    </p:spTree>
    <p:extLst>
      <p:ext uri="{BB962C8B-B14F-4D97-AF65-F5344CB8AC3E}">
        <p14:creationId xmlns:p14="http://schemas.microsoft.com/office/powerpoint/2010/main" val="1611864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0"/>
            <a:ext cx="9905998" cy="667657"/>
          </a:xfrm>
        </p:spPr>
        <p:txBody>
          <a:bodyPr/>
          <a:lstStyle/>
          <a:p>
            <a:r>
              <a:rPr lang="ru-RU" dirty="0" smtClean="0"/>
              <a:t>7 мая 2019 г.</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230" y="667657"/>
            <a:ext cx="3924828" cy="2943621"/>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901" y="3799114"/>
            <a:ext cx="4078514" cy="3058886"/>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4258" y="-1"/>
            <a:ext cx="4049487" cy="3037115"/>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52901" y="3859716"/>
            <a:ext cx="4078516" cy="3058887"/>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9773" y="1931247"/>
            <a:ext cx="3831771" cy="2873828"/>
          </a:xfrm>
          <a:prstGeom prst="rect">
            <a:avLst/>
          </a:prstGeom>
        </p:spPr>
      </p:pic>
    </p:spTree>
    <p:extLst>
      <p:ext uri="{BB962C8B-B14F-4D97-AF65-F5344CB8AC3E}">
        <p14:creationId xmlns:p14="http://schemas.microsoft.com/office/powerpoint/2010/main" val="1351548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0"/>
            <a:ext cx="9905998" cy="838200"/>
          </a:xfrm>
        </p:spPr>
        <p:txBody>
          <a:bodyPr>
            <a:normAutofit/>
          </a:bodyPr>
          <a:lstStyle/>
          <a:p>
            <a:pPr marL="228600" lvl="0" indent="-228600">
              <a:lnSpc>
                <a:spcPct val="120000"/>
              </a:lnSpc>
              <a:spcBef>
                <a:spcPts val="1000"/>
              </a:spcBef>
              <a:buSzPct val="125000"/>
              <a:buFont typeface="Arial" panose="020B0604020202020204" pitchFamily="34" charset="0"/>
              <a:buChar char="•"/>
            </a:pPr>
            <a:r>
              <a:rPr lang="ru-RU" cap="none" dirty="0" smtClean="0">
                <a:solidFill>
                  <a:prstClr val="white"/>
                </a:solidFill>
                <a:ea typeface="+mn-ea"/>
                <a:cs typeface="+mn-cs"/>
              </a:rPr>
              <a:t>Субботники на Алее славы </a:t>
            </a:r>
            <a:endParaRPr lang="ru-RU" cap="none" dirty="0">
              <a:solidFill>
                <a:prstClr val="white"/>
              </a:solidFill>
              <a:ea typeface="+mn-ea"/>
              <a:cs typeface="+mn-cs"/>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413" y="838200"/>
            <a:ext cx="3947318" cy="2960489"/>
          </a:xfrm>
          <a:prstGeom prst="rect">
            <a:avLst/>
          </a:prstGeo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1471" y="0"/>
            <a:ext cx="4495800" cy="3371850"/>
          </a:xfrm>
          <a:prstGeom prst="rect">
            <a:avLst/>
          </a:prstGeom>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4225" y="3397250"/>
            <a:ext cx="4781550" cy="3187700"/>
          </a:xfrm>
          <a:prstGeom prst="rect">
            <a:avLst/>
          </a:prstGeom>
        </p:spPr>
      </p:pic>
      <p:pic>
        <p:nvPicPr>
          <p:cNvPr id="4" name="Объект 3"/>
          <p:cNvPicPr>
            <a:picLocks noGrp="1" noChangeAspect="1"/>
          </p:cNvPicPr>
          <p:nvPr>
            <p:ph idx="1"/>
          </p:nvPr>
        </p:nvPicPr>
        <p:blipFill>
          <a:blip r:embed="rId5"/>
          <a:stretch>
            <a:fillRect/>
          </a:stretch>
        </p:blipFill>
        <p:spPr>
          <a:xfrm>
            <a:off x="2051050" y="3136900"/>
            <a:ext cx="4597400" cy="3448050"/>
          </a:xfrm>
          <a:prstGeom prst="rect">
            <a:avLst/>
          </a:prstGeom>
        </p:spPr>
      </p:pic>
    </p:spTree>
    <p:extLst>
      <p:ext uri="{BB962C8B-B14F-4D97-AF65-F5344CB8AC3E}">
        <p14:creationId xmlns:p14="http://schemas.microsoft.com/office/powerpoint/2010/main" val="3720364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extLst>
              <p:ext uri="{D42A27DB-BD31-4B8C-83A1-F6EECF244321}">
                <p14:modId xmlns:p14="http://schemas.microsoft.com/office/powerpoint/2010/main" val="311900763"/>
              </p:ext>
            </p:extLst>
          </p:nvPr>
        </p:nvGraphicFramePr>
        <p:xfrm>
          <a:off x="874712" y="304800"/>
          <a:ext cx="10421937" cy="5981700"/>
        </p:xfrm>
        <a:graphic>
          <a:graphicData uri="http://schemas.openxmlformats.org/drawingml/2006/table">
            <a:tbl>
              <a:tblPr/>
              <a:tblGrid>
                <a:gridCol w="10421937">
                  <a:extLst>
                    <a:ext uri="{9D8B030D-6E8A-4147-A177-3AD203B41FA5}">
                      <a16:colId xmlns:a16="http://schemas.microsoft.com/office/drawing/2014/main" val="3177941862"/>
                    </a:ext>
                  </a:extLst>
                </a:gridCol>
              </a:tblGrid>
              <a:tr h="5981700">
                <a:tc>
                  <a:txBody>
                    <a:bodyPr/>
                    <a:lstStyle/>
                    <a:p>
                      <a:pPr>
                        <a:lnSpc>
                          <a:spcPct val="115000"/>
                        </a:lnSpc>
                        <a:spcAft>
                          <a:spcPts val="0"/>
                        </a:spcAft>
                      </a:pPr>
                      <a:r>
                        <a:rPr lang="ru-RU" sz="2800" dirty="0" smtClean="0">
                          <a:effectLst/>
                          <a:latin typeface="Arial" panose="020B0604020202020204" pitchFamily="34" charset="0"/>
                          <a:ea typeface="Times New Roman" panose="02020603050405020304" pitchFamily="18" charset="0"/>
                          <a:cs typeface="Times New Roman" panose="02020603050405020304" pitchFamily="18" charset="0"/>
                        </a:rPr>
                        <a:t>Участвуют в проводимых мероприятиях :</a:t>
                      </a:r>
                    </a:p>
                    <a:p>
                      <a:pPr>
                        <a:lnSpc>
                          <a:spcPct val="115000"/>
                        </a:lnSpc>
                        <a:spcAft>
                          <a:spcPts val="0"/>
                        </a:spcAft>
                      </a:pPr>
                      <a:r>
                        <a:rPr lang="ru-RU" sz="2800" dirty="0" smtClean="0">
                          <a:effectLst/>
                          <a:latin typeface="Arial" panose="020B0604020202020204" pitchFamily="34" charset="0"/>
                          <a:ea typeface="Times New Roman" panose="02020603050405020304" pitchFamily="18" charset="0"/>
                          <a:cs typeface="Times New Roman" panose="02020603050405020304" pitchFamily="18" charset="0"/>
                        </a:rPr>
                        <a:t>ветераны всех категорий –36 чел., </a:t>
                      </a:r>
                    </a:p>
                    <a:p>
                      <a:pPr>
                        <a:lnSpc>
                          <a:spcPct val="115000"/>
                        </a:lnSpc>
                        <a:spcAft>
                          <a:spcPts val="0"/>
                        </a:spcAft>
                      </a:pPr>
                      <a:r>
                        <a:rPr lang="ru-RU" sz="2800" dirty="0" smtClean="0">
                          <a:effectLst/>
                          <a:latin typeface="Arial" panose="020B0604020202020204" pitchFamily="34" charset="0"/>
                          <a:ea typeface="Times New Roman" panose="02020603050405020304" pitchFamily="18" charset="0"/>
                          <a:cs typeface="Times New Roman" panose="02020603050405020304" pitchFamily="18" charset="0"/>
                        </a:rPr>
                        <a:t>дети </a:t>
                      </a:r>
                      <a:r>
                        <a:rPr lang="ru-RU" sz="2800" dirty="0">
                          <a:effectLst/>
                          <a:latin typeface="Arial" panose="020B0604020202020204" pitchFamily="34" charset="0"/>
                          <a:ea typeface="Times New Roman" panose="02020603050405020304" pitchFamily="18" charset="0"/>
                          <a:cs typeface="Times New Roman" panose="02020603050405020304" pitchFamily="18" charset="0"/>
                        </a:rPr>
                        <a:t>и внуки участников ВОВ и тружеников тыла – </a:t>
                      </a:r>
                      <a:r>
                        <a:rPr lang="ru-RU" sz="2800" dirty="0" smtClean="0">
                          <a:effectLst/>
                          <a:latin typeface="Arial" panose="020B0604020202020204" pitchFamily="34" charset="0"/>
                          <a:ea typeface="Times New Roman" panose="02020603050405020304" pitchFamily="18" charset="0"/>
                          <a:cs typeface="Times New Roman" panose="02020603050405020304" pitchFamily="18" charset="0"/>
                        </a:rPr>
                        <a:t> 49 </a:t>
                      </a:r>
                      <a:r>
                        <a:rPr lang="ru-RU" sz="2800" dirty="0">
                          <a:effectLst/>
                          <a:latin typeface="Arial" panose="020B0604020202020204" pitchFamily="34" charset="0"/>
                          <a:ea typeface="Times New Roman" panose="02020603050405020304" pitchFamily="18" charset="0"/>
                          <a:cs typeface="Times New Roman" panose="02020603050405020304" pitchFamily="18" charset="0"/>
                        </a:rPr>
                        <a:t>чел., </a:t>
                      </a:r>
                      <a:endParaRPr lang="ru-RU" sz="2800" dirty="0" smtClean="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ru-RU" sz="2800" dirty="0" smtClean="0">
                          <a:effectLst/>
                          <a:latin typeface="Arial" panose="020B0604020202020204" pitchFamily="34" charset="0"/>
                          <a:ea typeface="Times New Roman" panose="02020603050405020304" pitchFamily="18" charset="0"/>
                          <a:cs typeface="Times New Roman" panose="02020603050405020304" pitchFamily="18" charset="0"/>
                        </a:rPr>
                        <a:t>учащиеся </a:t>
                      </a:r>
                      <a:r>
                        <a:rPr lang="ru-RU" sz="2800" dirty="0">
                          <a:effectLst/>
                          <a:latin typeface="Arial" panose="020B0604020202020204" pitchFamily="34" charset="0"/>
                          <a:ea typeface="Times New Roman" panose="02020603050405020304" pitchFamily="18" charset="0"/>
                          <a:cs typeface="Times New Roman" panose="02020603050405020304" pitchFamily="18" charset="0"/>
                        </a:rPr>
                        <a:t>школ – </a:t>
                      </a:r>
                      <a:r>
                        <a:rPr lang="ru-RU" sz="2800" dirty="0" smtClean="0">
                          <a:effectLst/>
                          <a:latin typeface="Arial" panose="020B0604020202020204" pitchFamily="34" charset="0"/>
                          <a:ea typeface="Times New Roman" panose="02020603050405020304" pitchFamily="18" charset="0"/>
                          <a:cs typeface="Times New Roman" panose="02020603050405020304" pitchFamily="18" charset="0"/>
                        </a:rPr>
                        <a:t> более 324 </a:t>
                      </a:r>
                      <a:r>
                        <a:rPr lang="ru-RU" sz="2800" dirty="0">
                          <a:effectLst/>
                          <a:latin typeface="Arial" panose="020B0604020202020204" pitchFamily="34" charset="0"/>
                          <a:ea typeface="Times New Roman" panose="02020603050405020304" pitchFamily="18" charset="0"/>
                          <a:cs typeface="Times New Roman" panose="02020603050405020304" pitchFamily="18" charset="0"/>
                        </a:rPr>
                        <a:t>чел</a:t>
                      </a:r>
                      <a:r>
                        <a:rPr lang="ru-RU" sz="2800" dirty="0" smtClean="0">
                          <a:effectLst/>
                          <a:latin typeface="Arial" panose="020B0604020202020204" pitchFamily="34" charset="0"/>
                          <a:ea typeface="Times New Roman" panose="02020603050405020304" pitchFamily="18" charset="0"/>
                          <a:cs typeface="Times New Roman" panose="02020603050405020304" pitchFamily="18" charset="0"/>
                        </a:rPr>
                        <a:t>.</a:t>
                      </a:r>
                    </a:p>
                    <a:p>
                      <a:pPr>
                        <a:lnSpc>
                          <a:spcPct val="115000"/>
                        </a:lnSpc>
                        <a:spcAft>
                          <a:spcPts val="0"/>
                        </a:spcAft>
                      </a:pPr>
                      <a:r>
                        <a:rPr lang="ru-RU" sz="2800" dirty="0" smtClean="0">
                          <a:effectLst/>
                          <a:latin typeface="Arial" panose="020B0604020202020204" pitchFamily="34" charset="0"/>
                          <a:ea typeface="Times New Roman" panose="02020603050405020304" pitchFamily="18" charset="0"/>
                          <a:cs typeface="Times New Roman" panose="02020603050405020304" pitchFamily="18" charset="0"/>
                        </a:rPr>
                        <a:t>(</a:t>
                      </a:r>
                      <a:r>
                        <a:rPr lang="ru-RU" sz="2800" dirty="0">
                          <a:effectLst/>
                          <a:latin typeface="Arial" panose="020B0604020202020204" pitchFamily="34" charset="0"/>
                          <a:ea typeface="Times New Roman" panose="02020603050405020304" pitchFamily="18" charset="0"/>
                          <a:cs typeface="Times New Roman" panose="02020603050405020304" pitchFamily="18" charset="0"/>
                        </a:rPr>
                        <a:t>Общее </a:t>
                      </a:r>
                      <a:r>
                        <a:rPr lang="ru-RU" sz="2800" dirty="0" smtClean="0">
                          <a:effectLst/>
                          <a:latin typeface="Arial" panose="020B0604020202020204" pitchFamily="34" charset="0"/>
                          <a:ea typeface="Times New Roman" panose="02020603050405020304" pitchFamily="18" charset="0"/>
                          <a:cs typeface="Times New Roman" panose="02020603050405020304" pitchFamily="18" charset="0"/>
                        </a:rPr>
                        <a:t>количество добровольцев </a:t>
                      </a:r>
                      <a:r>
                        <a:rPr lang="ru-RU" sz="2800" dirty="0">
                          <a:effectLst/>
                          <a:latin typeface="Arial" panose="020B0604020202020204" pitchFamily="34" charset="0"/>
                          <a:ea typeface="Times New Roman" panose="02020603050405020304" pitchFamily="18" charset="0"/>
                          <a:cs typeface="Times New Roman" panose="02020603050405020304" pitchFamily="18" charset="0"/>
                        </a:rPr>
                        <a:t>в течение </a:t>
                      </a:r>
                      <a:r>
                        <a:rPr lang="ru-RU" sz="2800" dirty="0" smtClean="0">
                          <a:effectLst/>
                          <a:latin typeface="Arial" panose="020B0604020202020204" pitchFamily="34" charset="0"/>
                          <a:ea typeface="Times New Roman" panose="02020603050405020304" pitchFamily="18" charset="0"/>
                          <a:cs typeface="Times New Roman" panose="02020603050405020304" pitchFamily="18" charset="0"/>
                        </a:rPr>
                        <a:t>года - более 1400 </a:t>
                      </a:r>
                      <a:r>
                        <a:rPr lang="ru-RU" sz="2800" dirty="0">
                          <a:effectLst/>
                          <a:latin typeface="Arial" panose="020B0604020202020204" pitchFamily="34" charset="0"/>
                          <a:ea typeface="Times New Roman" panose="02020603050405020304" pitchFamily="18" charset="0"/>
                          <a:cs typeface="Times New Roman" panose="02020603050405020304" pitchFamily="18" charset="0"/>
                        </a:rPr>
                        <a:t>чел. </a:t>
                      </a:r>
                      <a:r>
                        <a:rPr lang="ru-RU" sz="2800" dirty="0" smtClean="0">
                          <a:effectLst/>
                          <a:latin typeface="Arial" panose="020B0604020202020204" pitchFamily="34" charset="0"/>
                          <a:ea typeface="Times New Roman" panose="02020603050405020304" pitchFamily="18" charset="0"/>
                          <a:cs typeface="Times New Roman" panose="02020603050405020304" pitchFamily="18" charset="0"/>
                        </a:rPr>
                        <a:t>)</a:t>
                      </a:r>
                    </a:p>
                    <a:p>
                      <a:pPr>
                        <a:lnSpc>
                          <a:spcPct val="115000"/>
                        </a:lnSpc>
                        <a:spcAft>
                          <a:spcPts val="0"/>
                        </a:spcAft>
                      </a:pPr>
                      <a:r>
                        <a:rPr lang="ru-RU" sz="2800" i="1" kern="1200" dirty="0" smtClean="0">
                          <a:solidFill>
                            <a:schemeClr val="tx1"/>
                          </a:solidFill>
                          <a:effectLst/>
                          <a:latin typeface="Arial" panose="020B0604020202020204" pitchFamily="34" charset="0"/>
                          <a:ea typeface="+mn-ea"/>
                          <a:cs typeface="Arial" panose="020B0604020202020204" pitchFamily="34" charset="0"/>
                        </a:rPr>
                        <a:t> </a:t>
                      </a:r>
                      <a:r>
                        <a:rPr lang="ru-RU" sz="2800" kern="1200" dirty="0" smtClean="0">
                          <a:solidFill>
                            <a:schemeClr val="tx1"/>
                          </a:solidFill>
                          <a:effectLst/>
                          <a:latin typeface="Arial" panose="020B0604020202020204" pitchFamily="34" charset="0"/>
                          <a:ea typeface="+mn-ea"/>
                          <a:cs typeface="Arial" panose="020B0604020202020204" pitchFamily="34" charset="0"/>
                        </a:rPr>
                        <a:t>С каждым годом все больше людей приходят на мероприятия,  проводимые на Аллее. Приходят заинтересованные и неравнодушные жители других микрорайонов. Школьники лучше узнают историю нашей страны, историю великой Победы. Учатся не забывать и чтить память своих предков.</a:t>
                      </a:r>
                      <a:endParaRPr lang="ru-RU" sz="2800" dirty="0">
                        <a:effectLst/>
                        <a:latin typeface="Arial" panose="020B0604020202020204" pitchFamily="34" charset="0"/>
                        <a:ea typeface="Times New Roman" panose="02020603050405020304" pitchFamily="18" charset="0"/>
                        <a:cs typeface="Arial" panose="020B0604020202020204" pitchFamily="34" charset="0"/>
                      </a:endParaRPr>
                    </a:p>
                  </a:txBody>
                  <a:tcPr marL="66790" marR="667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2666794"/>
                  </a:ext>
                </a:extLst>
              </a:tr>
            </a:tbl>
          </a:graphicData>
        </a:graphic>
      </p:graphicFrame>
    </p:spTree>
    <p:extLst>
      <p:ext uri="{BB962C8B-B14F-4D97-AF65-F5344CB8AC3E}">
        <p14:creationId xmlns:p14="http://schemas.microsoft.com/office/powerpoint/2010/main" val="21543611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TM04033919[[fn=Контур]]</Template>
  <TotalTime>272</TotalTime>
  <Words>580</Words>
  <Application>Microsoft Office PowerPoint</Application>
  <PresentationFormat>Широкоэкранный</PresentationFormat>
  <Paragraphs>31</Paragraphs>
  <Slides>10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Aharoni</vt:lpstr>
      <vt:lpstr>Arial</vt:lpstr>
      <vt:lpstr>Times New Roman</vt:lpstr>
      <vt:lpstr>Trebuchet MS</vt:lpstr>
      <vt:lpstr>Tw Cen MT</vt:lpstr>
      <vt:lpstr>Контур</vt:lpstr>
      <vt:lpstr>Аллея славы – аллея нашей благодарности ветеранам</vt:lpstr>
      <vt:lpstr>Проблематика</vt:lpstr>
      <vt:lpstr>Новизна предлагаемой технологии</vt:lpstr>
      <vt:lpstr>Аллея славы – аллея нашей памяти</vt:lpstr>
      <vt:lpstr>Закладка Аллеи славы</vt:lpstr>
      <vt:lpstr>механизм предоставления услуг в рамках реализации практики</vt:lpstr>
      <vt:lpstr>Мероприятие 8 мая 2018 г.</vt:lpstr>
      <vt:lpstr>7 мая 2019 г.</vt:lpstr>
      <vt:lpstr>Субботники на Алее славы </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Аллея славы – аллея нашей благодарности ветеранам</dc:title>
  <dc:creator>Admin</dc:creator>
  <cp:lastModifiedBy>Admin</cp:lastModifiedBy>
  <cp:revision>29</cp:revision>
  <dcterms:created xsi:type="dcterms:W3CDTF">2019-05-31T08:49:42Z</dcterms:created>
  <dcterms:modified xsi:type="dcterms:W3CDTF">2019-06-08T10:08:09Z</dcterms:modified>
</cp:coreProperties>
</file>