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2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6778"/>
            <a:ext cx="8316416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600201"/>
            <a:ext cx="7499176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197968" y="2276872"/>
            <a:ext cx="7499176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0" y="6597932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6233" y="2780928"/>
            <a:ext cx="27222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E92BC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exandra Zeferino One" pitchFamily="66" charset="0"/>
              </a:rPr>
              <a:t>Проект</a:t>
            </a:r>
          </a:p>
          <a:p>
            <a:pPr algn="ctr"/>
            <a:r>
              <a:rPr lang="ru-RU" sz="4400" b="1" dirty="0" smtClean="0">
                <a:ln w="11430"/>
                <a:solidFill>
                  <a:srgbClr val="E92BC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exandra Zeferino One" pitchFamily="66" charset="0"/>
              </a:rPr>
              <a:t>«Я – волонтер»</a:t>
            </a:r>
            <a:endParaRPr lang="ru-RU" sz="4400" b="1" cap="none" spc="0" dirty="0">
              <a:ln w="11430"/>
              <a:solidFill>
                <a:srgbClr val="E92BC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exandra Zeferino One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Lobster" pitchFamily="2" charset="0"/>
              </a:rPr>
              <a:t>Государственное бюджетное учреждение социального обслуживания</a:t>
            </a:r>
          </a:p>
          <a:p>
            <a:pPr algn="ctr"/>
            <a:r>
              <a:rPr lang="ru-RU" dirty="0" smtClean="0">
                <a:latin typeface="Lobster" pitchFamily="2" charset="0"/>
              </a:rPr>
              <a:t> «Апанасенковский центр социальной помощи семье и детям»</a:t>
            </a:r>
            <a:endParaRPr lang="ru-RU" dirty="0">
              <a:latin typeface="Lobster" pitchFamily="2" charset="0"/>
            </a:endParaRPr>
          </a:p>
        </p:txBody>
      </p:sp>
      <p:pic>
        <p:nvPicPr>
          <p:cNvPr id="1026" name="Picture 2" descr="C:\Users\Medenceva\Desktop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642" y="646331"/>
            <a:ext cx="722716" cy="73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34852" y="1477862"/>
            <a:ext cx="7200800" cy="1815882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t"/>
            <a:r>
              <a:rPr lang="ru-RU" sz="2800" dirty="0">
                <a:latin typeface="Lobster" pitchFamily="2" charset="0"/>
              </a:rPr>
              <a:t>Формирование культуры добровольчества, </a:t>
            </a:r>
            <a:r>
              <a:rPr lang="ru-RU" sz="2800" dirty="0" smtClean="0">
                <a:latin typeface="Lobster" pitchFamily="2" charset="0"/>
              </a:rPr>
              <a:t>   развитие </a:t>
            </a:r>
            <a:r>
              <a:rPr lang="ru-RU" sz="2800" dirty="0">
                <a:latin typeface="Lobster" pitchFamily="2" charset="0"/>
              </a:rPr>
              <a:t>основных </a:t>
            </a:r>
            <a:r>
              <a:rPr lang="ru-RU" sz="2800" dirty="0" smtClean="0">
                <a:latin typeface="Lobster" pitchFamily="2" charset="0"/>
              </a:rPr>
              <a:t>направлений                         </a:t>
            </a:r>
            <a:r>
              <a:rPr lang="ru-RU" sz="2800" dirty="0" err="1" smtClean="0">
                <a:latin typeface="Lobster" pitchFamily="2" charset="0"/>
              </a:rPr>
              <a:t>волонтерства</a:t>
            </a:r>
            <a:r>
              <a:rPr lang="ru-RU" sz="2800" dirty="0" smtClean="0">
                <a:latin typeface="Lobster" pitchFamily="2" charset="0"/>
              </a:rPr>
              <a:t> </a:t>
            </a:r>
            <a:r>
              <a:rPr lang="ru-RU" sz="2800" dirty="0">
                <a:latin typeface="Lobster" pitchFamily="2" charset="0"/>
              </a:rPr>
              <a:t>в Апанасенковском </a:t>
            </a:r>
            <a:r>
              <a:rPr lang="ru-RU" sz="2800" dirty="0" smtClean="0">
                <a:latin typeface="Lobster" pitchFamily="2" charset="0"/>
              </a:rPr>
              <a:t>районе</a:t>
            </a:r>
          </a:p>
          <a:p>
            <a:pPr algn="ctr" fontAlgn="t"/>
            <a:r>
              <a:rPr lang="ru-RU" sz="2800" dirty="0" smtClean="0">
                <a:latin typeface="Lobster" pitchFamily="2" charset="0"/>
              </a:rPr>
              <a:t> Ставропольского края </a:t>
            </a:r>
            <a:endParaRPr lang="ru-RU" sz="2800" dirty="0">
              <a:latin typeface="Lobster" pitchFamily="2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075373" y="1045814"/>
            <a:ext cx="1152128" cy="43204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43225" y="384119"/>
            <a:ext cx="3816424" cy="58477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Lobster" pitchFamily="2" charset="0"/>
              </a:rPr>
              <a:t>Цель проекта</a:t>
            </a:r>
            <a:endParaRPr lang="ru-RU" sz="3200" dirty="0">
              <a:latin typeface="Lobster" pitchFamily="2" charset="0"/>
            </a:endParaRPr>
          </a:p>
        </p:txBody>
      </p:sp>
      <p:pic>
        <p:nvPicPr>
          <p:cNvPr id="13" name="Picture 2" descr="C:\Users\Medenceva\Desktop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294" y="281330"/>
            <a:ext cx="722716" cy="73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Medenceva\Desktop\volunteer-2055010_1920-1140x600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100000" l="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89" y="2060845"/>
            <a:ext cx="9036496" cy="479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 rot="16200000">
            <a:off x="-48349" y="4626691"/>
            <a:ext cx="306261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Задачи проекта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67744" y="3356992"/>
            <a:ext cx="6154406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Информирование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 проекте для расширения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круга                         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потенциальных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волонтеров.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Методическое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обеспечение деятельности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волонтеров.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Подготовка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начинающих волонтеров, содействие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    формированию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волонтерских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групп.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Организационная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консультационная и методическая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поддержка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деятельности волонтерских групп по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адресной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помощи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гражданам.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бмен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опытом и навыками между разными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поколениями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наставничество,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менторство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эффективности деятельности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волонтёров.</a:t>
            </a:r>
            <a:r>
              <a:rPr lang="ru-RU" dirty="0" smtClean="0"/>
              <a:t>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1744570" y="4599907"/>
            <a:ext cx="523174" cy="387524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9672" y="216496"/>
            <a:ext cx="6624736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Lobster" pitchFamily="2" charset="0"/>
              </a:rPr>
              <a:t>География реализации проекта</a:t>
            </a:r>
            <a:endParaRPr lang="ru-RU" sz="2800" dirty="0">
              <a:latin typeface="Lobster" pitchFamily="2" charset="0"/>
            </a:endParaRPr>
          </a:p>
        </p:txBody>
      </p:sp>
      <p:pic>
        <p:nvPicPr>
          <p:cNvPr id="11" name="Picture 2" descr="C:\Users\Medenceva\Desktop\volunteer-2055010_1920-1140x60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2393305"/>
            <a:ext cx="9144000" cy="446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Medenceva\Desktop\apanasen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6500" y1="14184" x2="97000" y2="61170"/>
                        <a14:foregroundMark x1="95250" y1="69149" x2="54000" y2="97518"/>
                        <a14:foregroundMark x1="47375" y1="92021" x2="35875" y2="60816"/>
                        <a14:foregroundMark x1="45250" y1="62234" x2="49875" y2="74113"/>
                        <a14:foregroundMark x1="46625" y1="96986" x2="51250" y2="97872"/>
                        <a14:foregroundMark x1="1875" y1="15603" x2="875" y2="27482"/>
                        <a14:foregroundMark x1="75750" y1="86525" x2="78875" y2="895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64551"/>
            <a:ext cx="7488832" cy="527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39952" y="1124744"/>
            <a:ext cx="4824536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Lobster" pitchFamily="2" charset="0"/>
              </a:rPr>
              <a:t>Территория населенных пунктов </a:t>
            </a:r>
            <a:r>
              <a:rPr lang="ru-RU" sz="2400" dirty="0" smtClean="0">
                <a:latin typeface="Lobster" pitchFamily="2" charset="0"/>
              </a:rPr>
              <a:t>  Апанасенковского муниципального   </a:t>
            </a:r>
            <a:r>
              <a:rPr lang="ru-RU" sz="2400" dirty="0">
                <a:latin typeface="Lobster" pitchFamily="2" charset="0"/>
              </a:rPr>
              <a:t>района Ставропольского края.</a:t>
            </a:r>
          </a:p>
        </p:txBody>
      </p:sp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16200000">
            <a:off x="369118" y="1693712"/>
            <a:ext cx="3024336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Lobster" pitchFamily="2" charset="0"/>
              </a:rPr>
              <a:t>Целевая группа проекта</a:t>
            </a:r>
            <a:endParaRPr lang="ru-RU" sz="2000" dirty="0">
              <a:latin typeface="Lobster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9636" y="546385"/>
            <a:ext cx="3088468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Граждане пожилого возраста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>
            <a:endCxn id="7" idx="1"/>
          </p:cNvCxnSpPr>
          <p:nvPr/>
        </p:nvCxnSpPr>
        <p:spPr>
          <a:xfrm>
            <a:off x="2060616" y="700274"/>
            <a:ext cx="359020" cy="15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72851" y="1488284"/>
            <a:ext cx="2967028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Дети, обучающиеся школ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09125" y="2540328"/>
            <a:ext cx="293075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Граждане с ограниченными   возможностями здоровья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>
            <a:endCxn id="10" idx="1"/>
          </p:cNvCxnSpPr>
          <p:nvPr/>
        </p:nvCxnSpPr>
        <p:spPr>
          <a:xfrm>
            <a:off x="2081342" y="1657561"/>
            <a:ext cx="39150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11" idx="1"/>
          </p:cNvCxnSpPr>
          <p:nvPr/>
        </p:nvCxnSpPr>
        <p:spPr>
          <a:xfrm>
            <a:off x="2070977" y="2832716"/>
            <a:ext cx="4381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80112" y="381598"/>
            <a:ext cx="3456384" cy="304698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b="1" i="1" u="sng" dirty="0">
                <a:latin typeface="Times New Roman" pitchFamily="18" charset="0"/>
                <a:cs typeface="Times New Roman" pitchFamily="18" charset="0"/>
              </a:rPr>
              <a:t>Реализаторами проекта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группа добровольцев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(молодых людей от 14 до 21 года, общей численностью около 45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человек; волонтеров      «серебряного возраста» в возрасте   от 55 лет общей численностью      около  20 человек),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имеющих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          активную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жизненную позицию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     стремление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проявить ее в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социально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значимой деятельности, направленной на поддержание и оказание помощи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 людям.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2" descr="C:\Users\Medenceva\Desktop\volunteer-2055010_1920-1140x60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3305"/>
            <a:ext cx="9144000" cy="446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059832" y="3705212"/>
            <a:ext cx="4490914" cy="28623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Специализация Проекта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волонтерского движения на территории Апанасенковского р-на.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Организация добровольчества.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Социальное волонтерство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Экологическое волонтерство.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Патриотическое волонтерство.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Серебряное волонтерство.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Культурное волонтерство.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Профилактика здорового образа жизни</a:t>
            </a:r>
          </a:p>
          <a:p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8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5519666" y="882056"/>
            <a:ext cx="2364702" cy="225475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475656" y="882056"/>
            <a:ext cx="2376264" cy="219217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Medenceva\Desktop\volunteer-2055010_1920-1140x60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1462"/>
            <a:ext cx="9144000" cy="373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Medenceva\Desktop\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875" y="882056"/>
            <a:ext cx="2378947" cy="240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75656" y="141286"/>
            <a:ext cx="691276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Lobster" pitchFamily="2" charset="0"/>
                <a:cs typeface="Times New Roman" pitchFamily="18" charset="0"/>
              </a:rPr>
              <a:t>Уникальность проекта</a:t>
            </a:r>
            <a:endParaRPr lang="ru-RU" sz="2000" dirty="0">
              <a:latin typeface="Lobster" pitchFamily="2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31796" y="1516480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Lobster" pitchFamily="2" charset="0"/>
              </a:rPr>
              <a:t>Волонтеры   </a:t>
            </a:r>
          </a:p>
          <a:p>
            <a:pPr algn="ctr"/>
            <a:r>
              <a:rPr lang="ru-RU" dirty="0" smtClean="0">
                <a:latin typeface="Lobster" pitchFamily="2" charset="0"/>
              </a:rPr>
              <a:t>«серебряного</a:t>
            </a:r>
          </a:p>
          <a:p>
            <a:pPr algn="ctr"/>
            <a:r>
              <a:rPr lang="ru-RU" dirty="0" smtClean="0">
                <a:latin typeface="Lobster" pitchFamily="2" charset="0"/>
              </a:rPr>
              <a:t> возраста»</a:t>
            </a:r>
            <a:endParaRPr lang="ru-RU" dirty="0">
              <a:latin typeface="Lobster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01917" y="1606930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Lobster" pitchFamily="2" charset="0"/>
                <a:cs typeface="Times New Roman" pitchFamily="18" charset="0"/>
              </a:rPr>
              <a:t>Волонтеры</a:t>
            </a:r>
          </a:p>
          <a:p>
            <a:pPr algn="ctr"/>
            <a:r>
              <a:rPr lang="ru-RU" dirty="0" smtClean="0">
                <a:latin typeface="Lobster" pitchFamily="2" charset="0"/>
                <a:cs typeface="Times New Roman" pitchFamily="18" charset="0"/>
              </a:rPr>
              <a:t> подрастающего поколения</a:t>
            </a:r>
            <a:endParaRPr lang="ru-RU" dirty="0">
              <a:latin typeface="Lobster" pitchFamily="2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93841" y="3634908"/>
            <a:ext cx="5303013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Уникальность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нашего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роекта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заключается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том, что на базе Центра объединена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    работа  геронтоволонтеров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и волонтеров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подрастающего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поколения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9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75656" y="260648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Lobster" pitchFamily="2" charset="0"/>
                <a:cs typeface="Times New Roman" pitchFamily="18" charset="0"/>
              </a:rPr>
              <a:t>Методика </a:t>
            </a:r>
            <a:r>
              <a:rPr lang="ru-RU" sz="2400" b="1" dirty="0">
                <a:latin typeface="Lobster" pitchFamily="2" charset="0"/>
                <a:cs typeface="Times New Roman" pitchFamily="18" charset="0"/>
              </a:rPr>
              <a:t>поиска, привлечение и отбора </a:t>
            </a:r>
            <a:r>
              <a:rPr lang="ru-RU" sz="2400" b="1" dirty="0" smtClean="0">
                <a:latin typeface="Lobster" pitchFamily="2" charset="0"/>
                <a:cs typeface="Times New Roman" pitchFamily="18" charset="0"/>
              </a:rPr>
              <a:t> участников </a:t>
            </a:r>
          </a:p>
          <a:p>
            <a:pPr algn="ctr"/>
            <a:r>
              <a:rPr lang="ru-RU" sz="2400" b="1" dirty="0" smtClean="0">
                <a:latin typeface="Lobster" pitchFamily="2" charset="0"/>
                <a:cs typeface="Times New Roman" pitchFamily="18" charset="0"/>
              </a:rPr>
              <a:t>деятельности Центра:</a:t>
            </a:r>
            <a:endParaRPr lang="ru-RU" sz="2400" dirty="0">
              <a:latin typeface="Lobster" pitchFamily="2" charset="0"/>
              <a:cs typeface="Times New Roman" pitchFamily="18" charset="0"/>
            </a:endParaRPr>
          </a:p>
        </p:txBody>
      </p:sp>
      <p:pic>
        <p:nvPicPr>
          <p:cNvPr id="8" name="Picture 2" descr="C:\Users\Medenceva\Desktop\volunteer-2055010_1920-1140x60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1462"/>
            <a:ext cx="9144000" cy="373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1091645"/>
            <a:ext cx="87129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территории Апанасенковского района Ставропольского края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расположено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14 населенных пунктов. В Апанасенковском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центре            социальной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помощи семье и детям организованы отделения социального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обслуживания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 дому для граждан пожилого возраста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и  инвалидов,        также специалисты по работе с семьей отделения профилактики безнадзорности несовершеннолетних в 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каждом населенном пункте района,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 которые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служат информационными пунктами по распространению информации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среди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населения о волонтерской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деятельности. </a:t>
            </a: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Специалисты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Центра проводят работу по привлечению волонтеров «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серебряного возраста»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через организацию работы клубов для граждан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      пожилого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возраста. </a:t>
            </a: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На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районных мероприятиях с целевой группой населения проводятся презентации и раздача информационных материалов. 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Размещение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информации о волонтерской деятельности в СМИ.</a:t>
            </a:r>
          </a:p>
        </p:txBody>
      </p:sp>
    </p:spTree>
    <p:extLst>
      <p:ext uri="{BB962C8B-B14F-4D97-AF65-F5344CB8AC3E}">
        <p14:creationId xmlns:p14="http://schemas.microsoft.com/office/powerpoint/2010/main" val="3038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608" y="18864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Lobster" pitchFamily="2" charset="0"/>
              </a:rPr>
              <a:t>Описание основных механизмов </a:t>
            </a:r>
            <a:r>
              <a:rPr lang="ru-RU" sz="2400" b="1" dirty="0" smtClean="0">
                <a:latin typeface="Lobster" pitchFamily="2" charset="0"/>
              </a:rPr>
              <a:t>и  </a:t>
            </a:r>
            <a:r>
              <a:rPr lang="ru-RU" sz="2400" b="1" dirty="0">
                <a:latin typeface="Lobster" pitchFamily="2" charset="0"/>
              </a:rPr>
              <a:t>путей </a:t>
            </a:r>
            <a:r>
              <a:rPr lang="ru-RU" sz="2400" b="1" dirty="0" smtClean="0">
                <a:latin typeface="Lobster" pitchFamily="2" charset="0"/>
              </a:rPr>
              <a:t> решения </a:t>
            </a:r>
          </a:p>
          <a:p>
            <a:pPr algn="ctr"/>
            <a:r>
              <a:rPr lang="ru-RU" sz="2400" b="1" dirty="0" smtClean="0">
                <a:latin typeface="Lobster" pitchFamily="2" charset="0"/>
              </a:rPr>
              <a:t>задач </a:t>
            </a:r>
            <a:r>
              <a:rPr lang="ru-RU" sz="2400" b="1" dirty="0">
                <a:latin typeface="Lobster" pitchFamily="2" charset="0"/>
              </a:rPr>
              <a:t>для достижения поставленной цели</a:t>
            </a:r>
            <a:endParaRPr lang="ru-RU" sz="2400" dirty="0">
              <a:latin typeface="Lobster" pitchFamily="2" charset="0"/>
            </a:endParaRPr>
          </a:p>
        </p:txBody>
      </p:sp>
      <p:pic>
        <p:nvPicPr>
          <p:cNvPr id="7" name="Picture 2" descr="C:\Users\Medenceva\Desktop\volunteer-2055010_1920-1140x60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1462"/>
            <a:ext cx="9144000" cy="373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1019637"/>
            <a:ext cx="86409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реализации поставленной цели и решения задач в Центре выстраивается система работы, способствующая эффективному функционированию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волонтерских отрядов. Сформировать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информационную среду о работе волонтеров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печатную продукцию (брошюры, буклеты, листовки, статьи в газете), сеть интернет, проведение презентаций на мероприятиях, где присутствует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целевая группа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Расширение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 обновление базы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волонтёров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имеющих возможность 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оказывать помощь отдельным категориям граждан района.</a:t>
            </a: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Создание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методической базы для организации работы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волонтёрских отрядов на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базе Центра.</a:t>
            </a: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Организовать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систему эффективной работы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волонтеров </a:t>
            </a: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мастер-классов,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семинаров, лекций, обмен опытом).</a:t>
            </a: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Развитие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межведомственного взаимодействия, посредством организации деятельности участников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волонтёрских отрядов со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специалистами 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органов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местного самоуправления, различных ведомств и служб.</a:t>
            </a:r>
          </a:p>
        </p:txBody>
      </p:sp>
    </p:spTree>
    <p:extLst>
      <p:ext uri="{BB962C8B-B14F-4D97-AF65-F5344CB8AC3E}">
        <p14:creationId xmlns:p14="http://schemas.microsoft.com/office/powerpoint/2010/main" val="68827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Medenceva\Desktop\volunteer-2055010_1920-1140x60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1462"/>
            <a:ext cx="9144000" cy="373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edenceva\Desktop\apanasen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6500" y1="14184" x2="97000" y2="61170"/>
                        <a14:foregroundMark x1="95250" y1="69149" x2="54000" y2="97518"/>
                        <a14:foregroundMark x1="47375" y1="92021" x2="35875" y2="60816"/>
                        <a14:foregroundMark x1="45250" y1="62234" x2="49875" y2="74113"/>
                        <a14:foregroundMark x1="46625" y1="96986" x2="51250" y2="97872"/>
                        <a14:foregroundMark x1="1875" y1="15603" x2="875" y2="27482"/>
                        <a14:foregroundMark x1="75750" y1="86525" x2="78875" y2="895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6702">
            <a:off x="251520" y="1412776"/>
            <a:ext cx="6840760" cy="490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60501" y="655232"/>
            <a:ext cx="266429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мероприятия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проекта 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3709" y="68175"/>
            <a:ext cx="2650779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Акция «Чистый двор»</a:t>
            </a: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Акция « Успей сказать: Спасибо!»</a:t>
            </a:r>
          </a:p>
          <a:p>
            <a:endParaRPr lang="ru-RU" sz="9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Творческие мастерские 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для несовершеннолетних</a:t>
            </a: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Акция «В гости к ветерану!»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«День ударного труда»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Информационные акции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Акция «Георгиевская ленточка»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«Виртуальные путешествия»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Экскурсии по достопримечательностям Апанасенковского района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Ставропольского края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Акция «Добровольцы детям»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Блок-схема: узел суммирования 9"/>
          <p:cNvSpPr/>
          <p:nvPr/>
        </p:nvSpPr>
        <p:spPr>
          <a:xfrm>
            <a:off x="3275856" y="3501008"/>
            <a:ext cx="153162" cy="153162"/>
          </a:xfrm>
          <a:prstGeom prst="flowChartSummingJunct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суммирования 10"/>
          <p:cNvSpPr/>
          <p:nvPr/>
        </p:nvSpPr>
        <p:spPr>
          <a:xfrm>
            <a:off x="3531156" y="4177769"/>
            <a:ext cx="153162" cy="153162"/>
          </a:xfrm>
          <a:prstGeom prst="flowChartSummingJunct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суммирования 11"/>
          <p:cNvSpPr/>
          <p:nvPr/>
        </p:nvSpPr>
        <p:spPr>
          <a:xfrm>
            <a:off x="4228272" y="5034928"/>
            <a:ext cx="153162" cy="153162"/>
          </a:xfrm>
          <a:prstGeom prst="flowChartSummingJunct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суммирования 12"/>
          <p:cNvSpPr/>
          <p:nvPr/>
        </p:nvSpPr>
        <p:spPr>
          <a:xfrm>
            <a:off x="2221275" y="2415553"/>
            <a:ext cx="153162" cy="153162"/>
          </a:xfrm>
          <a:prstGeom prst="flowChartSummingJunct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суммирования 13"/>
          <p:cNvSpPr/>
          <p:nvPr/>
        </p:nvSpPr>
        <p:spPr>
          <a:xfrm>
            <a:off x="6113268" y="116023"/>
            <a:ext cx="175006" cy="153162"/>
          </a:xfrm>
          <a:prstGeom prst="flowChartSummingJunct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суммирования 14"/>
          <p:cNvSpPr/>
          <p:nvPr/>
        </p:nvSpPr>
        <p:spPr>
          <a:xfrm>
            <a:off x="1628354" y="1916832"/>
            <a:ext cx="153162" cy="153162"/>
          </a:xfrm>
          <a:prstGeom prst="flowChartSummingJunct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суммирования 15"/>
          <p:cNvSpPr/>
          <p:nvPr/>
        </p:nvSpPr>
        <p:spPr>
          <a:xfrm>
            <a:off x="4901492" y="5449797"/>
            <a:ext cx="153162" cy="153162"/>
          </a:xfrm>
          <a:prstGeom prst="flowChartSummingJuncti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ердце 17"/>
          <p:cNvSpPr/>
          <p:nvPr/>
        </p:nvSpPr>
        <p:spPr>
          <a:xfrm>
            <a:off x="6051363" y="455523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ердце 18"/>
          <p:cNvSpPr/>
          <p:nvPr/>
        </p:nvSpPr>
        <p:spPr>
          <a:xfrm>
            <a:off x="3370828" y="5116628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ердце 19"/>
          <p:cNvSpPr/>
          <p:nvPr/>
        </p:nvSpPr>
        <p:spPr>
          <a:xfrm>
            <a:off x="3974194" y="4972066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ердце 20"/>
          <p:cNvSpPr/>
          <p:nvPr/>
        </p:nvSpPr>
        <p:spPr>
          <a:xfrm>
            <a:off x="5118359" y="5494947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ердце 21"/>
          <p:cNvSpPr/>
          <p:nvPr/>
        </p:nvSpPr>
        <p:spPr>
          <a:xfrm>
            <a:off x="4643598" y="4113081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ердце 22"/>
          <p:cNvSpPr/>
          <p:nvPr/>
        </p:nvSpPr>
        <p:spPr>
          <a:xfrm>
            <a:off x="3022014" y="3438146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ердце 23"/>
          <p:cNvSpPr/>
          <p:nvPr/>
        </p:nvSpPr>
        <p:spPr>
          <a:xfrm>
            <a:off x="1979712" y="2204866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ердце 24"/>
          <p:cNvSpPr/>
          <p:nvPr/>
        </p:nvSpPr>
        <p:spPr>
          <a:xfrm>
            <a:off x="2085910" y="3929154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ердце 25"/>
          <p:cNvSpPr/>
          <p:nvPr/>
        </p:nvSpPr>
        <p:spPr>
          <a:xfrm>
            <a:off x="1373474" y="1885401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ердце 26"/>
          <p:cNvSpPr/>
          <p:nvPr/>
        </p:nvSpPr>
        <p:spPr>
          <a:xfrm>
            <a:off x="735633" y="2722748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ердце 27"/>
          <p:cNvSpPr/>
          <p:nvPr/>
        </p:nvSpPr>
        <p:spPr>
          <a:xfrm>
            <a:off x="1663279" y="2983450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ердце 28"/>
          <p:cNvSpPr/>
          <p:nvPr/>
        </p:nvSpPr>
        <p:spPr>
          <a:xfrm>
            <a:off x="3684318" y="4113081"/>
            <a:ext cx="236909" cy="216024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олнце 29"/>
          <p:cNvSpPr/>
          <p:nvPr/>
        </p:nvSpPr>
        <p:spPr>
          <a:xfrm>
            <a:off x="6014504" y="841646"/>
            <a:ext cx="271246" cy="285342"/>
          </a:xfrm>
          <a:prstGeom prst="su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олнце 30"/>
          <p:cNvSpPr/>
          <p:nvPr/>
        </p:nvSpPr>
        <p:spPr>
          <a:xfrm>
            <a:off x="2131648" y="2020680"/>
            <a:ext cx="219628" cy="189665"/>
          </a:xfrm>
          <a:prstGeom prst="su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5-конечная звезда 31"/>
          <p:cNvSpPr/>
          <p:nvPr/>
        </p:nvSpPr>
        <p:spPr>
          <a:xfrm>
            <a:off x="6051363" y="1281760"/>
            <a:ext cx="234387" cy="288032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Молния 32"/>
          <p:cNvSpPr/>
          <p:nvPr/>
        </p:nvSpPr>
        <p:spPr>
          <a:xfrm>
            <a:off x="6051363" y="1700808"/>
            <a:ext cx="234387" cy="184593"/>
          </a:xfrm>
          <a:prstGeom prst="lightningBol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Улыбающееся лицо 33"/>
          <p:cNvSpPr/>
          <p:nvPr/>
        </p:nvSpPr>
        <p:spPr>
          <a:xfrm>
            <a:off x="6051363" y="2105341"/>
            <a:ext cx="252637" cy="207537"/>
          </a:xfrm>
          <a:prstGeom prst="smileyFac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Волна 34"/>
          <p:cNvSpPr/>
          <p:nvPr/>
        </p:nvSpPr>
        <p:spPr>
          <a:xfrm>
            <a:off x="6051363" y="2519530"/>
            <a:ext cx="271246" cy="153162"/>
          </a:xfrm>
          <a:prstGeom prst="wav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4-конечная звезда 35"/>
          <p:cNvSpPr/>
          <p:nvPr/>
        </p:nvSpPr>
        <p:spPr>
          <a:xfrm>
            <a:off x="6014397" y="2799093"/>
            <a:ext cx="288893" cy="368714"/>
          </a:xfrm>
          <a:prstGeom prst="star4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92BCE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6113268" y="3232304"/>
            <a:ext cx="172482" cy="238672"/>
          </a:xfrm>
          <a:prstGeom prst="ellipse">
            <a:avLst/>
          </a:prstGeom>
          <a:solidFill>
            <a:srgbClr val="E92B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апля 37"/>
          <p:cNvSpPr/>
          <p:nvPr/>
        </p:nvSpPr>
        <p:spPr>
          <a:xfrm>
            <a:off x="6206385" y="4083205"/>
            <a:ext cx="214648" cy="211737"/>
          </a:xfrm>
          <a:prstGeom prst="teardrop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5-конечная звезда 38"/>
          <p:cNvSpPr/>
          <p:nvPr/>
        </p:nvSpPr>
        <p:spPr>
          <a:xfrm>
            <a:off x="2483768" y="2348118"/>
            <a:ext cx="234387" cy="288032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5-конечная звезда 39"/>
          <p:cNvSpPr/>
          <p:nvPr/>
        </p:nvSpPr>
        <p:spPr>
          <a:xfrm>
            <a:off x="3429018" y="4454291"/>
            <a:ext cx="234387" cy="288032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5-конечная звезда 40"/>
          <p:cNvSpPr/>
          <p:nvPr/>
        </p:nvSpPr>
        <p:spPr>
          <a:xfrm>
            <a:off x="3352437" y="3237209"/>
            <a:ext cx="234387" cy="288032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Молния 41"/>
          <p:cNvSpPr/>
          <p:nvPr/>
        </p:nvSpPr>
        <p:spPr>
          <a:xfrm>
            <a:off x="2366574" y="2009128"/>
            <a:ext cx="234387" cy="184593"/>
          </a:xfrm>
          <a:prstGeom prst="lightningBol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Молния 42"/>
          <p:cNvSpPr/>
          <p:nvPr/>
        </p:nvSpPr>
        <p:spPr>
          <a:xfrm>
            <a:off x="3671900" y="4454291"/>
            <a:ext cx="234387" cy="184593"/>
          </a:xfrm>
          <a:prstGeom prst="lightningBol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Улыбающееся лицо 43"/>
          <p:cNvSpPr/>
          <p:nvPr/>
        </p:nvSpPr>
        <p:spPr>
          <a:xfrm>
            <a:off x="3258923" y="4329105"/>
            <a:ext cx="252637" cy="207537"/>
          </a:xfrm>
          <a:prstGeom prst="smileyFac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Улыбающееся лицо 44"/>
          <p:cNvSpPr/>
          <p:nvPr/>
        </p:nvSpPr>
        <p:spPr>
          <a:xfrm>
            <a:off x="3313548" y="3762138"/>
            <a:ext cx="252637" cy="207537"/>
          </a:xfrm>
          <a:prstGeom prst="smileyFac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Улыбающееся лицо 45"/>
          <p:cNvSpPr/>
          <p:nvPr/>
        </p:nvSpPr>
        <p:spPr>
          <a:xfrm>
            <a:off x="2292100" y="2591556"/>
            <a:ext cx="252637" cy="207537"/>
          </a:xfrm>
          <a:prstGeom prst="smileyFac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Волна 46"/>
          <p:cNvSpPr/>
          <p:nvPr/>
        </p:nvSpPr>
        <p:spPr>
          <a:xfrm>
            <a:off x="2704242" y="2090261"/>
            <a:ext cx="271246" cy="153162"/>
          </a:xfrm>
          <a:prstGeom prst="wav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Волна 47"/>
          <p:cNvSpPr/>
          <p:nvPr/>
        </p:nvSpPr>
        <p:spPr>
          <a:xfrm>
            <a:off x="3957026" y="4275290"/>
            <a:ext cx="271246" cy="153162"/>
          </a:xfrm>
          <a:prstGeom prst="wav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Волна 48"/>
          <p:cNvSpPr/>
          <p:nvPr/>
        </p:nvSpPr>
        <p:spPr>
          <a:xfrm>
            <a:off x="3618770" y="3748578"/>
            <a:ext cx="271246" cy="153162"/>
          </a:xfrm>
          <a:prstGeom prst="wav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4-конечная звезда 49"/>
          <p:cNvSpPr/>
          <p:nvPr/>
        </p:nvSpPr>
        <p:spPr>
          <a:xfrm>
            <a:off x="3558558" y="4557966"/>
            <a:ext cx="288893" cy="368714"/>
          </a:xfrm>
          <a:prstGeom prst="star4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92BCE"/>
              </a:solidFill>
            </a:endParaRPr>
          </a:p>
        </p:txBody>
      </p:sp>
      <p:sp>
        <p:nvSpPr>
          <p:cNvPr id="51" name="Капля 50"/>
          <p:cNvSpPr/>
          <p:nvPr/>
        </p:nvSpPr>
        <p:spPr>
          <a:xfrm>
            <a:off x="3033144" y="3717416"/>
            <a:ext cx="214648" cy="211737"/>
          </a:xfrm>
          <a:prstGeom prst="teardrop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Капля 51"/>
          <p:cNvSpPr/>
          <p:nvPr/>
        </p:nvSpPr>
        <p:spPr>
          <a:xfrm>
            <a:off x="3909882" y="4573910"/>
            <a:ext cx="214648" cy="211737"/>
          </a:xfrm>
          <a:prstGeom prst="teardrop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4630333" y="5502258"/>
            <a:ext cx="172482" cy="238672"/>
          </a:xfrm>
          <a:prstGeom prst="ellipse">
            <a:avLst/>
          </a:prstGeom>
          <a:solidFill>
            <a:srgbClr val="E92B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3275856" y="4638884"/>
            <a:ext cx="172482" cy="238672"/>
          </a:xfrm>
          <a:prstGeom prst="ellipse">
            <a:avLst/>
          </a:prstGeom>
          <a:solidFill>
            <a:srgbClr val="E92B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1959166" y="1946555"/>
            <a:ext cx="172482" cy="238672"/>
          </a:xfrm>
          <a:prstGeom prst="ellipse">
            <a:avLst/>
          </a:prstGeom>
          <a:solidFill>
            <a:srgbClr val="E92B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20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C:\Users\Medenceva\Desktop\volunteer-2055010_1920-1140x60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1462"/>
            <a:ext cx="9144000" cy="373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67744" y="655232"/>
            <a:ext cx="2869021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Волонтерские отряды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Medenceva\Desktop\apanasen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6500" y1="14184" x2="97000" y2="61170"/>
                        <a14:foregroundMark x1="95250" y1="69149" x2="54000" y2="97518"/>
                        <a14:foregroundMark x1="47375" y1="92021" x2="35875" y2="60816"/>
                        <a14:foregroundMark x1="45250" y1="62234" x2="49875" y2="74113"/>
                        <a14:foregroundMark x1="46625" y1="96986" x2="51250" y2="97872"/>
                        <a14:foregroundMark x1="1875" y1="15603" x2="875" y2="27482"/>
                        <a14:foregroundMark x1="75750" y1="86525" x2="78875" y2="895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0795">
            <a:off x="107504" y="1724328"/>
            <a:ext cx="6349517" cy="455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580112" y="1024564"/>
            <a:ext cx="33123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Действующие отряды: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Отряд «Волонтерское единство»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Отряд «Серебряные волонтеры»</a:t>
            </a:r>
          </a:p>
          <a:p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Планируемые до конца 2018 года: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Отряд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«Серебряные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волонтеры»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Отряд несовершеннолетних</a:t>
            </a:r>
          </a:p>
          <a:p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Планируемые на 2019 год:</a:t>
            </a: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Отряд «Серебряные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волонтеры»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Отряд несовершеннолетних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6-конечная звезда 9"/>
          <p:cNvSpPr/>
          <p:nvPr/>
        </p:nvSpPr>
        <p:spPr>
          <a:xfrm>
            <a:off x="5422174" y="1554717"/>
            <a:ext cx="216024" cy="216024"/>
          </a:xfrm>
          <a:prstGeom prst="star6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6-конечная звезда 10"/>
          <p:cNvSpPr/>
          <p:nvPr/>
        </p:nvSpPr>
        <p:spPr>
          <a:xfrm>
            <a:off x="5364088" y="2332034"/>
            <a:ext cx="216024" cy="216024"/>
          </a:xfrm>
          <a:prstGeom prst="star6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6-конечная звезда 11"/>
          <p:cNvSpPr/>
          <p:nvPr/>
        </p:nvSpPr>
        <p:spPr>
          <a:xfrm>
            <a:off x="5358550" y="3284984"/>
            <a:ext cx="216024" cy="216024"/>
          </a:xfrm>
          <a:prstGeom prst="star6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6-конечная звезда 12"/>
          <p:cNvSpPr/>
          <p:nvPr/>
        </p:nvSpPr>
        <p:spPr>
          <a:xfrm>
            <a:off x="4211960" y="5517232"/>
            <a:ext cx="216024" cy="216024"/>
          </a:xfrm>
          <a:prstGeom prst="star6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6-конечная звезда 13"/>
          <p:cNvSpPr/>
          <p:nvPr/>
        </p:nvSpPr>
        <p:spPr>
          <a:xfrm>
            <a:off x="3378218" y="4221088"/>
            <a:ext cx="216024" cy="216024"/>
          </a:xfrm>
          <a:prstGeom prst="star6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6-конечная звезда 14"/>
          <p:cNvSpPr/>
          <p:nvPr/>
        </p:nvSpPr>
        <p:spPr>
          <a:xfrm>
            <a:off x="2627784" y="3648082"/>
            <a:ext cx="216024" cy="216024"/>
          </a:xfrm>
          <a:prstGeom prst="star6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6-конечная звезда 15"/>
          <p:cNvSpPr/>
          <p:nvPr/>
        </p:nvSpPr>
        <p:spPr>
          <a:xfrm>
            <a:off x="1691680" y="2462001"/>
            <a:ext cx="216024" cy="216024"/>
          </a:xfrm>
          <a:prstGeom prst="star6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6-конечная звезда 16"/>
          <p:cNvSpPr/>
          <p:nvPr/>
        </p:nvSpPr>
        <p:spPr>
          <a:xfrm>
            <a:off x="971600" y="2332034"/>
            <a:ext cx="216024" cy="216024"/>
          </a:xfrm>
          <a:prstGeom prst="star6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ердце 17"/>
          <p:cNvSpPr/>
          <p:nvPr/>
        </p:nvSpPr>
        <p:spPr>
          <a:xfrm>
            <a:off x="5437962" y="1341804"/>
            <a:ext cx="216024" cy="141942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ердце 18"/>
          <p:cNvSpPr/>
          <p:nvPr/>
        </p:nvSpPr>
        <p:spPr>
          <a:xfrm>
            <a:off x="5374338" y="2607054"/>
            <a:ext cx="216024" cy="141942"/>
          </a:xfrm>
          <a:prstGeom prst="hear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92BCE"/>
              </a:solidFill>
            </a:endParaRPr>
          </a:p>
        </p:txBody>
      </p:sp>
      <p:sp>
        <p:nvSpPr>
          <p:cNvPr id="20" name="Сердце 19"/>
          <p:cNvSpPr/>
          <p:nvPr/>
        </p:nvSpPr>
        <p:spPr>
          <a:xfrm>
            <a:off x="5418726" y="3577111"/>
            <a:ext cx="216024" cy="141942"/>
          </a:xfrm>
          <a:prstGeom prst="hear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ердце 20"/>
          <p:cNvSpPr/>
          <p:nvPr/>
        </p:nvSpPr>
        <p:spPr>
          <a:xfrm>
            <a:off x="3282262" y="4653136"/>
            <a:ext cx="216024" cy="141942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ердце 21"/>
          <p:cNvSpPr/>
          <p:nvPr/>
        </p:nvSpPr>
        <p:spPr>
          <a:xfrm>
            <a:off x="2849654" y="3577111"/>
            <a:ext cx="216024" cy="141942"/>
          </a:xfrm>
          <a:prstGeom prst="hear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ердце 22"/>
          <p:cNvSpPr/>
          <p:nvPr/>
        </p:nvSpPr>
        <p:spPr>
          <a:xfrm>
            <a:off x="1897160" y="2748996"/>
            <a:ext cx="216024" cy="141942"/>
          </a:xfrm>
          <a:prstGeom prst="hear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86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1720" y="116632"/>
            <a:ext cx="590465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Lobster" pitchFamily="2" charset="0"/>
              </a:rPr>
              <a:t>Ожидаемые результаты Проекта:</a:t>
            </a:r>
            <a:endParaRPr lang="ru-RU" sz="2400" dirty="0">
              <a:latin typeface="Lobster" pitchFamily="2" charset="0"/>
            </a:endParaRPr>
          </a:p>
        </p:txBody>
      </p:sp>
      <p:pic>
        <p:nvPicPr>
          <p:cNvPr id="5122" name="Picture 2" descr="C:\Users\Medenceva\Desktop\bannergd_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691" y="2204864"/>
            <a:ext cx="1872208" cy="181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837603"/>
              </p:ext>
            </p:extLst>
          </p:nvPr>
        </p:nvGraphicFramePr>
        <p:xfrm>
          <a:off x="1738516" y="908720"/>
          <a:ext cx="7225971" cy="5317214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1416857"/>
                <a:gridCol w="5809114"/>
              </a:tblGrid>
              <a:tr h="1584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Количественные </a:t>
                      </a:r>
                      <a:endParaRPr lang="ru-RU" sz="12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задействованных </a:t>
                      </a: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специалистов-25 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endParaRPr lang="ru-RU" sz="105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геронтоволонтёров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человек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несовершеннолетних волонтеров и</a:t>
                      </a:r>
                      <a:r>
                        <a:rPr lang="ru-RU" sz="12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добровольцев - 40</a:t>
                      </a:r>
                      <a:endParaRPr lang="ru-RU" sz="105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мероприятий и акций, проведенных с участием </a:t>
                      </a: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волонтеров - 30</a:t>
                      </a:r>
                      <a:endParaRPr lang="ru-RU" sz="105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граждан получивших волонтерскую помощь – </a:t>
                      </a: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человек.</a:t>
                      </a:r>
                      <a:endParaRPr lang="ru-RU" sz="105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концу 2018 года планируется  привлечь к участию в волонтерской деятельности около </a:t>
                      </a: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  волонтеров и 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оказать поддержку не менее </a:t>
                      </a: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 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гражданам. 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</a:tr>
              <a:tr h="2236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Качественные </a:t>
                      </a:r>
                      <a:endParaRPr lang="ru-RU" sz="12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Создания условий для развития волонтерского движения.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Создание волонтерских отрядов для помощи гражданам пожилого возраста на      территории Апанасенковского района Ставропольского края.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Проведения информационной компании направленной на пропаганду волонтерского движения по Апанасенковскому району Ставропольского края</a:t>
                      </a:r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Профилактика социального одиночества, создание условий для активного долголетия и получения новых знаний через организацию досуга, расширение круга общения по интересам, поддержание познавательной активности, расширение коммуникативной сферы, повышение жизненного тонуса; появление желания вести активный образ жизни, принимать участие в мероприятиях, проводимых и организуемых на территории Апанасенковского района Ставропольского края.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Увеличение количества ветеранов ВОВ, одиноких пожилых людей и инвалидов, получивших необходимую помощь со стороны волонтеров пожилым людям.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Повышение мотивации участия в добровольческой деятельности представителей молодежной среды посредством организации «диалога поколений».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Повышение уровня гражданско-патриотической зрелости молодежи.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26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523</Words>
  <Application>Microsoft Office PowerPoint</Application>
  <PresentationFormat>Экран (4:3)</PresentationFormat>
  <Paragraphs>110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Office Theme</vt:lpstr>
      <vt:lpstr>Custom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Medenceva</cp:lastModifiedBy>
  <cp:revision>66</cp:revision>
  <dcterms:created xsi:type="dcterms:W3CDTF">2014-04-01T16:35:38Z</dcterms:created>
  <dcterms:modified xsi:type="dcterms:W3CDTF">2018-06-29T13:09:56Z</dcterms:modified>
</cp:coreProperties>
</file>