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5" r:id="rId5"/>
    <p:sldId id="264" r:id="rId6"/>
    <p:sldId id="263" r:id="rId7"/>
    <p:sldId id="258" r:id="rId8"/>
    <p:sldId id="261" r:id="rId9"/>
    <p:sldId id="260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15155B0-34B2-4C13-AFDA-CBE759C5CB5C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2A36BD-6B7A-43C4-96D7-2A92FA96BC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7812360" cy="2550145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Аптека 21 века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2357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Федеральное государственное бюджетное образовательное учреждение высшего образования «Кубанский государственный медицинский университет» Министерства здравоохранения Российской Федерации, Волонтерский центр КубГМУ, Краснодарское региональное отделение ВОД «Волонтеры-медики»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E4340A9-8E19-9C42-B7F4-625E889D2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9" y="5954196"/>
            <a:ext cx="2784096" cy="82770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231053E-4329-3A4D-966D-FD23B9406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" y="4615762"/>
            <a:ext cx="1318725" cy="13384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2912" y="980728"/>
            <a:ext cx="5221088" cy="5400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В современном мире конкуренция на рынке фармацевтической продукции вынуждает производителей создавать колоссальное количество медикаментов с целью удовлетворения нужд потребителей. При этом цена на различные фармацевтические продукты колеблется в достаточно широких диапазонах, при учете того факта, что активное действующее вещество будет одинаковым, вне зависимости от конечной стоимости. Дополнительно набирает обороты работа на рынке рекламных кампаний различных фармацевтических фирм и их продукции. В конечном счёте, потребитель может иметь недостаточное количество информации о препарате, его основном действии и побочных эффектах. Неосведомленный гражданин в результате может не только нерационально употреблять различные фармацевтические продукты, но и получить незапланированные осложнения или ухудшить состояние своего здоровья. </a:t>
            </a:r>
          </a:p>
        </p:txBody>
      </p:sp>
      <p:pic>
        <p:nvPicPr>
          <p:cNvPr id="4" name="Рисунок 3" descr="shutterstock_118091098.jpg"/>
          <p:cNvPicPr>
            <a:picLocks noChangeAspect="1"/>
          </p:cNvPicPr>
          <p:nvPr/>
        </p:nvPicPr>
        <p:blipFill>
          <a:blip r:embed="rId2" cstate="print"/>
          <a:srcRect l="17729" r="9376"/>
          <a:stretch>
            <a:fillRect/>
          </a:stretch>
        </p:blipFill>
        <p:spPr>
          <a:xfrm>
            <a:off x="0" y="1484784"/>
            <a:ext cx="4140968" cy="3789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800"/>
          </a:xfrm>
        </p:spPr>
        <p:txBody>
          <a:bodyPr/>
          <a:lstStyle/>
          <a:p>
            <a:r>
              <a:rPr lang="ru-RU" dirty="0"/>
              <a:t>Описание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237626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Ежегодно растет количество препаратов сходных по действующему веществу и его концентрации, но имеющих различное торговое название. Растет количество рекламы в федеральных и региональных средствах массовой информации, что повышает количество покупателей данного товара, большая часть которых не консультируется со специалистами, а иногда и не читает аннотацию, что ведет совсем не к тому эффекту, который ожидался потребителем. Для решения данной проблемы, мы разработали план обучения студентов ВУЗов и </a:t>
            </a:r>
            <a:r>
              <a:rPr lang="ru-RU" dirty="0" err="1"/>
              <a:t>ССУЗов</a:t>
            </a:r>
            <a:r>
              <a:rPr lang="ru-RU" dirty="0"/>
              <a:t>, в который входят профилактические лекции, </a:t>
            </a:r>
            <a:r>
              <a:rPr lang="ru-RU" dirty="0" err="1"/>
              <a:t>интерактивы</a:t>
            </a:r>
            <a:r>
              <a:rPr lang="ru-RU" dirty="0"/>
              <a:t> и </a:t>
            </a:r>
            <a:r>
              <a:rPr lang="ru-RU" dirty="0" err="1"/>
              <a:t>квесты</a:t>
            </a:r>
            <a:r>
              <a:rPr lang="ru-RU" dirty="0"/>
              <a:t>, так как </a:t>
            </a:r>
            <a:r>
              <a:rPr lang="ru-RU" dirty="0" err="1"/>
              <a:t>геймификация</a:t>
            </a:r>
            <a:r>
              <a:rPr lang="ru-RU" dirty="0"/>
              <a:t> учебного процесса повышает уровень восприятия новых сведений. Повышение фармацевтической грамотности приведет к меньшему количеству нежелательных осложнений, выявляемых при последующей госпитализации. Кроме того, проведение подобного рода мероприятий повысит ответственность каждого гражданина за выбор лекарственных препаратов и позволит людям осознать последствия самолечения.</a:t>
            </a:r>
          </a:p>
        </p:txBody>
      </p:sp>
      <p:pic>
        <p:nvPicPr>
          <p:cNvPr id="7" name="Рисунок 6" descr="2_39.jpg"/>
          <p:cNvPicPr>
            <a:picLocks noChangeAspect="1"/>
          </p:cNvPicPr>
          <p:nvPr/>
        </p:nvPicPr>
        <p:blipFill>
          <a:blip r:embed="rId2" cstate="print"/>
          <a:srcRect r="-2260" b="35686"/>
          <a:stretch>
            <a:fillRect/>
          </a:stretch>
        </p:blipFill>
        <p:spPr>
          <a:xfrm>
            <a:off x="3354557" y="4631291"/>
            <a:ext cx="5789443" cy="2226709"/>
          </a:xfrm>
          <a:prstGeom prst="rect">
            <a:avLst/>
          </a:prstGeom>
        </p:spPr>
      </p:pic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rcRect r="361" b="38556"/>
          <a:stretch>
            <a:fillRect/>
          </a:stretch>
        </p:blipFill>
        <p:spPr>
          <a:xfrm>
            <a:off x="0" y="3212976"/>
            <a:ext cx="5364088" cy="20219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066800"/>
          </a:xfrm>
        </p:spPr>
        <p:txBody>
          <a:bodyPr/>
          <a:lstStyle/>
          <a:p>
            <a:r>
              <a:rPr lang="ru-RU" dirty="0"/>
              <a:t>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003232" cy="20882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В условиях современного потока информации, которую мы получаем не только посредством СМИ, но и через глобальную сеть Интернет, человеку становится всё труднее принимать взвешенные и грамотные решения, способные привести именно к ожидаемому результату. Данная ситуация имеет место быть и в сфере здравоохранения, в частности – фармацевтике.</a:t>
            </a:r>
          </a:p>
          <a:p>
            <a:pPr algn="just"/>
            <a:r>
              <a:rPr lang="ru-RU" dirty="0"/>
              <a:t>С целью профилактики безграмотности в вышеупомянутой области, волонтерами-медиками ведется работа по формированию критического мышления при употреблении лекарственных средств.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wbz-guide-to-cold-medicine-for-adul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996952"/>
            <a:ext cx="6444208" cy="3624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66800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18722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1. Популяризация волонтерской деятельности среди молодежи;</a:t>
            </a:r>
          </a:p>
          <a:p>
            <a:pPr algn="just"/>
            <a:r>
              <a:rPr lang="ru-RU" dirty="0"/>
              <a:t>2. Развитие критического мышления среди студенчества;</a:t>
            </a:r>
          </a:p>
          <a:p>
            <a:pPr algn="just"/>
            <a:r>
              <a:rPr lang="ru-RU" dirty="0"/>
              <a:t>3. Профилактика фармацевтической безграмотности;</a:t>
            </a:r>
          </a:p>
          <a:p>
            <a:pPr algn="just"/>
            <a:r>
              <a:rPr lang="ru-RU" dirty="0"/>
              <a:t>4. Снижения количества случаев осложнений, связанных с самолечением;</a:t>
            </a:r>
          </a:p>
          <a:p>
            <a:pPr algn="just"/>
            <a:r>
              <a:rPr lang="ru-RU" dirty="0"/>
              <a:t>5. Повышение процентного показателя обращений к специалистам, с целью получения надлежащего лечения и мониторинга состояния в процессе выздоровления.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AMqXohxGIY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t="21639"/>
          <a:stretch>
            <a:fillRect/>
          </a:stretch>
        </p:blipFill>
        <p:spPr>
          <a:xfrm>
            <a:off x="755576" y="2947328"/>
            <a:ext cx="7488832" cy="39106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r>
              <a:rPr lang="ru-RU" dirty="0"/>
              <a:t>Целевые группы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0324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1. Волонтеры-медики Кубанского государственного медицинского университета в роли спикеров;</a:t>
            </a:r>
          </a:p>
          <a:p>
            <a:pPr algn="just"/>
            <a:r>
              <a:rPr lang="ru-RU" dirty="0"/>
              <a:t>2. Студенты ВУЗов и </a:t>
            </a:r>
            <a:r>
              <a:rPr lang="ru-RU" dirty="0" err="1"/>
              <a:t>ССУЗов</a:t>
            </a:r>
            <a:r>
              <a:rPr lang="ru-RU" dirty="0"/>
              <a:t>, школьники в качестве </a:t>
            </a:r>
            <a:r>
              <a:rPr lang="ru-RU" dirty="0" err="1"/>
              <a:t>благополучателей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3. Родственники и близкое окружение слушателей, которые будут получать лекционный материал посредством «сарафанного радио»;</a:t>
            </a:r>
          </a:p>
          <a:p>
            <a:pPr algn="just"/>
            <a:r>
              <a:rPr lang="ru-RU" dirty="0"/>
              <a:t>4. Профессорско-преподавательский состав КубГМУ, как создатели и редакторы лекционных материалов;</a:t>
            </a:r>
          </a:p>
          <a:p>
            <a:pPr algn="just"/>
            <a:r>
              <a:rPr lang="ru-RU" dirty="0"/>
              <a:t>5. Действующие фармацевты и провизоры в роли спикеров.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Методы реализации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. Привлечение и отбор волонтеров-медиков из числа студентов Кубанского государственного медицинского университета;</a:t>
            </a:r>
          </a:p>
          <a:p>
            <a:pPr algn="just"/>
            <a:r>
              <a:rPr lang="ru-RU" dirty="0"/>
              <a:t>2. Разработка теоретического материала совместно с профессорско-преподавательским составом КубГМУ;</a:t>
            </a:r>
          </a:p>
          <a:p>
            <a:pPr algn="just"/>
            <a:r>
              <a:rPr lang="ru-RU" dirty="0"/>
              <a:t>3. Подготовка раздаточного материала, содержащего необходимую информацию по тематике проекта;</a:t>
            </a:r>
          </a:p>
          <a:p>
            <a:pPr algn="just"/>
            <a:r>
              <a:rPr lang="ru-RU" dirty="0"/>
              <a:t>4. Входной контроль знаний оппонентов для корректировки лекционного материала;</a:t>
            </a:r>
          </a:p>
          <a:p>
            <a:pPr algn="just"/>
            <a:r>
              <a:rPr lang="ru-RU" dirty="0"/>
              <a:t>5. Проведение профилактических лекций, направленных на повышение уровня фармацевтической грамотности фокус группы;</a:t>
            </a:r>
          </a:p>
          <a:p>
            <a:pPr algn="just"/>
            <a:r>
              <a:rPr lang="ru-RU" dirty="0"/>
              <a:t>6. Организация тематических </a:t>
            </a:r>
            <a:r>
              <a:rPr lang="ru-RU" dirty="0" err="1"/>
              <a:t>квестов</a:t>
            </a:r>
            <a:r>
              <a:rPr lang="ru-RU" dirty="0"/>
              <a:t> с целью повышения количества и качества получаемой информации;</a:t>
            </a:r>
          </a:p>
          <a:p>
            <a:pPr algn="just"/>
            <a:r>
              <a:rPr lang="ru-RU" dirty="0"/>
              <a:t>7. Разработка и демонстрация видеороликов, показывающих возможные осложнения при употреблении ненадлежащих препаратов;</a:t>
            </a:r>
          </a:p>
          <a:p>
            <a:pPr algn="just"/>
            <a:r>
              <a:rPr lang="ru-RU" dirty="0"/>
              <a:t>8. Выходной контроль знаний с целью получения данных об эффективности работы проекта.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538736" cy="86903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Лекции</a:t>
            </a:r>
          </a:p>
        </p:txBody>
      </p:sp>
      <p:pic>
        <p:nvPicPr>
          <p:cNvPr id="4" name="Содержимое 3" descr="kQCV_DaPX9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4827155" cy="3216846"/>
          </a:xfrm>
        </p:spPr>
      </p:pic>
      <p:pic>
        <p:nvPicPr>
          <p:cNvPr id="5" name="Рисунок 4" descr="vE0FLBfmf-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667231"/>
            <a:ext cx="4788024" cy="31907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306896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Квесты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Количественные показатели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0598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1. Всего в реализации проекта будет принимать участие более 50 волонтеров;</a:t>
            </a:r>
          </a:p>
          <a:p>
            <a:pPr algn="just"/>
            <a:r>
              <a:rPr lang="ru-RU" dirty="0"/>
              <a:t>2. Члены профессорско-преподавательского состава Кубанского государственного медицинского университета, принимающие участие в разработке теоретических материалов около 10 человек;</a:t>
            </a:r>
          </a:p>
          <a:p>
            <a:pPr algn="just"/>
            <a:r>
              <a:rPr lang="ru-RU" dirty="0"/>
              <a:t>3. Разработчики </a:t>
            </a:r>
            <a:r>
              <a:rPr lang="ru-RU" dirty="0" err="1"/>
              <a:t>квестов</a:t>
            </a:r>
            <a:r>
              <a:rPr lang="ru-RU" dirty="0"/>
              <a:t> из числа волонтеров-медиков санитарно-профилактического направления – 15 человек;</a:t>
            </a:r>
          </a:p>
          <a:p>
            <a:pPr algn="just"/>
            <a:r>
              <a:rPr lang="ru-RU" dirty="0"/>
              <a:t>4. Студенты ВУЗов и </a:t>
            </a:r>
            <a:r>
              <a:rPr lang="ru-RU" dirty="0" err="1"/>
              <a:t>ССУЗов</a:t>
            </a:r>
            <a:r>
              <a:rPr lang="ru-RU" dirty="0"/>
              <a:t> г.Краснодар и Краснодарского края – 2000 человек.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Качественные показатели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1. Повышение уровня фармацевтической грамотности молодого населения, в частности студенчества, г.Краснодар и Краснодарского края;</a:t>
            </a:r>
          </a:p>
          <a:p>
            <a:pPr algn="just"/>
            <a:r>
              <a:rPr lang="ru-RU" dirty="0"/>
              <a:t>2. Развитие умения критически мыслить;</a:t>
            </a:r>
          </a:p>
          <a:p>
            <a:pPr algn="just"/>
            <a:r>
              <a:rPr lang="ru-RU" dirty="0"/>
              <a:t>3. Повышение количественного показателя обращений населения к специалистам узкого профиля;</a:t>
            </a:r>
          </a:p>
          <a:p>
            <a:pPr algn="just"/>
            <a:r>
              <a:rPr lang="ru-RU" dirty="0"/>
              <a:t>4. Популяризация доверия медицинским работникам, как специалистам, обладающим определенными знаниями и опытом;</a:t>
            </a:r>
          </a:p>
          <a:p>
            <a:pPr algn="just"/>
            <a:r>
              <a:rPr lang="ru-RU" dirty="0"/>
              <a:t>5. Привлечение молодого поколения различных возрастных групп к волонтерской деятельности;</a:t>
            </a:r>
          </a:p>
          <a:p>
            <a:pPr algn="just"/>
            <a:r>
              <a:rPr lang="ru-RU" dirty="0"/>
              <a:t>6. Снижение количества обращений пациентов в лечебно-профилактические учреждения с осложнениями и </a:t>
            </a:r>
            <a:r>
              <a:rPr lang="ru-RU" dirty="0" err="1"/>
              <a:t>хронизацией</a:t>
            </a:r>
            <a:r>
              <a:rPr lang="ru-RU" dirty="0"/>
              <a:t> заболеваний;</a:t>
            </a:r>
          </a:p>
          <a:p>
            <a:pPr algn="just"/>
            <a:r>
              <a:rPr lang="ru-RU" dirty="0"/>
              <a:t>7. Воспитание молодежи с активной гражданской позицией.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209</TotalTime>
  <Words>738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Аптека 21 века </vt:lpstr>
      <vt:lpstr>Описание проблемы</vt:lpstr>
      <vt:lpstr>Цель</vt:lpstr>
      <vt:lpstr>Задачи</vt:lpstr>
      <vt:lpstr>Целевые группы</vt:lpstr>
      <vt:lpstr>Методы реализации</vt:lpstr>
      <vt:lpstr>Лекции</vt:lpstr>
      <vt:lpstr>Количественные показатели</vt:lpstr>
      <vt:lpstr>Качественные показатели</vt:lpstr>
      <vt:lpstr>Актуальность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Аптека 21 века</dc:title>
  <dc:creator>dns</dc:creator>
  <cp:lastModifiedBy>dns</cp:lastModifiedBy>
  <cp:revision>19</cp:revision>
  <dcterms:created xsi:type="dcterms:W3CDTF">2018-04-27T10:02:54Z</dcterms:created>
  <dcterms:modified xsi:type="dcterms:W3CDTF">2018-04-30T10:49:26Z</dcterms:modified>
</cp:coreProperties>
</file>