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1C5"/>
    <a:srgbClr val="A86EA1"/>
    <a:srgbClr val="F3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0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0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1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2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421AF-ACDC-4887-A8AE-2823ADC3F04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DE0B-4A5B-45F0-8F84-60DC31E2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5525" y="0"/>
            <a:ext cx="7600950" cy="1600200"/>
          </a:xfrm>
          <a:solidFill>
            <a:srgbClr val="C5A1C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</a:t>
            </a:r>
            <a:r>
              <a:rPr lang="ru-RU" sz="2000" dirty="0" smtClean="0"/>
              <a:t>овет детского общественного движения «Наследники: образ будущего» Муниципального бюджетного  учреждения</a:t>
            </a:r>
            <a:br>
              <a:rPr lang="ru-RU" sz="2000" dirty="0" smtClean="0"/>
            </a:br>
            <a:r>
              <a:rPr lang="ru-RU" sz="2000" dirty="0" smtClean="0"/>
              <a:t>дополнительного образования  </a:t>
            </a:r>
            <a:r>
              <a:rPr lang="ru-RU" sz="2000" dirty="0" err="1" smtClean="0"/>
              <a:t>Собинского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Дома детского творчества </a:t>
            </a:r>
            <a:r>
              <a:rPr lang="ru-RU" sz="2000" dirty="0" err="1" smtClean="0"/>
              <a:t>г.Собинки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1900" y="901700"/>
            <a:ext cx="4648200" cy="304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5136"/>
            <a:ext cx="5676900" cy="9978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0550" y="1711325"/>
            <a:ext cx="5181600" cy="43513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1 помещение для организации работы детского  арт-кафе;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инициативная творческая группа из числа старших учащихся в составе 30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человек,желающая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участвовать в организации и деятельности арт-кафе;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 ремонтные работы в помещении будущего арт-кафе, произведена замена окон;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добровольческая творческая группа из числа старших учащихся - художников, прикладников,  желающая участвовать в обустройстве эстетического пространства арт-кафе в составе 10 человек.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-391398"/>
            <a:ext cx="4534142" cy="2554446"/>
          </a:xfrm>
        </p:spPr>
      </p:pic>
      <p:sp>
        <p:nvSpPr>
          <p:cNvPr id="6" name="Прямоугольник 5"/>
          <p:cNvSpPr/>
          <p:nvPr/>
        </p:nvSpPr>
        <p:spPr>
          <a:xfrm>
            <a:off x="6845300" y="2431633"/>
            <a:ext cx="46990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арт-кафе станет популярным местом культурно-познавательного, творческого и развлекательного досуга в окружающем социуме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Услугами арт-кафе будут охвачены все категории обучающихся, а также социально незащищённые группы населения (инвалиды-дети и взрослые, подростки, оказавшиеся в трудной жизненной ситуации).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A86EA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Актуальность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С каждым годом развиваются интересы и потребности  обучающихся в дополнительных культурно обустроенных  коммуникативных пространствах, пронизанных привлекательными образами творческой жизни. Однако в Доме детского творчества, кроме актового зала на 200 мест и учебных кабинетов, нет других помещений для творческого общения. Необходимость организации такого пространства для камерных встреч детско-взрослого сообщества вызвала к жизни идею создания в Доме детского творчества детского арт-кафе, которое смогло бы стать ещё одной популярной формой здорового, познавательного культурно-творческого  досуга, местом интересных встреч с творческими людьми,  а также  одним из видов социальной деятельности по развитию добровольчества, сферой реализации интересов и индивидуально-творческой активности личности ребят, продвижения ими себя как личного бренда.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58458"/>
            <a:ext cx="5181600" cy="34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77799"/>
            <a:ext cx="8013700" cy="7492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реализации проекта: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266555"/>
              </p:ext>
            </p:extLst>
          </p:nvPr>
        </p:nvGraphicFramePr>
        <p:xfrm>
          <a:off x="774698" y="927098"/>
          <a:ext cx="10566401" cy="565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741">
                  <a:extLst>
                    <a:ext uri="{9D8B030D-6E8A-4147-A177-3AD203B41FA5}">
                      <a16:colId xmlns:a16="http://schemas.microsoft.com/office/drawing/2014/main" val="1968142228"/>
                    </a:ext>
                  </a:extLst>
                </a:gridCol>
                <a:gridCol w="2858646">
                  <a:extLst>
                    <a:ext uri="{9D8B030D-6E8A-4147-A177-3AD203B41FA5}">
                      <a16:colId xmlns:a16="http://schemas.microsoft.com/office/drawing/2014/main" val="3781331987"/>
                    </a:ext>
                  </a:extLst>
                </a:gridCol>
                <a:gridCol w="5563014">
                  <a:extLst>
                    <a:ext uri="{9D8B030D-6E8A-4147-A177-3AD203B41FA5}">
                      <a16:colId xmlns:a16="http://schemas.microsoft.com/office/drawing/2014/main" val="1860013191"/>
                    </a:ext>
                  </a:extLst>
                </a:gridCol>
              </a:tblGrid>
              <a:tr h="375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2562993562"/>
                  </a:ext>
                </a:extLst>
              </a:tr>
              <a:tr h="1878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53751"/>
                  </a:ext>
                </a:extLst>
              </a:tr>
              <a:tr h="225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инициативной проектной группы.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 обязанностей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распределение их в проектной группе. Разработка членами проектной группы собственного варианта решения поставленной творческой задачи. Реклама проекта. Формирование общественного мнения вокруг идеи проекта.  Составление бюджета проекта.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социальных и деловых партнёров.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уч-ся 14-16 лет,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1019362433"/>
                  </a:ext>
                </a:extLst>
              </a:tr>
              <a:tr h="93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Определение финансовых ресурсов и источников их получения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Файндрайзинг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областном конкурсе добровольческих проектов «Важное дело».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223012289"/>
                  </a:ext>
                </a:extLst>
              </a:tr>
              <a:tr h="138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Социальные акции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среди учащихся, педагогов и родителей на лучший дизайнерский проект детского арт-кафе.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 чел. 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260 уч-ся 12-16 лет, 10 педагогов </a:t>
                      </a:r>
                      <a:r>
                        <a:rPr lang="ru-RU" sz="1400" dirty="0" err="1">
                          <a:effectLst/>
                        </a:rPr>
                        <a:t>доп.обр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 родителей-активистов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243912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350" y="0"/>
            <a:ext cx="3930650" cy="661988"/>
          </a:xfrm>
          <a:solidFill>
            <a:srgbClr val="A86EA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584071"/>
              </p:ext>
            </p:extLst>
          </p:nvPr>
        </p:nvGraphicFramePr>
        <p:xfrm>
          <a:off x="1371601" y="1203008"/>
          <a:ext cx="9766300" cy="563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509">
                  <a:extLst>
                    <a:ext uri="{9D8B030D-6E8A-4147-A177-3AD203B41FA5}">
                      <a16:colId xmlns:a16="http://schemas.microsoft.com/office/drawing/2014/main" val="1249674513"/>
                    </a:ext>
                  </a:extLst>
                </a:gridCol>
                <a:gridCol w="2578221">
                  <a:extLst>
                    <a:ext uri="{9D8B030D-6E8A-4147-A177-3AD203B41FA5}">
                      <a16:colId xmlns:a16="http://schemas.microsoft.com/office/drawing/2014/main" val="1922395281"/>
                    </a:ext>
                  </a:extLst>
                </a:gridCol>
                <a:gridCol w="5259570">
                  <a:extLst>
                    <a:ext uri="{9D8B030D-6E8A-4147-A177-3AD203B41FA5}">
                      <a16:colId xmlns:a16="http://schemas.microsoft.com/office/drawing/2014/main" val="2615298194"/>
                    </a:ext>
                  </a:extLst>
                </a:gridCol>
              </a:tblGrid>
              <a:tr h="35909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0350"/>
                  </a:ext>
                </a:extLst>
              </a:tr>
              <a:tr h="69490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Творение жизненных ценностей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Ремонтные работы по оборудованию и оформлению помещения арт-кафе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чел. (группа уч-ся 14-16 лет, художников-прикладников)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204715630"/>
                  </a:ext>
                </a:extLst>
              </a:tr>
              <a:tr h="2084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Моделирование детского досуга в арт-кафе.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творческих встреч, культурно-досуговых, познавательно- развлекательных программ для подростков.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 идей среди учащихся «Пригласи интересного человека».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чел.-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педагогов </a:t>
                      </a:r>
                      <a:r>
                        <a:rPr lang="ru-RU" sz="1200" dirty="0" err="1">
                          <a:effectLst/>
                        </a:rPr>
                        <a:t>доп.обр</a:t>
                      </a:r>
                      <a:r>
                        <a:rPr lang="ru-RU" sz="1200" dirty="0">
                          <a:effectLst/>
                        </a:rPr>
                        <a:t>.,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уч-ся 14-16 лет.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чел.- 50 уч-ся 14-16 лет, 10 педагогов </a:t>
                      </a:r>
                      <a:r>
                        <a:rPr lang="ru-RU" sz="1200" dirty="0" err="1">
                          <a:effectLst/>
                        </a:rPr>
                        <a:t>доп.обр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3207337104"/>
                  </a:ext>
                </a:extLst>
              </a:tr>
              <a:tr h="1389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акации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Акция «Мой подарок арт-кафе».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Конкурс на лучшее название детского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арт-кафе.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Конкурс на лучший пригласительный билет.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300 чел. 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260 уч-ся 12-16 лет, 10 педагогов </a:t>
                      </a:r>
                      <a:r>
                        <a:rPr lang="ru-RU" sz="1200" dirty="0" err="1">
                          <a:effectLst/>
                        </a:rPr>
                        <a:t>доп.обр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родителей-активистов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12476689"/>
                  </a:ext>
                </a:extLst>
              </a:tr>
              <a:tr h="926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арт-кафе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Закупка необходимых материалов (декоративные элементы). Эстетизация среды.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 учащихся 14-16 лет, 2 педагогов </a:t>
                      </a:r>
                      <a:r>
                        <a:rPr lang="ru-RU" sz="1200" dirty="0" err="1" smtClean="0">
                          <a:effectLst/>
                        </a:rPr>
                        <a:t>доп.обр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5504635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11763"/>
              </p:ext>
            </p:extLst>
          </p:nvPr>
        </p:nvGraphicFramePr>
        <p:xfrm>
          <a:off x="1371601" y="776288"/>
          <a:ext cx="976630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339">
                  <a:extLst>
                    <a:ext uri="{9D8B030D-6E8A-4147-A177-3AD203B41FA5}">
                      <a16:colId xmlns:a16="http://schemas.microsoft.com/office/drawing/2014/main" val="833612268"/>
                    </a:ext>
                  </a:extLst>
                </a:gridCol>
                <a:gridCol w="2642186">
                  <a:extLst>
                    <a:ext uri="{9D8B030D-6E8A-4147-A177-3AD203B41FA5}">
                      <a16:colId xmlns:a16="http://schemas.microsoft.com/office/drawing/2014/main" val="1643124416"/>
                    </a:ext>
                  </a:extLst>
                </a:gridCol>
                <a:gridCol w="5141775">
                  <a:extLst>
                    <a:ext uri="{9D8B030D-6E8A-4147-A177-3AD203B41FA5}">
                      <a16:colId xmlns:a16="http://schemas.microsoft.com/office/drawing/2014/main" val="410468693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</a:t>
                      </a:r>
                      <a:r>
                        <a:rPr lang="ru-RU" sz="1400" dirty="0">
                          <a:effectLst/>
                        </a:rPr>
                        <a:t>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94219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C5A1C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Заключительный этап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2959684"/>
              </p:ext>
            </p:extLst>
          </p:nvPr>
        </p:nvGraphicFramePr>
        <p:xfrm>
          <a:off x="203200" y="3208814"/>
          <a:ext cx="5778500" cy="79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905">
                  <a:extLst>
                    <a:ext uri="{9D8B030D-6E8A-4147-A177-3AD203B41FA5}">
                      <a16:colId xmlns:a16="http://schemas.microsoft.com/office/drawing/2014/main" val="768243037"/>
                    </a:ext>
                  </a:extLst>
                </a:gridCol>
                <a:gridCol w="1563322">
                  <a:extLst>
                    <a:ext uri="{9D8B030D-6E8A-4147-A177-3AD203B41FA5}">
                      <a16:colId xmlns:a16="http://schemas.microsoft.com/office/drawing/2014/main" val="3530164132"/>
                    </a:ext>
                  </a:extLst>
                </a:gridCol>
                <a:gridCol w="3042273">
                  <a:extLst>
                    <a:ext uri="{9D8B030D-6E8A-4147-A177-3AD203B41FA5}">
                      <a16:colId xmlns:a16="http://schemas.microsoft.com/office/drawing/2014/main" val="4617899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16" marR="518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33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Открытие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арт-кафе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16" marR="518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Торжественная презентация детского арт-кафе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16" marR="518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 </a:t>
                      </a:r>
                      <a:r>
                        <a:rPr lang="ru-RU" sz="1200" dirty="0">
                          <a:effectLst/>
                        </a:rPr>
                        <a:t>чел., учащиеся, педагоги, родители,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гости.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16" marR="51816" marT="0" marB="0"/>
                </a:tc>
                <a:extLst>
                  <a:ext uri="{0D108BD9-81ED-4DB2-BD59-A6C34878D82A}">
                    <a16:rowId xmlns:a16="http://schemas.microsoft.com/office/drawing/2014/main" val="1577854679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76039"/>
              </p:ext>
            </p:extLst>
          </p:nvPr>
        </p:nvGraphicFramePr>
        <p:xfrm>
          <a:off x="203200" y="2765425"/>
          <a:ext cx="577850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905">
                  <a:extLst>
                    <a:ext uri="{9D8B030D-6E8A-4147-A177-3AD203B41FA5}">
                      <a16:colId xmlns:a16="http://schemas.microsoft.com/office/drawing/2014/main" val="2559843346"/>
                    </a:ext>
                  </a:extLst>
                </a:gridCol>
                <a:gridCol w="1563322">
                  <a:extLst>
                    <a:ext uri="{9D8B030D-6E8A-4147-A177-3AD203B41FA5}">
                      <a16:colId xmlns:a16="http://schemas.microsoft.com/office/drawing/2014/main" val="3407637721"/>
                    </a:ext>
                  </a:extLst>
                </a:gridCol>
                <a:gridCol w="3042273">
                  <a:extLst>
                    <a:ext uri="{9D8B030D-6E8A-4147-A177-3AD203B41FA5}">
                      <a16:colId xmlns:a16="http://schemas.microsoft.com/office/drawing/2014/main" val="426715828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</a:t>
                      </a:r>
                      <a:r>
                        <a:rPr lang="ru-RU" sz="1400" dirty="0">
                          <a:effectLst/>
                        </a:rPr>
                        <a:t>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01" marR="37801" marT="0" marB="0"/>
                </a:tc>
                <a:extLst>
                  <a:ext uri="{0D108BD9-81ED-4DB2-BD59-A6C34878D82A}">
                    <a16:rowId xmlns:a16="http://schemas.microsoft.com/office/drawing/2014/main" val="379302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6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288925"/>
            <a:ext cx="3987800" cy="1387475"/>
          </a:xfrm>
          <a:solidFill>
            <a:srgbClr val="A86EA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Смета расходов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92535"/>
              </p:ext>
            </p:extLst>
          </p:nvPr>
        </p:nvGraphicFramePr>
        <p:xfrm>
          <a:off x="4692174" y="469900"/>
          <a:ext cx="6331425" cy="5707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475">
                  <a:extLst>
                    <a:ext uri="{9D8B030D-6E8A-4147-A177-3AD203B41FA5}">
                      <a16:colId xmlns:a16="http://schemas.microsoft.com/office/drawing/2014/main" val="1607723520"/>
                    </a:ext>
                  </a:extLst>
                </a:gridCol>
                <a:gridCol w="2110475">
                  <a:extLst>
                    <a:ext uri="{9D8B030D-6E8A-4147-A177-3AD203B41FA5}">
                      <a16:colId xmlns:a16="http://schemas.microsoft.com/office/drawing/2014/main" val="760421932"/>
                    </a:ext>
                  </a:extLst>
                </a:gridCol>
                <a:gridCol w="2110475">
                  <a:extLst>
                    <a:ext uri="{9D8B030D-6E8A-4147-A177-3AD203B41FA5}">
                      <a16:colId xmlns:a16="http://schemas.microsoft.com/office/drawing/2014/main" val="3981255206"/>
                    </a:ext>
                  </a:extLst>
                </a:gridCol>
              </a:tblGrid>
              <a:tr h="380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Статья расходов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Предполагаемые затраты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Источники финансирования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98274"/>
                  </a:ext>
                </a:extLst>
              </a:tr>
              <a:tr h="5326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 1.Проведение ремонтных работ детского кафе: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приобретение строительных и расходных материалов, замена окон, покраска стеновых панелей, оборудование натяжного потолка т.п.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2. Приобретение оборудования:  столики, стулья,  жалюзи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3.Приобретение  расходных материалов для   тематического оформление помещения: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декоративных элементов для внутреннего убранства.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4. Приобретение настольных игр, магнитной доски, материалов для изобразительной деятельности и художественного конструирования.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50.000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50.000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10.000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10. 000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Бюджетные средства,</a:t>
                      </a:r>
                    </a:p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Средства учреждения, полученные от оказания платных услуг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Межбюджетный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трансферт по гранту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Межбюджетный трансферт по гранту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000" dirty="0" smtClean="0"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000" dirty="0" smtClean="0"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000" dirty="0" smtClean="0"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Грант конкурс «Важное дело»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</a:rPr>
                        <a:t> </a:t>
                      </a:r>
                    </a:p>
                  </a:txBody>
                  <a:tcPr marL="31081" marR="31081" marT="0" marB="0">
                    <a:solidFill>
                      <a:srgbClr val="C5A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6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539</Words>
  <Application>Microsoft Office PowerPoint</Application>
  <PresentationFormat>Широкоэкранный</PresentationFormat>
  <Paragraphs>134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Trebuchet MS</vt:lpstr>
      <vt:lpstr>Тема Office</vt:lpstr>
      <vt:lpstr>                                            Совет детского общественного движения «Наследники: образ будущего» Муниципального бюджетного  учреждения дополнительного образования  Собинского района Дома детского творчества г.Собинки </vt:lpstr>
      <vt:lpstr>Актуальность</vt:lpstr>
      <vt:lpstr>Презентация PowerPoint</vt:lpstr>
      <vt:lpstr>Презентация PowerPoint</vt:lpstr>
      <vt:lpstr>Презентация PowerPoint</vt:lpstr>
      <vt:lpstr>Механизм реализации проекта: Подготовительный этап.</vt:lpstr>
      <vt:lpstr>Основной этап</vt:lpstr>
      <vt:lpstr>Заключительный этап</vt:lpstr>
      <vt:lpstr>Смета расходов</vt:lpstr>
      <vt:lpstr> Результаты проекта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Совет детского общественного движения «Наследники: образ будущего» Муниципального бюджетного  учреждения дополнительного образования  Собинского района Дома детского творчества г.Собинки </dc:title>
  <dc:creator>Кирилл</dc:creator>
  <cp:lastModifiedBy>Кирилл</cp:lastModifiedBy>
  <cp:revision>5</cp:revision>
  <dcterms:created xsi:type="dcterms:W3CDTF">2018-06-27T18:09:28Z</dcterms:created>
  <dcterms:modified xsi:type="dcterms:W3CDTF">2018-06-27T18:55:39Z</dcterms:modified>
</cp:coreProperties>
</file>