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61" r:id="rId4"/>
    <p:sldId id="270" r:id="rId5"/>
    <p:sldId id="271" r:id="rId6"/>
    <p:sldId id="272" r:id="rId7"/>
    <p:sldId id="273" r:id="rId8"/>
    <p:sldId id="276" r:id="rId9"/>
    <p:sldId id="277" r:id="rId10"/>
    <p:sldId id="260" r:id="rId11"/>
    <p:sldId id="258" r:id="rId12"/>
    <p:sldId id="268" r:id="rId13"/>
    <p:sldId id="262" r:id="rId14"/>
    <p:sldId id="263" r:id="rId15"/>
    <p:sldId id="264" r:id="rId16"/>
    <p:sldId id="265" r:id="rId17"/>
    <p:sldId id="269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 autoAdjust="0"/>
  </p:normalViewPr>
  <p:slideViewPr>
    <p:cSldViewPr>
      <p:cViewPr>
        <p:scale>
          <a:sx n="60" d="100"/>
          <a:sy n="60" d="100"/>
        </p:scale>
        <p:origin x="-165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47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016732"/>
            <a:ext cx="5256584" cy="151216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«</a:t>
            </a:r>
            <a:r>
              <a:rPr lang="ru-RU" sz="4000" b="1" dirty="0" err="1" smtClean="0"/>
              <a:t>Библиосанаторий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789040"/>
            <a:ext cx="5184576" cy="211264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j-lt"/>
              </a:rPr>
              <a:t>Руководитель проекта и капитан команды</a:t>
            </a:r>
            <a:r>
              <a:rPr lang="ru-RU" dirty="0" smtClean="0">
                <a:latin typeface="+mj-lt"/>
              </a:rPr>
              <a:t>: Терентьев А.В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Наставник и куратор</a:t>
            </a:r>
            <a:r>
              <a:rPr lang="ru-RU" dirty="0" smtClean="0">
                <a:latin typeface="+mj-lt"/>
              </a:rPr>
              <a:t>: Анциферова О.Л.</a:t>
            </a:r>
            <a:endParaRPr lang="ru-RU" dirty="0">
              <a:latin typeface="+mj-lt"/>
            </a:endParaRPr>
          </a:p>
        </p:txBody>
      </p:sp>
      <p:pic>
        <p:nvPicPr>
          <p:cNvPr id="1026" name="Picture 2" descr="D:\Users\Antsiferova\Desktop\m4T4eNhgQ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" y="1340768"/>
            <a:ext cx="3587327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4536504" cy="5544616"/>
          </a:xfrm>
        </p:spPr>
        <p:txBody>
          <a:bodyPr>
            <a:normAutofit/>
          </a:bodyPr>
          <a:lstStyle/>
          <a:p>
            <a:r>
              <a:rPr lang="ru-RU" b="1" dirty="0" smtClean="0"/>
              <a:t>Социальная значимость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400" dirty="0" smtClean="0"/>
              <a:t>Читатели </a:t>
            </a:r>
            <a:r>
              <a:rPr lang="ru-RU" sz="2400" dirty="0"/>
              <a:t>будут воспринимать библиотеку не только как место для чтения книг, но и как своеобразный «</a:t>
            </a:r>
            <a:r>
              <a:rPr lang="ru-RU" sz="2400" dirty="0" smtClean="0"/>
              <a:t>санаторий», в котором можно отдохнуть, с пользой и весельем провести каникулы.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8" b="99806" l="53994" r="100000">
                        <a14:foregroundMark x1="73802" y1="24806" x2="68211" y2="29651"/>
                        <a14:foregroundMark x1="80671" y1="27132" x2="85623" y2="312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66"/>
          <a:stretch/>
        </p:blipFill>
        <p:spPr>
          <a:xfrm>
            <a:off x="5588982" y="692696"/>
            <a:ext cx="2744842" cy="4914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68" y="4437112"/>
            <a:ext cx="1656184" cy="20193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76" y="4874404"/>
            <a:ext cx="3096344" cy="198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00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5022304"/>
          </a:xfrm>
        </p:spPr>
        <p:txBody>
          <a:bodyPr/>
          <a:lstStyle/>
          <a:p>
            <a:r>
              <a:rPr lang="ru-RU" b="1" dirty="0" smtClean="0"/>
              <a:t>Цель проекта</a:t>
            </a:r>
            <a:r>
              <a:rPr lang="ru-RU" dirty="0" smtClean="0"/>
              <a:t>: </a:t>
            </a:r>
            <a:r>
              <a:rPr lang="ru-RU" dirty="0"/>
              <a:t>о</a:t>
            </a:r>
            <a:r>
              <a:rPr lang="ru-RU" dirty="0" smtClean="0"/>
              <a:t>рганизация досуга учащихся МОУ «СОШ №30» г. Сыктывкара </a:t>
            </a:r>
            <a:r>
              <a:rPr lang="ru-RU" dirty="0"/>
              <a:t>во время </a:t>
            </a:r>
            <a:r>
              <a:rPr lang="ru-RU" dirty="0" smtClean="0"/>
              <a:t>школьных каникул </a:t>
            </a:r>
            <a:r>
              <a:rPr lang="ru-RU" dirty="0"/>
              <a:t>в библиотеке-филиале №22 «Радуга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9089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823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Задачи проекта: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400" dirty="0" smtClean="0"/>
              <a:t>- создание волонтёрского отряда проекта;</a:t>
            </a:r>
            <a:br>
              <a:rPr lang="ru-RU" sz="2400" dirty="0" smtClean="0"/>
            </a:br>
            <a:r>
              <a:rPr lang="ru-RU" sz="2400" dirty="0" smtClean="0"/>
              <a:t>- организация сотрудничества с МОУ «СОШ № 30»;</a:t>
            </a:r>
            <a:br>
              <a:rPr lang="ru-RU" sz="2400" dirty="0" smtClean="0"/>
            </a:br>
            <a:r>
              <a:rPr lang="ru-RU" sz="2400" dirty="0" smtClean="0"/>
              <a:t>- обучение волонтёров;</a:t>
            </a:r>
            <a:br>
              <a:rPr lang="ru-RU" sz="2400" dirty="0" smtClean="0"/>
            </a:br>
            <a:r>
              <a:rPr lang="ru-RU" sz="2400" dirty="0" smtClean="0"/>
              <a:t>- формирование плана мероприятий и списка участников;</a:t>
            </a:r>
            <a:br>
              <a:rPr lang="ru-RU" sz="2400" dirty="0" smtClean="0"/>
            </a:br>
            <a:r>
              <a:rPr lang="ru-RU" sz="2400" dirty="0" smtClean="0"/>
              <a:t>- мониторинг любимых книг и фильмов участников проекта;</a:t>
            </a:r>
            <a:br>
              <a:rPr lang="ru-RU" sz="2400" dirty="0" smtClean="0"/>
            </a:br>
            <a:r>
              <a:rPr lang="ru-RU" sz="2400" dirty="0" smtClean="0"/>
              <a:t>- знакомство ребят с книжным фондом библиотеки;</a:t>
            </a:r>
            <a:br>
              <a:rPr lang="ru-RU" sz="2400" dirty="0" smtClean="0"/>
            </a:br>
            <a:r>
              <a:rPr lang="ru-RU" sz="2400" dirty="0" smtClean="0"/>
              <a:t>- поиск информации для мероприятий;</a:t>
            </a:r>
            <a:br>
              <a:rPr lang="ru-RU" sz="2400" dirty="0" smtClean="0"/>
            </a:br>
            <a:r>
              <a:rPr lang="ru-RU" sz="2400" dirty="0" smtClean="0"/>
              <a:t>- привлечение детей к чтению книг;</a:t>
            </a:r>
            <a:br>
              <a:rPr lang="ru-RU" sz="2400" dirty="0" smtClean="0"/>
            </a:br>
            <a:r>
              <a:rPr lang="ru-RU" sz="2400" dirty="0" smtClean="0"/>
              <a:t>- приобщение участников проекта к более широкому использованию коммуникативных функций;</a:t>
            </a:r>
            <a:br>
              <a:rPr lang="ru-RU" sz="2400" dirty="0" smtClean="0"/>
            </a:br>
            <a:r>
              <a:rPr lang="ru-RU" sz="2400" dirty="0" smtClean="0"/>
              <a:t>- разработка нового творческого проекта;</a:t>
            </a:r>
            <a:br>
              <a:rPr lang="ru-RU" sz="2400" dirty="0" smtClean="0"/>
            </a:br>
            <a:r>
              <a:rPr lang="ru-RU" sz="2400" dirty="0" smtClean="0"/>
              <a:t>- создание «Книги читательских предпочтений.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78564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950296"/>
          </a:xfrm>
        </p:spPr>
        <p:txBody>
          <a:bodyPr/>
          <a:lstStyle/>
          <a:p>
            <a:r>
              <a:rPr lang="ru-RU" b="1" dirty="0" smtClean="0"/>
              <a:t>3 этапа проекта: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- подготовительный;</a:t>
            </a:r>
            <a:br>
              <a:rPr lang="ru-RU" dirty="0" smtClean="0"/>
            </a:br>
            <a:r>
              <a:rPr lang="ru-RU" dirty="0" smtClean="0"/>
              <a:t>- основной;</a:t>
            </a:r>
            <a:br>
              <a:rPr lang="ru-RU" dirty="0" smtClean="0"/>
            </a:br>
            <a:r>
              <a:rPr lang="ru-RU" dirty="0" smtClean="0"/>
              <a:t>- итоговый.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093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4950296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Подготовительный этап:</a:t>
            </a:r>
            <a:br>
              <a:rPr lang="ru-RU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/>
              <a:t>1. Формирование команды </a:t>
            </a:r>
            <a:r>
              <a:rPr lang="ru-RU" sz="2700" dirty="0" smtClean="0"/>
              <a:t>волонтёров. Проведение </a:t>
            </a:r>
            <a:r>
              <a:rPr lang="ru-RU" sz="2700" dirty="0"/>
              <a:t>организационной встречи.</a:t>
            </a:r>
            <a:br>
              <a:rPr lang="ru-RU" sz="2700" dirty="0"/>
            </a:br>
            <a:r>
              <a:rPr lang="ru-RU" sz="2700" dirty="0"/>
              <a:t>2. Участие в конкурсе «</a:t>
            </a:r>
            <a:r>
              <a:rPr lang="ru-RU" sz="2700" dirty="0" err="1"/>
              <a:t>Библиокапитаны</a:t>
            </a:r>
            <a:r>
              <a:rPr lang="ru-RU" sz="2700" dirty="0"/>
              <a:t>».</a:t>
            </a:r>
            <a:br>
              <a:rPr lang="ru-RU" sz="2700" dirty="0"/>
            </a:br>
            <a:r>
              <a:rPr lang="ru-RU" sz="2700" dirty="0"/>
              <a:t>3. Защита проекта на конкурсе.</a:t>
            </a:r>
            <a:br>
              <a:rPr lang="ru-RU" sz="2700" dirty="0"/>
            </a:br>
            <a:r>
              <a:rPr lang="ru-RU" sz="2700" dirty="0"/>
              <a:t>4. Реклама </a:t>
            </a:r>
            <a:r>
              <a:rPr lang="ru-RU" sz="2700" dirty="0" smtClean="0"/>
              <a:t>проекта.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5. Создание и раздача пригласительных «путёвок» в «</a:t>
            </a:r>
            <a:r>
              <a:rPr lang="ru-RU" sz="2700" dirty="0" err="1"/>
              <a:t>Библиосанаторий</a:t>
            </a:r>
            <a:r>
              <a:rPr lang="ru-RU" sz="2700" dirty="0"/>
              <a:t>».</a:t>
            </a:r>
            <a:br>
              <a:rPr lang="ru-RU" sz="2700" dirty="0"/>
            </a:br>
            <a:r>
              <a:rPr lang="ru-RU" sz="2700" dirty="0"/>
              <a:t>6. Формирование списка участников проекта</a:t>
            </a:r>
            <a:r>
              <a:rPr lang="ru-RU" sz="2700" dirty="0" smtClean="0"/>
              <a:t>.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59091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50223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Основной этап: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/>
              <a:t>1. Оформление книжных выставок, информационных стендов.</a:t>
            </a:r>
            <a:br>
              <a:rPr lang="ru-RU" sz="2700" dirty="0"/>
            </a:br>
            <a:r>
              <a:rPr lang="ru-RU" sz="2700" dirty="0"/>
              <a:t>2. Организация и просмотр фильмов и мультфильмов по запланированным темам.</a:t>
            </a:r>
            <a:br>
              <a:rPr lang="ru-RU" sz="2700" dirty="0"/>
            </a:br>
            <a:r>
              <a:rPr lang="ru-RU" sz="2700" dirty="0"/>
              <a:t>3. Подготовка и проведение библиотечных мероприятий.</a:t>
            </a:r>
            <a:br>
              <a:rPr lang="ru-RU" sz="2700" dirty="0"/>
            </a:br>
            <a:r>
              <a:rPr lang="ru-RU" sz="2700" dirty="0"/>
              <a:t>4. Проведение опроса «Твои любимые фильмы и книги».</a:t>
            </a:r>
            <a:br>
              <a:rPr lang="ru-RU" sz="2700" dirty="0"/>
            </a:br>
            <a:r>
              <a:rPr lang="ru-RU" sz="2700" dirty="0"/>
              <a:t>5. Публикация информации о </a:t>
            </a:r>
            <a:r>
              <a:rPr lang="ru-RU" sz="2700" dirty="0" smtClean="0"/>
              <a:t>проекте.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6. Проведение организационных </a:t>
            </a:r>
            <a:r>
              <a:rPr lang="ru-RU" sz="2700" dirty="0" smtClean="0"/>
              <a:t>встреч.</a:t>
            </a:r>
            <a:br>
              <a:rPr lang="ru-RU" sz="2700" dirty="0" smtClean="0"/>
            </a:br>
            <a:r>
              <a:rPr lang="ru-RU" sz="2700" dirty="0"/>
              <a:t>7. Проведение «</a:t>
            </a:r>
            <a:r>
              <a:rPr lang="ru-RU" sz="2700" dirty="0" err="1"/>
              <a:t>бан-файтов</a:t>
            </a:r>
            <a:r>
              <a:rPr lang="ru-RU" sz="2700" dirty="0" smtClean="0"/>
              <a:t>».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116044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166320"/>
          </a:xfrm>
        </p:spPr>
        <p:txBody>
          <a:bodyPr/>
          <a:lstStyle/>
          <a:p>
            <a:r>
              <a:rPr lang="ru-RU" b="1" dirty="0" smtClean="0"/>
              <a:t>Итоговый этап: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dirty="0"/>
              <a:t>1. Подведение итогов по работе над проектом.</a:t>
            </a:r>
            <a:br>
              <a:rPr lang="ru-RU" sz="2800" dirty="0"/>
            </a:br>
            <a:r>
              <a:rPr lang="ru-RU" sz="2800" dirty="0"/>
              <a:t>2. Создание «Книги читательских предпочтений».</a:t>
            </a:r>
            <a:br>
              <a:rPr lang="ru-RU" sz="2800" dirty="0"/>
            </a:br>
            <a:r>
              <a:rPr lang="ru-RU" sz="2800" dirty="0"/>
              <a:t>3. Запуск нового проекта по продвижению книги и чтения «Литературный кинозал».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2112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4896544" cy="1069848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b="1" dirty="0" smtClean="0"/>
              <a:t>Результаты проекта: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100" dirty="0" smtClean="0"/>
              <a:t>- появятся новые желающие принять активное участие в жизни библиотеки;</a:t>
            </a:r>
            <a:br>
              <a:rPr lang="ru-RU" sz="2100" dirty="0" smtClean="0"/>
            </a:br>
            <a:r>
              <a:rPr lang="ru-RU" sz="2100" dirty="0" smtClean="0"/>
              <a:t>- будет организовано сотрудничество с МОУ «СОШ № 30» г. Сыктывкара;</a:t>
            </a:r>
            <a:br>
              <a:rPr lang="ru-RU" sz="2100" dirty="0" smtClean="0"/>
            </a:br>
            <a:r>
              <a:rPr lang="ru-RU" sz="2100" dirty="0" smtClean="0"/>
              <a:t>- дети станут читать лучше и больше;</a:t>
            </a:r>
            <a:br>
              <a:rPr lang="ru-RU" sz="2100" dirty="0" smtClean="0"/>
            </a:br>
            <a:r>
              <a:rPr lang="ru-RU" sz="2100" dirty="0" smtClean="0"/>
              <a:t>- участники научатся лучше общаться между собой;</a:t>
            </a:r>
            <a:br>
              <a:rPr lang="ru-RU" sz="2100" dirty="0" smtClean="0"/>
            </a:br>
            <a:r>
              <a:rPr lang="ru-RU" sz="2100" dirty="0" smtClean="0"/>
              <a:t>- будет создана «Книга читательских предпочтений»;</a:t>
            </a:r>
            <a:br>
              <a:rPr lang="ru-RU" sz="2100" dirty="0" smtClean="0"/>
            </a:br>
            <a:r>
              <a:rPr lang="ru-RU" sz="2100" dirty="0" smtClean="0"/>
              <a:t>- будет создан новый проект «Литературный кинозал».</a:t>
            </a:r>
            <a:endParaRPr lang="ru-RU" sz="2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82" y="4313296"/>
            <a:ext cx="3373820" cy="2261513"/>
          </a:xfrm>
          <a:prstGeom prst="rect">
            <a:avLst/>
          </a:prstGeom>
          <a:ln w="28575">
            <a:solidFill>
              <a:schemeClr val="tx2"/>
            </a:solidFill>
            <a:prstDash val="dash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84" y="1819262"/>
            <a:ext cx="3472048" cy="2473833"/>
          </a:xfrm>
          <a:prstGeom prst="rect">
            <a:avLst/>
          </a:prstGeom>
          <a:ln w="28575">
            <a:solidFill>
              <a:schemeClr val="tx2"/>
            </a:solidFill>
            <a:prstDash val="dash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36588"/>
            <a:ext cx="8229600" cy="473427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596195" y="1916673"/>
            <a:ext cx="6484435" cy="4584207"/>
            <a:chOff x="-180528" y="-428349"/>
            <a:chExt cx="10198105" cy="75650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4889" r="94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528" y="-428349"/>
              <a:ext cx="8136904" cy="687116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17" b="100000" l="3777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385" y="2814109"/>
              <a:ext cx="6300192" cy="432263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7" y="2761846"/>
              <a:ext cx="2718520" cy="4365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5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38733" y="447356"/>
            <a:ext cx="7115521" cy="776636"/>
            <a:chOff x="738733" y="447356"/>
            <a:chExt cx="7115521" cy="776636"/>
          </a:xfrm>
        </p:grpSpPr>
        <p:sp>
          <p:nvSpPr>
            <p:cNvPr id="6" name="TextBox 5"/>
            <p:cNvSpPr txBox="1"/>
            <p:nvPr/>
          </p:nvSpPr>
          <p:spPr>
            <a:xfrm rot="20588351">
              <a:off x="738733" y="447356"/>
              <a:ext cx="31225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  <a:latin typeface="+mj-lt"/>
                </a:rPr>
                <a:t>Б И Б Л И О</a:t>
              </a:r>
              <a:endParaRPr lang="ru-RU" sz="3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068381">
              <a:off x="3872554" y="700772"/>
              <a:ext cx="3981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latin typeface="+mj-lt"/>
                </a:rPr>
                <a:t>С А Н А Т О Р И Й</a:t>
              </a:r>
              <a:endParaRPr lang="ru-RU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-180528" y="-428349"/>
            <a:ext cx="10198105" cy="7565090"/>
            <a:chOff x="-180528" y="-428349"/>
            <a:chExt cx="10198105" cy="75650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4889" r="94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528" y="-428349"/>
              <a:ext cx="8136904" cy="687116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17" b="100000" l="3777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385" y="2814109"/>
              <a:ext cx="6300192" cy="432263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7" y="2761846"/>
              <a:ext cx="2718520" cy="4365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171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22070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Актуальность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/>
              <a:t>Сегодня в </a:t>
            </a:r>
            <a:r>
              <a:rPr lang="en-US" sz="2700" dirty="0" smtClean="0"/>
              <a:t>XXI</a:t>
            </a:r>
            <a:r>
              <a:rPr lang="ru-RU" sz="2700" dirty="0" smtClean="0"/>
              <a:t> веке школьники все больше погружаются в виртуальный мир, в мир интернета…</a:t>
            </a:r>
            <a:br>
              <a:rPr lang="ru-RU" sz="27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7" y="2710528"/>
            <a:ext cx="6768752" cy="3807423"/>
          </a:xfrm>
          <a:prstGeom prst="rect">
            <a:avLst/>
          </a:prstGeom>
          <a:ln w="38100">
            <a:solidFill>
              <a:schemeClr val="tx2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385351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296144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За телефонами и гаджетами они проводят выходные и школьные каникулы…</a:t>
            </a:r>
            <a:r>
              <a:rPr lang="ru-RU" sz="1800" dirty="0"/>
              <a:t/>
            </a:r>
            <a:br>
              <a:rPr lang="ru-RU" sz="18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2102"/>
            <a:ext cx="6552728" cy="4535850"/>
          </a:xfrm>
          <a:prstGeom prst="rect">
            <a:avLst/>
          </a:prstGeom>
          <a:ln w="38100">
            <a:solidFill>
              <a:schemeClr val="tx2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76815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Некоторые ребята просто не знают, чем заняться во время каникул, как весело и с пользой провести это время…</a:t>
            </a:r>
            <a:r>
              <a:rPr lang="ru-RU" sz="1800" dirty="0"/>
              <a:t/>
            </a:r>
            <a:br>
              <a:rPr lang="ru-RU" sz="18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07828"/>
            <a:ext cx="6192688" cy="4133619"/>
          </a:xfrm>
          <a:prstGeom prst="rect">
            <a:avLst/>
          </a:prstGeom>
          <a:ln w="38100">
            <a:solidFill>
              <a:schemeClr val="tx2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156275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Для того чтобы отвлечь детей от интернета и разнообразить их досуг в школьные каникулы, мы предлагаем проект «</a:t>
            </a:r>
            <a:r>
              <a:rPr lang="ru-RU" sz="2700" dirty="0" err="1" smtClean="0"/>
              <a:t>Библиосанаторий</a:t>
            </a:r>
            <a:r>
              <a:rPr lang="ru-RU" sz="2700" dirty="0" smtClean="0"/>
              <a:t>»…</a:t>
            </a:r>
            <a:r>
              <a:rPr lang="ru-RU" sz="1800" dirty="0"/>
              <a:t/>
            </a:r>
            <a:br>
              <a:rPr lang="ru-RU" sz="18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r="3197"/>
          <a:stretch/>
        </p:blipFill>
        <p:spPr>
          <a:xfrm>
            <a:off x="827584" y="2185347"/>
            <a:ext cx="5407573" cy="4272474"/>
          </a:xfrm>
          <a:prstGeom prst="rect">
            <a:avLst/>
          </a:prstGeom>
          <a:ln w="38100">
            <a:solidFill>
              <a:schemeClr val="tx2"/>
            </a:solidFill>
            <a:prstDash val="dash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59" b="76765" l="10000" r="90000">
                        <a14:foregroundMark x1="46813" y1="40706" x2="44625" y2="41176"/>
                        <a14:foregroundMark x1="59313" y1="40941" x2="57125" y2="39765"/>
                        <a14:foregroundMark x1="41938" y1="69647" x2="35375" y2="70118"/>
                        <a14:foregroundMark x1="41500" y1="67588" x2="41500" y2="67588"/>
                        <a14:foregroundMark x1="56375" y1="65765" x2="60250" y2="70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609" b="23908"/>
          <a:stretch/>
        </p:blipFill>
        <p:spPr>
          <a:xfrm>
            <a:off x="4031940" y="3536665"/>
            <a:ext cx="5760640" cy="33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6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296144"/>
          </a:xfrm>
        </p:spPr>
        <p:txBody>
          <a:bodyPr>
            <a:normAutofit/>
          </a:bodyPr>
          <a:lstStyle/>
          <a:p>
            <a:r>
              <a:rPr lang="ru-RU" sz="2400" dirty="0"/>
              <a:t>Как и в обычном санатории, учащимся во время каникул предлагается комфортный отдых и «лечение», а именно лечение от скуки и </a:t>
            </a:r>
            <a:r>
              <a:rPr lang="ru-RU" sz="2400" dirty="0" smtClean="0"/>
              <a:t>интернет-зависимости…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5" b="95662" l="3729" r="97119">
                        <a14:foregroundMark x1="17966" y1="51142" x2="17966" y2="51142"/>
                        <a14:foregroundMark x1="17966" y1="51142" x2="17966" y2="51142"/>
                        <a14:foregroundMark x1="15763" y1="51142" x2="15763" y2="51142"/>
                        <a14:foregroundMark x1="15763" y1="54110" x2="15763" y2="54110"/>
                        <a14:foregroundMark x1="16441" y1="55936" x2="16441" y2="55936"/>
                        <a14:foregroundMark x1="20339" y1="55708" x2="20339" y2="55708"/>
                        <a14:foregroundMark x1="26949" y1="57534" x2="26949" y2="57534"/>
                        <a14:foregroundMark x1="27288" y1="56849" x2="27288" y2="56849"/>
                        <a14:foregroundMark x1="26441" y1="55936" x2="26441" y2="55936"/>
                        <a14:foregroundMark x1="26441" y1="55936" x2="26441" y2="55936"/>
                        <a14:foregroundMark x1="25593" y1="54110" x2="25593" y2="54110"/>
                        <a14:foregroundMark x1="46441" y1="27854" x2="46441" y2="27854"/>
                        <a14:foregroundMark x1="42542" y1="24658" x2="40508" y2="23059"/>
                        <a14:foregroundMark x1="40339" y1="21461" x2="40339" y2="21461"/>
                        <a14:foregroundMark x1="41695" y1="21233" x2="50000" y2="31050"/>
                        <a14:foregroundMark x1="54068" y1="35845" x2="54915" y2="36530"/>
                        <a14:foregroundMark x1="50000" y1="31050" x2="50000" y2="31050"/>
                        <a14:foregroundMark x1="50508" y1="31050" x2="51695" y2="31507"/>
                        <a14:foregroundMark x1="52881" y1="32648" x2="56102" y2="34703"/>
                        <a14:foregroundMark x1="56780" y1="34932" x2="56780" y2="36530"/>
                        <a14:foregroundMark x1="52881" y1="35388" x2="52881" y2="35388"/>
                        <a14:foregroundMark x1="52881" y1="35388" x2="52881" y2="35388"/>
                        <a14:foregroundMark x1="52373" y1="34703" x2="52373" y2="34703"/>
                        <a14:foregroundMark x1="51695" y1="34247" x2="51695" y2="34247"/>
                        <a14:foregroundMark x1="24068" y1="46119" x2="22881" y2="46119"/>
                        <a14:foregroundMark x1="18814" y1="46119" x2="18814" y2="46119"/>
                        <a14:foregroundMark x1="16780" y1="46119" x2="16780" y2="46119"/>
                        <a14:foregroundMark x1="16102" y1="46804" x2="16102" y2="46804"/>
                        <a14:foregroundMark x1="16441" y1="46804" x2="16441" y2="46804"/>
                        <a14:foregroundMark x1="16780" y1="47717" x2="16780" y2="50000"/>
                        <a14:foregroundMark x1="25593" y1="56393" x2="25593" y2="56393"/>
                        <a14:foregroundMark x1="24915" y1="57306" x2="24915" y2="57306"/>
                        <a14:foregroundMark x1="24915" y1="57306" x2="24915" y2="57306"/>
                        <a14:foregroundMark x1="23220" y1="55936" x2="23220" y2="55936"/>
                        <a14:foregroundMark x1="22542" y1="56393" x2="22542" y2="56393"/>
                        <a14:foregroundMark x1="70000" y1="51598" x2="70000" y2="51598"/>
                        <a14:foregroundMark x1="75085" y1="56393" x2="75085" y2="56393"/>
                        <a14:foregroundMark x1="71525" y1="53653" x2="71525" y2="53653"/>
                        <a14:foregroundMark x1="70508" y1="53196" x2="74068" y2="53196"/>
                        <a14:foregroundMark x1="70339" y1="49315" x2="67288" y2="55936"/>
                        <a14:foregroundMark x1="67119" y1="52055" x2="75254" y2="57306"/>
                        <a14:foregroundMark x1="77627" y1="49315" x2="78305" y2="55708"/>
                        <a14:foregroundMark x1="77288" y1="49772" x2="77966" y2="54338"/>
                        <a14:foregroundMark x1="87119" y1="58676" x2="88475" y2="58676"/>
                        <a14:foregroundMark x1="79492" y1="72603" x2="79492" y2="72603"/>
                        <a14:foregroundMark x1="64407" y1="78539" x2="64407" y2="78539"/>
                        <a14:foregroundMark x1="64407" y1="78539" x2="64746" y2="82192"/>
                        <a14:foregroundMark x1="64746" y1="83333" x2="64746" y2="83333"/>
                        <a14:foregroundMark x1="64915" y1="82877" x2="65254" y2="71918"/>
                        <a14:foregroundMark x1="65593" y1="46575" x2="72034" y2="47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1053"/>
            <a:ext cx="5356133" cy="3976248"/>
          </a:xfrm>
          <a:prstGeom prst="rect">
            <a:avLst/>
          </a:prstGeom>
          <a:ln w="28575">
            <a:noFill/>
            <a:prstDash val="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66" b="96284" l="5349" r="96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63" y="2708920"/>
            <a:ext cx="1808711" cy="1867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11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06191"/>
            <a:ext cx="2564970" cy="1709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311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4529">
            <a:off x="5202152" y="5577731"/>
            <a:ext cx="1651347" cy="1100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66" b="96284" l="5349" r="96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086" y="2413113"/>
            <a:ext cx="1075195" cy="1110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74" y="3815566"/>
            <a:ext cx="2381250" cy="2381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00" y="-387424"/>
            <a:ext cx="1970648" cy="16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0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Лечение предполагает вовлечение читателей в чтение с помощью игр, интерактивных книжных выставок, легких упражнений для ума, просмотра познавательных фильмов и мультфильмов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27052" y="2564904"/>
            <a:ext cx="7793798" cy="3984784"/>
            <a:chOff x="727052" y="2420888"/>
            <a:chExt cx="7793798" cy="398478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1" r="11212"/>
            <a:stretch/>
          </p:blipFill>
          <p:spPr>
            <a:xfrm>
              <a:off x="727052" y="2420888"/>
              <a:ext cx="4114800" cy="3336712"/>
            </a:xfrm>
            <a:prstGeom prst="rect">
              <a:avLst/>
            </a:prstGeom>
            <a:ln w="28575">
              <a:solidFill>
                <a:schemeClr val="tx2"/>
              </a:solidFill>
              <a:prstDash val="dash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/>
            <a:stretch/>
          </p:blipFill>
          <p:spPr>
            <a:xfrm>
              <a:off x="4283968" y="3068960"/>
              <a:ext cx="4236882" cy="3336712"/>
            </a:xfrm>
            <a:prstGeom prst="rect">
              <a:avLst/>
            </a:prstGeom>
            <a:ln w="28575">
              <a:solidFill>
                <a:schemeClr val="tx2"/>
              </a:solidFill>
              <a:prstDash val="dash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1031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2961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Как и в обычном санатории, у нас будут работать главный </a:t>
            </a:r>
            <a:r>
              <a:rPr lang="ru-RU" sz="2400" dirty="0" err="1" smtClean="0"/>
              <a:t>библиоврач</a:t>
            </a:r>
            <a:r>
              <a:rPr lang="ru-RU" sz="2400" dirty="0" smtClean="0"/>
              <a:t> и </a:t>
            </a:r>
            <a:r>
              <a:rPr lang="ru-RU" sz="2400" dirty="0" err="1" smtClean="0"/>
              <a:t>библиодоктора</a:t>
            </a:r>
            <a:r>
              <a:rPr lang="ru-RU" sz="2400" dirty="0" smtClean="0"/>
              <a:t>: </a:t>
            </a:r>
            <a:r>
              <a:rPr lang="ru-RU" sz="2400" dirty="0" err="1" smtClean="0"/>
              <a:t>Читайкин</a:t>
            </a:r>
            <a:r>
              <a:rPr lang="ru-RU" sz="2400" dirty="0" smtClean="0"/>
              <a:t>, </a:t>
            </a:r>
            <a:r>
              <a:rPr lang="ru-RU" sz="2400" dirty="0" err="1" smtClean="0"/>
              <a:t>Занимайкин</a:t>
            </a:r>
            <a:r>
              <a:rPr lang="ru-RU" sz="2400" dirty="0" smtClean="0"/>
              <a:t> и </a:t>
            </a:r>
            <a:r>
              <a:rPr lang="ru-RU" sz="2400" dirty="0" err="1" smtClean="0"/>
              <a:t>Развлекайкин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9" r="7252"/>
          <a:stretch/>
        </p:blipFill>
        <p:spPr>
          <a:xfrm>
            <a:off x="3208253" y="2435590"/>
            <a:ext cx="2648607" cy="42761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04" b="84444" l="30247" r="76914">
                        <a14:foregroundMark x1="53704" y1="22407" x2="53704" y2="22407"/>
                        <a14:foregroundMark x1="55556" y1="21019" x2="55556" y2="21019"/>
                        <a14:foregroundMark x1="55556" y1="20370" x2="49136" y2="20370"/>
                        <a14:foregroundMark x1="57037" y1="19167" x2="59877" y2="21296"/>
                        <a14:foregroundMark x1="58025" y1="18704" x2="55185" y2="17778"/>
                        <a14:foregroundMark x1="57407" y1="17593" x2="60123" y2="22130"/>
                        <a14:foregroundMark x1="39630" y1="71852" x2="39630" y2="71852"/>
                        <a14:foregroundMark x1="39259" y1="71111" x2="39259" y2="68148"/>
                        <a14:foregroundMark x1="63827" y1="49537" x2="69383" y2="61944"/>
                        <a14:foregroundMark x1="66914" y1="62130" x2="67531" y2="65370"/>
                        <a14:foregroundMark x1="36790" y1="67500" x2="36790" y2="67500"/>
                        <a14:foregroundMark x1="59877" y1="23981" x2="59877" y2="23981"/>
                        <a14:foregroundMark x1="53333" y1="26111" x2="53333" y2="26111"/>
                        <a14:foregroundMark x1="50000" y1="23333" x2="50000" y2="23333"/>
                        <a14:foregroundMark x1="49383" y1="21019" x2="49383" y2="21019"/>
                        <a14:foregroundMark x1="47531" y1="20833" x2="47531" y2="20833"/>
                        <a14:foregroundMark x1="56420" y1="47037" x2="56420" y2="47037"/>
                        <a14:foregroundMark x1="62222" y1="29259" x2="62222" y2="29259"/>
                        <a14:foregroundMark x1="60494" y1="27500" x2="60494" y2="27500"/>
                        <a14:foregroundMark x1="61975" y1="32315" x2="61975" y2="32315"/>
                        <a14:backgroundMark x1="36173" y1="77130" x2="36173" y2="7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15172" r="17203" b="20128"/>
          <a:stretch/>
        </p:blipFill>
        <p:spPr>
          <a:xfrm>
            <a:off x="237957" y="2403178"/>
            <a:ext cx="2995448" cy="44371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7" r="22438" b="7556"/>
          <a:stretch/>
        </p:blipFill>
        <p:spPr>
          <a:xfrm>
            <a:off x="6732240" y="2350747"/>
            <a:ext cx="2063490" cy="47900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00" b="99600" l="26800" r="73800">
                        <a14:foregroundMark x1="47600" y1="39600" x2="49600" y2="46200"/>
                        <a14:foregroundMark x1="45400" y1="39600" x2="45400" y2="39600"/>
                        <a14:foregroundMark x1="45800" y1="37400" x2="45800" y2="37400"/>
                        <a14:foregroundMark x1="47000" y1="33600" x2="47000" y2="33600"/>
                        <a14:foregroundMark x1="56600" y1="38400" x2="56600" y2="38400"/>
                        <a14:foregroundMark x1="54000" y1="45000" x2="54000" y2="45000"/>
                        <a14:foregroundMark x1="57600" y1="52200" x2="57600" y2="52200"/>
                        <a14:foregroundMark x1="57000" y1="51200" x2="59000" y2="56200"/>
                        <a14:foregroundMark x1="45000" y1="67200" x2="45000" y2="67200"/>
                        <a14:foregroundMark x1="46000" y1="72400" x2="46000" y2="72400"/>
                        <a14:foregroundMark x1="46400" y1="74400" x2="46400" y2="7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8" r="24179"/>
          <a:stretch/>
        </p:blipFill>
        <p:spPr>
          <a:xfrm>
            <a:off x="4932040" y="2636912"/>
            <a:ext cx="2333296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3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393</TotalTime>
  <Words>207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«Библиосанаторий»</vt:lpstr>
      <vt:lpstr>Презентация PowerPoint</vt:lpstr>
      <vt:lpstr>Актуальность  Сегодня в XXI веке школьники все больше погружаются в виртуальный мир, в мир интернета…  </vt:lpstr>
      <vt:lpstr>За телефонами и гаджетами они проводят выходные и школьные каникулы… </vt:lpstr>
      <vt:lpstr>Некоторые ребята просто не знают, чем заняться во время каникул, как весело и с пользой провести это время… </vt:lpstr>
      <vt:lpstr>Для того чтобы отвлечь детей от интернета и разнообразить их досуг в школьные каникулы, мы предлагаем проект «Библиосанаторий»… </vt:lpstr>
      <vt:lpstr>Как и в обычном санатории, учащимся во время каникул предлагается комфортный отдых и «лечение», а именно лечение от скуки и интернет-зависимости…</vt:lpstr>
      <vt:lpstr>Лечение предполагает вовлечение читателей в чтение с помощью игр, интерактивных книжных выставок, легких упражнений для ума, просмотра познавательных фильмов и мультфильмов.</vt:lpstr>
      <vt:lpstr>Как и в обычном санатории, у нас будут работать главный библиоврач и библиодоктора: Читайкин, Занимайкин и Развлекайкин.</vt:lpstr>
      <vt:lpstr>Социальная значимость  Читатели будут воспринимать библиотеку не только как место для чтения книг, но и как своеобразный «санаторий», в котором можно отдохнуть, с пользой и весельем провести каникулы. </vt:lpstr>
      <vt:lpstr>Цель проекта: организация досуга учащихся МОУ «СОШ №30» г. Сыктывкара во время школьных каникул в библиотеке-филиале №22 «Радуга».</vt:lpstr>
      <vt:lpstr>Задачи проекта:  - создание волонтёрского отряда проекта; - организация сотрудничества с МОУ «СОШ № 30»; - обучение волонтёров; - формирование плана мероприятий и списка участников; - мониторинг любимых книг и фильмов участников проекта; - знакомство ребят с книжным фондом библиотеки; - поиск информации для мероприятий; - привлечение детей к чтению книг; - приобщение участников проекта к более широкому использованию коммуникативных функций; - разработка нового творческого проекта; - создание «Книги читательских предпочтений.</vt:lpstr>
      <vt:lpstr>3 этапа проекта:  - подготовительный; - основной; - итоговый.</vt:lpstr>
      <vt:lpstr>Подготовительный этап:  1. Формирование команды волонтёров. Проведение организационной встречи. 2. Участие в конкурсе «Библиокапитаны». 3. Защита проекта на конкурсе. 4. Реклама проекта. 5. Создание и раздача пригласительных «путёвок» в «Библиосанаторий». 6. Формирование списка участников проекта. </vt:lpstr>
      <vt:lpstr>Основной этап:  1. Оформление книжных выставок, информационных стендов. 2. Организация и просмотр фильмов и мультфильмов по запланированным темам. 3. Подготовка и проведение библиотечных мероприятий. 4. Проведение опроса «Твои любимые фильмы и книги». 5. Публикация информации о проекте. 6. Проведение организационных встреч. 7. Проведение «бан-файтов». </vt:lpstr>
      <vt:lpstr>Итоговый этап:  1. Подведение итогов по работе над проектом. 2. Создание «Книги читательских предпочтений». 3. Запуск нового проекта по продвижению книги и чтения «Литературный кинозал».</vt:lpstr>
      <vt:lpstr>         Результаты проекта:  - появятся новые желающие принять активное участие в жизни библиотеки; - будет организовано сотрудничество с МОУ «СОШ № 30» г. Сыктывкара; - дети станут читать лучше и больше; - участники научатся лучше общаться между собой; - будет создана «Книга читательских предпочтений»; - будет создан новый проект «Литературный кинозал».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«Библиосанаторий»</dc:title>
  <dc:creator>Пользователь</dc:creator>
  <cp:lastModifiedBy>Анциферова ОЛ.</cp:lastModifiedBy>
  <cp:revision>41</cp:revision>
  <dcterms:created xsi:type="dcterms:W3CDTF">2019-11-20T13:51:06Z</dcterms:created>
  <dcterms:modified xsi:type="dcterms:W3CDTF">2019-12-06T13:36:35Z</dcterms:modified>
</cp:coreProperties>
</file>