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6" r:id="rId2"/>
    <p:sldId id="256" r:id="rId3"/>
    <p:sldId id="258" r:id="rId4"/>
    <p:sldId id="281" r:id="rId5"/>
    <p:sldId id="282" r:id="rId6"/>
    <p:sldId id="283" r:id="rId7"/>
    <p:sldId id="284" r:id="rId8"/>
    <p:sldId id="259" r:id="rId9"/>
    <p:sldId id="260" r:id="rId10"/>
    <p:sldId id="262" r:id="rId11"/>
    <p:sldId id="263" r:id="rId12"/>
    <p:sldId id="265" r:id="rId13"/>
    <p:sldId id="267" r:id="rId14"/>
    <p:sldId id="279" r:id="rId15"/>
    <p:sldId id="268" r:id="rId16"/>
    <p:sldId id="269" r:id="rId17"/>
    <p:sldId id="270" r:id="rId18"/>
    <p:sldId id="271" r:id="rId19"/>
    <p:sldId id="272" r:id="rId20"/>
    <p:sldId id="278" r:id="rId21"/>
    <p:sldId id="285" r:id="rId22"/>
    <p:sldId id="280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>
        <p:scale>
          <a:sx n="50" d="100"/>
          <a:sy n="50" d="100"/>
        </p:scale>
        <p:origin x="-1740" y="-12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6D94E-DA90-45B5-8E9B-82D8EF534768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60017-0228-4A9F-8D59-1F8C4CAF1E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2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0017-0228-4A9F-8D59-1F8C4CAF1E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60017-0228-4A9F-8D59-1F8C4CAF1E7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2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927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8835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489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1710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6563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391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544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05866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41948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8799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914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AAF14-66BA-4BE4-88EE-1A81C412D699}" type="datetimeFigureOut">
              <a:rPr lang="ru-RU" smtClean="0"/>
              <a:t>20.09.2018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9EAAF-073E-4B6A-90A4-85BC111C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3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lib.nagovicina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../media/image3.jpeg"/><Relationship Id="rId9" Type="http://schemas.openxmlformats.org/officeDocument/2006/relationships/hyperlink" Target="http://www.izh-cbs.ru/biblioteka-filial-im-ia-nagovicyna/ona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jpeg"/><Relationship Id="rId3" Type="http://schemas.openxmlformats.org/officeDocument/2006/relationships/image" Target="../media/image64.jpeg"/><Relationship Id="rId21" Type="http://schemas.openxmlformats.org/officeDocument/2006/relationships/image" Target="../media/image82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17" Type="http://schemas.openxmlformats.org/officeDocument/2006/relationships/image" Target="../media/image78.jpeg"/><Relationship Id="rId2" Type="http://schemas.openxmlformats.org/officeDocument/2006/relationships/image" Target="../media/image12.png"/><Relationship Id="rId16" Type="http://schemas.openxmlformats.org/officeDocument/2006/relationships/image" Target="../media/image77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24" Type="http://schemas.openxmlformats.org/officeDocument/2006/relationships/image" Target="../media/image85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23" Type="http://schemas.openxmlformats.org/officeDocument/2006/relationships/image" Target="../media/image84.jpeg"/><Relationship Id="rId10" Type="http://schemas.openxmlformats.org/officeDocument/2006/relationships/image" Target="../media/image71.jpeg"/><Relationship Id="rId19" Type="http://schemas.openxmlformats.org/officeDocument/2006/relationships/image" Target="../media/image80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hyperlink" Target="http://www.izh-cbs.ru/biblioteka-filial-im-ia-nagovicyna/onas" TargetMode="External"/><Relationship Id="rId4" Type="http://schemas.openxmlformats.org/officeDocument/2006/relationships/hyperlink" Target="https://vk.com/lib.nagovicin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23850" y="317500"/>
            <a:ext cx="8351838" cy="519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smtClean="0">
                <a:solidFill>
                  <a:srgbClr val="A50021"/>
                </a:solidFill>
              </a:rPr>
              <a:t>БИБЛИОТЕКА ИМЕНИ НАГОВИЦЫНА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9763" y="3841750"/>
            <a:ext cx="7777162" cy="8096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ЧИТАЙ.ЛЮБИ.ТВОРИ.</a:t>
            </a:r>
            <a:endParaRPr lang="ru-RU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188" y="836613"/>
            <a:ext cx="7777162" cy="5762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9763" y="5157788"/>
            <a:ext cx="7777162" cy="13668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1547813" y="828675"/>
            <a:ext cx="6129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  <a:latin typeface="a_AvanteTck" pitchFamily="34" charset="-52"/>
              </a:rPr>
              <a:t>МБУ ЦБС г. Ижевска библиотека –филиал им. И.А. Наговицына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chemeClr val="bg1"/>
                </a:solidFill>
                <a:latin typeface="a_AvanteTck" pitchFamily="34" charset="-52"/>
              </a:rPr>
              <a:t>Наш адрес: 9января, д 181, Наш телефон: 44-62-98, 44-47-08</a:t>
            </a:r>
          </a:p>
        </p:txBody>
      </p:sp>
      <p:pic>
        <p:nvPicPr>
          <p:cNvPr id="2055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15065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514475"/>
            <a:ext cx="43195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1" r="26225"/>
          <a:stretch>
            <a:fillRect/>
          </a:stretch>
        </p:blipFill>
        <p:spPr bwMode="auto">
          <a:xfrm>
            <a:off x="611188" y="1514475"/>
            <a:ext cx="18415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2392"/>
          <a:stretch>
            <a:fillRect/>
          </a:stretch>
        </p:blipFill>
        <p:spPr bwMode="auto">
          <a:xfrm>
            <a:off x="7075488" y="2765425"/>
            <a:ext cx="12033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Box 12"/>
          <p:cNvSpPr txBox="1">
            <a:spLocks noChangeArrowheads="1"/>
          </p:cNvSpPr>
          <p:nvPr/>
        </p:nvSpPr>
        <p:spPr bwMode="auto">
          <a:xfrm>
            <a:off x="2652713" y="4651375"/>
            <a:ext cx="3694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БИБЛИОТЕКА – ТЕРРИТОРИЯ ДОБРА</a:t>
            </a:r>
          </a:p>
        </p:txBody>
      </p:sp>
      <p:sp>
        <p:nvSpPr>
          <p:cNvPr id="14" name="Минус 13"/>
          <p:cNvSpPr/>
          <p:nvPr/>
        </p:nvSpPr>
        <p:spPr>
          <a:xfrm>
            <a:off x="6011863" y="4805363"/>
            <a:ext cx="2611437" cy="46037"/>
          </a:xfrm>
          <a:prstGeom prst="mathMinus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6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4832350"/>
            <a:ext cx="1957387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46688"/>
            <a:ext cx="11874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Box 15"/>
          <p:cNvSpPr txBox="1">
            <a:spLocks noChangeArrowheads="1"/>
          </p:cNvSpPr>
          <p:nvPr/>
        </p:nvSpPr>
        <p:spPr bwMode="auto">
          <a:xfrm>
            <a:off x="1946275" y="5260975"/>
            <a:ext cx="75946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_AvanteTck" pitchFamily="34" charset="-52"/>
              </a:rPr>
              <a:t>Сканируй</a:t>
            </a:r>
            <a:r>
              <a:rPr lang="en-US" altLang="ru-RU" sz="1800">
                <a:solidFill>
                  <a:schemeClr val="bg1"/>
                </a:solidFill>
              </a:rPr>
              <a:t> QR </a:t>
            </a:r>
            <a:r>
              <a:rPr lang="ru-RU" altLang="ru-RU" sz="1800">
                <a:solidFill>
                  <a:schemeClr val="bg1"/>
                </a:solidFill>
                <a:latin typeface="a_AvanteTck" pitchFamily="34" charset="-52"/>
              </a:rPr>
              <a:t>код для быстрого доступа к нашим новостям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  <a:latin typeface="a_AvanteTck" pitchFamily="34" charset="-52"/>
              </a:rPr>
              <a:t> и мероприятиям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_AvanteTck" pitchFamily="34" charset="-52"/>
              </a:rPr>
              <a:t>Ищи нас: </a:t>
            </a:r>
            <a:r>
              <a:rPr lang="en-US" altLang="ru-RU" sz="2000">
                <a:solidFill>
                  <a:schemeClr val="bg2"/>
                </a:solidFill>
                <a:latin typeface="a_AvanteTck" pitchFamily="34" charset="-52"/>
                <a:hlinkClick r:id="rId8"/>
              </a:rPr>
              <a:t>https://vk.com/lib.nagovicina</a:t>
            </a:r>
            <a:r>
              <a:rPr lang="ru-RU" altLang="ru-RU" sz="2000">
                <a:solidFill>
                  <a:schemeClr val="bg2"/>
                </a:solidFill>
                <a:latin typeface="a_AvanteTck" pitchFamily="34" charset="-5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chemeClr val="bg1"/>
                </a:solidFill>
                <a:hlinkClick r:id="rId9"/>
              </a:rPr>
              <a:t>http://www.izh-cbs.ru/biblioteka-filial-im-ia-nagovicyna/onas</a:t>
            </a:r>
            <a:r>
              <a:rPr lang="ru-RU" altLang="ru-RU" sz="1800">
                <a:solidFill>
                  <a:schemeClr val="bg1"/>
                </a:solidFill>
                <a:latin typeface="a_AvanteTck" pitchFamily="34" charset="-52"/>
              </a:rPr>
              <a:t> </a:t>
            </a:r>
            <a:endParaRPr lang="ru-RU" altLang="ru-RU" sz="1800">
              <a:latin typeface="a_AvanteTck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254" y="441757"/>
            <a:ext cx="971117" cy="97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75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5" y="-6771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0615"/>
            <a:ext cx="4043452" cy="2694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17740"/>
            <a:ext cx="4022579" cy="26806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19672" y="709068"/>
            <a:ext cx="5277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Уютные 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Квартирники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 в библиотеке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3074" name="Picture 2" descr="C:\Users\Public\Documents\UqNaaK63NJ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04" y="3986282"/>
            <a:ext cx="3970428" cy="263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ublic\Documents\bQymMUCXaS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58" y="1268003"/>
            <a:ext cx="3970428" cy="263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63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Users\User\Pictures\lOYJREijxg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79" y="3912941"/>
            <a:ext cx="3960439" cy="263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Библиотека\Desktop\B7nufd_WV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6680"/>
            <a:ext cx="3168278" cy="52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79" y="1268760"/>
            <a:ext cx="3972628" cy="29794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7544" y="621380"/>
            <a:ext cx="7703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«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Лайфхаки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 для путешественников» Алексея Суслова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61654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3" y="-92914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1" y="3789040"/>
            <a:ext cx="4062841" cy="2715638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8" y="1075807"/>
            <a:ext cx="4062841" cy="270750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99" y="1093180"/>
            <a:ext cx="2534436" cy="167906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62" y="3789040"/>
            <a:ext cx="4075048" cy="271563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"/>
          <a:stretch/>
        </p:blipFill>
        <p:spPr>
          <a:xfrm>
            <a:off x="4499769" y="1075807"/>
            <a:ext cx="4060442" cy="2713233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799337" y="621380"/>
            <a:ext cx="7371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Школа исторического танца «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Легендариум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» Марии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Розалки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53107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" y="-116812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02" y="55302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Максим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Пайп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: От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библио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 -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перфоманса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 до картинной  галереи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10788"/>
            <a:ext cx="4030636" cy="2776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0" y="3886889"/>
            <a:ext cx="4272000" cy="2846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"/>
          <a:stretch/>
        </p:blipFill>
        <p:spPr>
          <a:xfrm>
            <a:off x="4494550" y="1110788"/>
            <a:ext cx="4272000" cy="27761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5"/>
          <a:stretch/>
        </p:blipFill>
        <p:spPr>
          <a:xfrm>
            <a:off x="477178" y="3886889"/>
            <a:ext cx="4021003" cy="28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82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0" y="3878998"/>
            <a:ext cx="3983968" cy="26383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78" y="3878999"/>
            <a:ext cx="3983968" cy="26383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81" y="1249939"/>
            <a:ext cx="3983968" cy="26383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77801" y="571212"/>
            <a:ext cx="7446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На помощь спешат «Библионеры»! Волонтерский отряд для детей в СОП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9" y="1249939"/>
            <a:ext cx="3969973" cy="262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0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0" y="-53847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888432" cy="53783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0" y="1177356"/>
            <a:ext cx="4028521" cy="2702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1" y="3890509"/>
            <a:ext cx="4028522" cy="26846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1560" y="67893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«БАДЗЫМ ТУР» ПУТЕШЕСТВЕННИКА АНДРЕЯ ИСАЕВА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7811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58450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/>
          <a:stretch/>
        </p:blipFill>
        <p:spPr>
          <a:xfrm>
            <a:off x="4131021" y="1262125"/>
            <a:ext cx="4339531" cy="2590407"/>
          </a:xfrm>
          <a:prstGeom prst="rect">
            <a:avLst/>
          </a:prstGeom>
        </p:spPr>
      </p:pic>
      <p:pic>
        <p:nvPicPr>
          <p:cNvPr id="2050" name="Picture 2" descr="C:\Users\Библиотека\Desktop\lS86xjg2tW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3" y="1259460"/>
            <a:ext cx="3441191" cy="519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/>
          <a:stretch/>
        </p:blipFill>
        <p:spPr>
          <a:xfrm>
            <a:off x="4131020" y="3852532"/>
            <a:ext cx="4339531" cy="260481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-252536" y="628225"/>
            <a:ext cx="9180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Клуб сюжетно – ролевых игр «Двадцать три» Игоря Дерябина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71911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1" y="1283005"/>
            <a:ext cx="3505685" cy="52585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3"/>
          <a:stretch/>
        </p:blipFill>
        <p:spPr>
          <a:xfrm>
            <a:off x="3967554" y="1283005"/>
            <a:ext cx="4850438" cy="24842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53" y="3792697"/>
            <a:ext cx="4850439" cy="27524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662072"/>
            <a:ext cx="759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Социальный медиа – проект «Живи с Любовью» Любы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Сингатуллиной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77366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52773"/>
            <a:ext cx="4075947" cy="54345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25089" y="663545"/>
            <a:ext cx="6838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КИК «Антей» Максима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Блинова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, экскурсии по Удмуртии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8" y="1252774"/>
            <a:ext cx="4176405" cy="31323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3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64"/>
          <a:stretch/>
        </p:blipFill>
        <p:spPr>
          <a:xfrm>
            <a:off x="468048" y="4031206"/>
            <a:ext cx="4176405" cy="26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43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6048" y="591071"/>
            <a:ext cx="7796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Ораторские курсы бизнес – тренера Павла Савина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>
          <a:xfrm>
            <a:off x="376047" y="1124744"/>
            <a:ext cx="3461700" cy="5194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24743"/>
            <a:ext cx="4679430" cy="30988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/>
          <a:stretch/>
        </p:blipFill>
        <p:spPr>
          <a:xfrm>
            <a:off x="3995936" y="3842327"/>
            <a:ext cx="4679430" cy="24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61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44624"/>
            <a:ext cx="83518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754063"/>
            <a:ext cx="1957387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8" y="790575"/>
            <a:ext cx="1957388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3498" y="629236"/>
            <a:ext cx="3447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МОЛОДЕЖНО – КУЛЬТУРНЫЙ ЦЕНТР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68" y="1030735"/>
            <a:ext cx="3459467" cy="3017623"/>
          </a:xfrm>
          <a:prstGeom prst="rect">
            <a:avLst/>
          </a:prstGeom>
        </p:spPr>
      </p:pic>
      <p:pic>
        <p:nvPicPr>
          <p:cNvPr id="2050" name="Picture 2" descr="C:\Users\Библиотека\Desktop\lvvZUgPTAl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068" y="4221088"/>
            <a:ext cx="3496561" cy="23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850" y="1030735"/>
            <a:ext cx="513129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География проекта: </a:t>
            </a:r>
            <a:r>
              <a:rPr lang="ru-RU" sz="1400" dirty="0" smtClean="0"/>
              <a:t>Удмуртская Республика</a:t>
            </a:r>
          </a:p>
          <a:p>
            <a:r>
              <a:rPr lang="ru-RU" sz="1400" b="1" dirty="0"/>
              <a:t>Целевая аудитория</a:t>
            </a:r>
            <a:r>
              <a:rPr lang="ru-RU" sz="1400" b="1" dirty="0" smtClean="0"/>
              <a:t>: </a:t>
            </a:r>
            <a:r>
              <a:rPr lang="ru-RU" sz="1400" dirty="0" smtClean="0"/>
              <a:t>Люди </a:t>
            </a:r>
            <a:r>
              <a:rPr lang="ru-RU" sz="1400" dirty="0"/>
              <a:t>находящиеся в </a:t>
            </a:r>
            <a:r>
              <a:rPr lang="ru-RU" sz="1400" dirty="0" smtClean="0"/>
              <a:t>Социально Опасном </a:t>
            </a:r>
            <a:r>
              <a:rPr lang="ru-RU" sz="1400" dirty="0" smtClean="0"/>
              <a:t>Положении ( в большинстве своем молодежь)</a:t>
            </a:r>
            <a:endParaRPr lang="ru-RU" sz="1400" b="1" dirty="0" smtClean="0"/>
          </a:p>
          <a:p>
            <a:r>
              <a:rPr lang="ru-RU" sz="1400" b="1" dirty="0" smtClean="0"/>
              <a:t>Цель проекта:</a:t>
            </a:r>
            <a:endParaRPr lang="ru-RU" sz="1400" b="1" dirty="0"/>
          </a:p>
          <a:p>
            <a:r>
              <a:rPr lang="ru-RU" sz="1400" dirty="0"/>
              <a:t>Создание в столице Удмуртии – городе Ижевске на базе Молодежного культурного центра Библиотека им. Наговицына центра поддержки самореализации граждан преимущественно молодого возраста, доступной, в том числе, для людей с ограниченными возможностями здоровья, а также лиц находящихся в социально опасном положении. </a:t>
            </a:r>
            <a:r>
              <a:rPr lang="ru-RU" sz="1400" dirty="0" err="1"/>
              <a:t>Реалзация</a:t>
            </a:r>
            <a:r>
              <a:rPr lang="ru-RU" sz="1400" dirty="0"/>
              <a:t> проекта позволит вовлечь молодых жителей г. Ижевска в процесс развития городской среды,  активизировать интеллектуальную и творческую жизнь города</a:t>
            </a:r>
            <a:r>
              <a:rPr lang="ru-RU" sz="1400" dirty="0" smtClean="0"/>
              <a:t>.</a:t>
            </a:r>
          </a:p>
          <a:p>
            <a:r>
              <a:rPr lang="ru-RU" sz="1400" b="1" dirty="0" smtClean="0"/>
              <a:t>Задачи </a:t>
            </a:r>
            <a:r>
              <a:rPr lang="ru-RU" sz="1400" b="1" dirty="0"/>
              <a:t>проекта</a:t>
            </a:r>
            <a:r>
              <a:rPr lang="ru-RU" sz="1400" b="1" dirty="0" smtClean="0"/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1. Укрепить и расширить взаимодействие с партнерскими организациями, зарекомендовав себя в качестве одной из ведущих социокультурных площадок города.</a:t>
            </a:r>
          </a:p>
          <a:p>
            <a:r>
              <a:rPr lang="ru-RU" sz="1400" dirty="0"/>
              <a:t>2. Установить диалог с администрацией города с целью </a:t>
            </a:r>
            <a:r>
              <a:rPr lang="ru-RU" sz="1400" dirty="0" err="1"/>
              <a:t>перепозиционирования</a:t>
            </a:r>
            <a:r>
              <a:rPr lang="ru-RU" sz="1400" dirty="0"/>
              <a:t> библиотек из пассивных учреждений в центры активного интеллектуального и культурного развития г. Ижевска и всей Удмуртской Республики.</a:t>
            </a:r>
          </a:p>
          <a:p>
            <a:r>
              <a:rPr lang="ru-RU" sz="1400" dirty="0"/>
              <a:t>3. Обобщить и обнародовать опыт, обретенный Библиотекой им. И. А. Наговицына в ходе работы для других учреждений культуры Р.Ф.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15868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" y="-2776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59" y="1075808"/>
            <a:ext cx="4096204" cy="27297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9" y="3805544"/>
            <a:ext cx="4122000" cy="27469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2" y="1075807"/>
            <a:ext cx="4122000" cy="27297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61" y="3801848"/>
            <a:ext cx="4122000" cy="27469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34285" y="609486"/>
            <a:ext cx="7796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Инициативы студентов ЦСП «</a:t>
            </a:r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Журавейник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»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1820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4" y="-14699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6175" y="557628"/>
            <a:ext cx="7796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А еще: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84" y="896522"/>
            <a:ext cx="1425928" cy="1286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96" y="2187724"/>
            <a:ext cx="2090886" cy="1313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95" y="3480576"/>
            <a:ext cx="2061127" cy="13429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06" y="948914"/>
            <a:ext cx="1317625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21" y="4739453"/>
            <a:ext cx="1562874" cy="20838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" y="3598395"/>
            <a:ext cx="1871364" cy="14568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33" y="4739453"/>
            <a:ext cx="1472189" cy="2083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5" y="2183459"/>
            <a:ext cx="1508671" cy="15414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21" y="1096815"/>
            <a:ext cx="1241653" cy="11461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0" y="718079"/>
            <a:ext cx="2058671" cy="13638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" y="5024753"/>
            <a:ext cx="1907063" cy="13483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98" y="4896113"/>
            <a:ext cx="1295954" cy="8585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23" y="4929418"/>
            <a:ext cx="1203775" cy="17039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64" y="5810863"/>
            <a:ext cx="1012422" cy="10124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23" y="3754788"/>
            <a:ext cx="1535079" cy="10853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81" y="2522159"/>
            <a:ext cx="1788747" cy="12647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924" y="2540007"/>
            <a:ext cx="1548286" cy="130394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70" y="1096815"/>
            <a:ext cx="2101016" cy="14854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51" y="2436379"/>
            <a:ext cx="910357" cy="128857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10" y="3619704"/>
            <a:ext cx="824449" cy="11669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240" y="3774838"/>
            <a:ext cx="744657" cy="10540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64" y="3754788"/>
            <a:ext cx="740258" cy="10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83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69202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37420" y="894411"/>
            <a:ext cx="662364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Библиотека им. И.А. Наговицына </a:t>
            </a:r>
            <a:r>
              <a:rPr lang="ru-RU" sz="1600" dirty="0"/>
              <a:t>в городе  Ижевске  - это  молодежный культурный центр, наполненный яркими событиями, интересными людьми и полезными </a:t>
            </a:r>
            <a:r>
              <a:rPr lang="ru-RU" sz="1600" dirty="0" err="1" smtClean="0"/>
              <a:t>знаниями.В</a:t>
            </a:r>
            <a:r>
              <a:rPr lang="ru-RU" sz="1600" dirty="0" smtClean="0"/>
              <a:t> </a:t>
            </a:r>
            <a:r>
              <a:rPr lang="ru-RU" sz="1600" dirty="0"/>
              <a:t>стенах библиотеки  можно найти не только интересные книги, газеты и журналы</a:t>
            </a:r>
            <a:r>
              <a:rPr lang="ru-RU" sz="1600" dirty="0" smtClean="0"/>
              <a:t>. Мы </a:t>
            </a:r>
            <a:r>
              <a:rPr lang="ru-RU" sz="1600" dirty="0"/>
              <a:t>- ее сотрудники, уверены в том, что современная библиотека - это не только хороший  фонд</a:t>
            </a:r>
            <a:r>
              <a:rPr lang="ru-RU" sz="1600" dirty="0" smtClean="0"/>
              <a:t>.</a:t>
            </a:r>
            <a:endParaRPr lang="ru-RU" sz="1600" dirty="0"/>
          </a:p>
          <a:p>
            <a:pPr algn="just"/>
            <a:r>
              <a:rPr lang="ru-RU" sz="1600" b="1" dirty="0"/>
              <a:t>Это еще и #</a:t>
            </a:r>
            <a:r>
              <a:rPr lang="ru-RU" sz="1600" b="1" dirty="0" err="1"/>
              <a:t>БиблиотекаИдей</a:t>
            </a:r>
            <a:r>
              <a:rPr lang="ru-RU" sz="1600" b="1" dirty="0"/>
              <a:t> </a:t>
            </a:r>
            <a:r>
              <a:rPr lang="ru-RU" sz="1600" dirty="0" smtClean="0"/>
              <a:t>- </a:t>
            </a:r>
            <a:r>
              <a:rPr lang="ru-RU" sz="1600" dirty="0"/>
              <a:t>альтернативный ресурсный центр, где тщательно собираются, сортируются и передаются в пользование ресурсы, знания, проекты, идеи и методики. </a:t>
            </a:r>
            <a:r>
              <a:rPr lang="ru-RU" sz="1600" b="1" dirty="0"/>
              <a:t>#</a:t>
            </a:r>
            <a:r>
              <a:rPr lang="ru-RU" sz="1600" b="1" dirty="0" err="1"/>
              <a:t>БиблиотекаЛюдей</a:t>
            </a:r>
            <a:r>
              <a:rPr lang="ru-RU" sz="1600" b="1" dirty="0"/>
              <a:t>- </a:t>
            </a:r>
            <a:r>
              <a:rPr lang="ru-RU" sz="1600" dirty="0"/>
              <a:t>это площадка с помощью которой мы знакомим жителей города и республики с интересными, талантливыми людьми, вовлекаем их в различные общественные процессы. Услуги, проекты, направления работы и даже организацию мероприятий люди берут на себя и сами делают библиотеку такой, какой они хотят видеть. Основная цель нашей библиотеки -вовлечь жителей города Ижевска в процесс развития городской среды, человека, как личности и конечно же поднятие социальной значимости библиотеки. Есть два основных способа помочь людям в решении социальных проблем и задач: сделать что-то для них за них и сделать так, чтобы они сами смогли решать свои или чужие проблемы. Мы выбираем второй. Иными словами - создаем условия, чтобы люди сами могли помочь себе и/или другим.</a:t>
            </a:r>
            <a:r>
              <a:rPr lang="ru-RU" sz="1600" dirty="0" smtClean="0"/>
              <a:t>​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" y="2997450"/>
            <a:ext cx="1229930" cy="1135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5" y="651994"/>
            <a:ext cx="1292457" cy="1192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5" y="1855118"/>
            <a:ext cx="1237742" cy="1142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0" y="5295446"/>
            <a:ext cx="1259797" cy="1162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5" y="4132574"/>
            <a:ext cx="1237742" cy="114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90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0"/>
          <a:stretch/>
        </p:blipFill>
        <p:spPr>
          <a:xfrm>
            <a:off x="1187624" y="918537"/>
            <a:ext cx="7380570" cy="29559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9096" y="4152677"/>
            <a:ext cx="84257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_AvanteTck" pitchFamily="34" charset="-52"/>
              </a:rPr>
              <a:t>Читай! Люби! Твори! Вместе с нами!</a:t>
            </a:r>
            <a:endParaRPr lang="ru-RU" alt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_AvanteTck" pitchFamily="34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9763" y="5157788"/>
            <a:ext cx="7777162" cy="13668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46688"/>
            <a:ext cx="11874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1946275" y="5260975"/>
            <a:ext cx="75946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_AvanteTck" pitchFamily="34" charset="-52"/>
              </a:rPr>
              <a:t>Сканируй</a:t>
            </a:r>
            <a:r>
              <a:rPr lang="en-US" altLang="ru-RU" sz="1800" dirty="0">
                <a:solidFill>
                  <a:schemeClr val="bg1"/>
                </a:solidFill>
              </a:rPr>
              <a:t> QR </a:t>
            </a:r>
            <a:r>
              <a:rPr lang="ru-RU" altLang="ru-RU" sz="1800" dirty="0">
                <a:solidFill>
                  <a:schemeClr val="bg1"/>
                </a:solidFill>
                <a:latin typeface="a_AvanteTck" pitchFamily="34" charset="-52"/>
              </a:rPr>
              <a:t>код для быстрого доступа к нашим новостям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_AvanteTck" pitchFamily="34" charset="-52"/>
              </a:rPr>
              <a:t> и мероприятиям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_AvanteTck" pitchFamily="34" charset="-52"/>
              </a:rPr>
              <a:t>Ищи нас: </a:t>
            </a:r>
            <a:r>
              <a:rPr lang="en-US" altLang="ru-RU" sz="2000" dirty="0">
                <a:solidFill>
                  <a:schemeClr val="bg2"/>
                </a:solidFill>
                <a:latin typeface="a_AvanteTck" pitchFamily="34" charset="-52"/>
                <a:hlinkClick r:id="rId4"/>
              </a:rPr>
              <a:t>https://vk.com/lib.nagovicina</a:t>
            </a:r>
            <a:r>
              <a:rPr lang="ru-RU" altLang="ru-RU" sz="2000" dirty="0">
                <a:solidFill>
                  <a:schemeClr val="bg2"/>
                </a:solidFill>
                <a:latin typeface="a_AvanteTck" pitchFamily="34" charset="-5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chemeClr val="bg1"/>
                </a:solidFill>
                <a:hlinkClick r:id="rId5"/>
              </a:rPr>
              <a:t>http://www.izh-cbs.ru/biblioteka-filial-im-ia-nagovicyna/onas</a:t>
            </a:r>
            <a:r>
              <a:rPr lang="ru-RU" altLang="ru-RU" sz="1800" dirty="0">
                <a:solidFill>
                  <a:schemeClr val="bg1"/>
                </a:solidFill>
                <a:latin typeface="a_AvanteTck" pitchFamily="34" charset="-52"/>
              </a:rPr>
              <a:t> </a:t>
            </a:r>
            <a:endParaRPr lang="ru-RU" altLang="ru-RU" sz="1800" dirty="0">
              <a:latin typeface="a_AvanteTck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9762" y="453395"/>
            <a:ext cx="8315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itchFamily="34" charset="-52"/>
              </a:rPr>
              <a:t>Россия, город Ижевск, улица 9января, дом 181</a:t>
            </a:r>
            <a:endParaRPr lang="ru-RU" alt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_AvanteTck" pitchFamily="34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8194" y="2537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*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8252"/>
            <a:ext cx="4016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689796"/>
            <a:ext cx="4016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2989" y="3689796"/>
            <a:ext cx="646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ваших инициатив мы открыты 24 часа в сутки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104" name="Picture 8" descr="C:\Users\Библиотека\Desktop\gespenstig-clipart-9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0" y="1196492"/>
            <a:ext cx="1150389" cy="140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91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2" y="56367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1667" y="681426"/>
            <a:ext cx="3447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МОЛОДЕЖНО – КУЛЬТУРНЫЙ ЦЕНТР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1061" y="998661"/>
            <a:ext cx="4538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Проблема и ее решение</a:t>
            </a:r>
            <a:endParaRPr lang="ru-RU" sz="3200" b="1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8" y="790575"/>
            <a:ext cx="1957388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27088"/>
            <a:ext cx="1957388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9237" y="1583436"/>
            <a:ext cx="7631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Есть </a:t>
            </a:r>
            <a:r>
              <a:rPr lang="ru-RU" dirty="0"/>
              <a:t>два основных способа помочь людям в решении социальных проблем и задач: сделать что-то для них за них и сделать так, чтобы они сами смогли решать свои или чужие проблемы. Мы выбираем второй. Иными словами - создаем условия, чтобы люди сами могли помочь себе и/или другим.</a:t>
            </a:r>
          </a:p>
        </p:txBody>
      </p:sp>
      <p:pic>
        <p:nvPicPr>
          <p:cNvPr id="3074" name="Picture 2" descr="C:\Users\Библиотека\Desktop\masl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91" y="2996952"/>
            <a:ext cx="6509209" cy="36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424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8767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7957" y="669126"/>
            <a:ext cx="4330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Что проект даст библиотеке?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880" y="1059123"/>
            <a:ext cx="4536504" cy="53285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800" b="1" dirty="0" smtClean="0"/>
              <a:t>:</a:t>
            </a:r>
            <a:endParaRPr lang="ru-RU" sz="1800" b="1" dirty="0" smtClean="0"/>
          </a:p>
          <a:p>
            <a:r>
              <a:rPr lang="ru-RU" sz="1800" dirty="0" smtClean="0"/>
              <a:t>Возможность помочь </a:t>
            </a:r>
            <a:r>
              <a:rPr lang="ru-RU" sz="1800" dirty="0" smtClean="0"/>
              <a:t>людям реализовать свою потребность быть необходимым окружающим.</a:t>
            </a:r>
          </a:p>
          <a:p>
            <a:r>
              <a:rPr lang="ru-RU" sz="1800" dirty="0" smtClean="0"/>
              <a:t>Стимулировать граждан к активности и к развитию территории</a:t>
            </a:r>
            <a:endParaRPr lang="ru-RU" sz="1800" dirty="0" smtClean="0"/>
          </a:p>
          <a:p>
            <a:r>
              <a:rPr lang="ru-RU" sz="1800" dirty="0" smtClean="0"/>
              <a:t>Способ решения конкретных проблем локальной территории, силами людей, проживающих на ней</a:t>
            </a:r>
            <a:endParaRPr lang="ru-RU" sz="1800" dirty="0" smtClean="0"/>
          </a:p>
          <a:p>
            <a:r>
              <a:rPr lang="ru-RU" sz="1800" dirty="0" smtClean="0"/>
              <a:t>Расширение круга потенциальных партнеров и инвесторов</a:t>
            </a:r>
            <a:endParaRPr lang="ru-RU" sz="1800" dirty="0" smtClean="0"/>
          </a:p>
          <a:p>
            <a:r>
              <a:rPr lang="ru-RU" sz="1800" dirty="0" smtClean="0"/>
              <a:t>Создание нового направления деятельности на базе успешно действующей организации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b="1" dirty="0" smtClean="0"/>
              <a:t>Плюсы материальные (ощутимые):</a:t>
            </a:r>
          </a:p>
          <a:p>
            <a:r>
              <a:rPr lang="ru-RU" sz="1800" dirty="0" smtClean="0"/>
              <a:t>Привлечение дополнительных творческих и организационных ресурсов</a:t>
            </a:r>
            <a:endParaRPr lang="ru-RU" sz="1800" dirty="0" smtClean="0"/>
          </a:p>
          <a:p>
            <a:r>
              <a:rPr lang="ru-RU" sz="1800" dirty="0" smtClean="0"/>
              <a:t>Возможность повышения статуса учреждения.</a:t>
            </a:r>
            <a:endParaRPr lang="ru-RU" sz="1800" dirty="0" smtClean="0"/>
          </a:p>
          <a:p>
            <a:r>
              <a:rPr lang="ru-RU" sz="1800" dirty="0" smtClean="0"/>
              <a:t>Увеличение количества пользователей разных возрастов и социальных групп</a:t>
            </a:r>
            <a:endParaRPr lang="ru-RU" sz="1800" dirty="0" smtClean="0"/>
          </a:p>
          <a:p>
            <a:r>
              <a:rPr lang="ru-RU" sz="1800" dirty="0" smtClean="0"/>
              <a:t>Возможность </a:t>
            </a:r>
            <a:r>
              <a:rPr lang="ru-RU" sz="1800" dirty="0" err="1" smtClean="0"/>
              <a:t>монетизировать</a:t>
            </a:r>
            <a:r>
              <a:rPr lang="ru-RU" sz="1800" dirty="0" smtClean="0"/>
              <a:t> некоторые проекты, привлечь доп. Финансирование.</a:t>
            </a:r>
          </a:p>
          <a:p>
            <a:r>
              <a:rPr lang="ru-RU" sz="1800" dirty="0" smtClean="0"/>
              <a:t>Сохранение, укрепление и развитие учреждения</a:t>
            </a:r>
            <a:endParaRPr lang="ru-RU" sz="1800" dirty="0" smtClean="0"/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34483" y="6381328"/>
            <a:ext cx="681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!!! Не забудьте задать  себе важный вопрос: </a:t>
            </a:r>
            <a:r>
              <a:rPr lang="ru-RU" dirty="0" smtClean="0"/>
              <a:t>Зачем мне это нужно?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63627" y="645105"/>
            <a:ext cx="43303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Что проект даст участнику?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627952" y="1059123"/>
            <a:ext cx="4336536" cy="5406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 smtClean="0"/>
              <a:t>Возможность </a:t>
            </a:r>
            <a:r>
              <a:rPr lang="ru-RU" sz="1800" dirty="0" smtClean="0"/>
              <a:t>самореализации</a:t>
            </a:r>
          </a:p>
          <a:p>
            <a:pPr algn="just"/>
            <a:r>
              <a:rPr lang="ru-RU" sz="1800" dirty="0" smtClean="0"/>
              <a:t>Поиск  нужной информации, должностного лица, инстанции</a:t>
            </a:r>
            <a:endParaRPr lang="ru-RU" sz="1800" dirty="0" smtClean="0"/>
          </a:p>
          <a:p>
            <a:pPr algn="just"/>
            <a:r>
              <a:rPr lang="ru-RU" sz="1800" dirty="0" smtClean="0"/>
              <a:t>Поиск и привлечение единомышленников, партнеров, ресурсов</a:t>
            </a:r>
          </a:p>
          <a:p>
            <a:pPr algn="just"/>
            <a:r>
              <a:rPr lang="ru-RU" sz="1800" dirty="0" smtClean="0"/>
              <a:t>Формулировка идей и оформление необходимой документации</a:t>
            </a:r>
            <a:endParaRPr lang="ru-RU" sz="1800" dirty="0" smtClean="0"/>
          </a:p>
          <a:p>
            <a:pPr algn="just"/>
            <a:r>
              <a:rPr lang="ru-RU" sz="1800" dirty="0" smtClean="0"/>
              <a:t>Возможность </a:t>
            </a:r>
            <a:r>
              <a:rPr lang="ru-RU" sz="1800" dirty="0" smtClean="0"/>
              <a:t>использовать для своей работы </a:t>
            </a:r>
            <a:r>
              <a:rPr lang="ru-RU" sz="1800" dirty="0" smtClean="0"/>
              <a:t>комфортное, доступное пространство,  в шаговой доступности. </a:t>
            </a:r>
            <a:endParaRPr lang="ru-RU" sz="1800" dirty="0" smtClean="0"/>
          </a:p>
          <a:p>
            <a:pPr algn="just"/>
            <a:r>
              <a:rPr lang="ru-RU" sz="1800" dirty="0" smtClean="0"/>
              <a:t>Бесплатно получить информационную поддержку, сопровождение, возможность научиться самостоятельно продвигать проекты в СМИ и </a:t>
            </a:r>
            <a:r>
              <a:rPr lang="ru-RU" sz="1800" dirty="0" err="1" smtClean="0"/>
              <a:t>соц.сетях</a:t>
            </a:r>
            <a:endParaRPr lang="ru-RU" sz="1800" dirty="0" smtClean="0"/>
          </a:p>
          <a:p>
            <a:pPr algn="just"/>
            <a:r>
              <a:rPr lang="ru-RU" sz="1800" dirty="0" smtClean="0"/>
              <a:t>Возможность ссылаться на авторитетную организацию.</a:t>
            </a:r>
          </a:p>
          <a:p>
            <a:pPr algn="just"/>
            <a:r>
              <a:rPr lang="ru-RU" sz="1800" dirty="0" smtClean="0"/>
              <a:t>Наработать практический опыт реализации своих навыков</a:t>
            </a:r>
          </a:p>
          <a:p>
            <a:pPr algn="just"/>
            <a:r>
              <a:rPr lang="ru-RU" sz="1800" dirty="0" smtClean="0"/>
              <a:t>Получение финансовой выгоды, возможность разработки личного бренда</a:t>
            </a:r>
            <a:r>
              <a:rPr lang="ru-RU" sz="1800" dirty="0" smtClean="0"/>
              <a:t>.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190002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-8767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59832" y="579968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Теперь о минусах: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816" y="1041633"/>
            <a:ext cx="8507288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Единственный минус данного проекта заключается в том, что прямо сейчас вам придется встать со стула и начать действовать, общаться, включаться, искать, придумывать. Хорошие партнеры, ровно как и хорошие проекты сами не напишутся/не придут. Но их можно притянуть . Все начинается только с вашего </a:t>
            </a:r>
            <a:r>
              <a:rPr lang="ru-RU" sz="2400" b="1" dirty="0" smtClean="0"/>
              <a:t>искреннего ЖЕЛАНИЯ</a:t>
            </a:r>
            <a:r>
              <a:rPr lang="ru-RU" sz="2400" dirty="0" smtClean="0"/>
              <a:t>. </a:t>
            </a:r>
          </a:p>
          <a:p>
            <a:endParaRPr lang="ru-RU" sz="2400" dirty="0"/>
          </a:p>
        </p:txBody>
      </p:sp>
      <p:pic>
        <p:nvPicPr>
          <p:cNvPr id="2050" name="Picture 2" descr="G:\фаблаб муравленко\фото\0705_1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10" y="3396066"/>
            <a:ext cx="5905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584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" y="-8767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15816" y="645105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Как это работает?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818" y="1124744"/>
            <a:ext cx="8507288" cy="54006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Раз в квартал, исходя из имеющихся ресурсов,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составляется перечень ресурсов и возможностей, которые библиотека предлагает потенциальным участникам проекта.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Раз в квартал команда проекта  проводит анализ уже реализующихся инициатив, </a:t>
            </a:r>
            <a:r>
              <a:rPr lang="ru-RU" sz="1900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сстовляет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свои рекомендации и пожелания.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Минимум раз в месяц осуществляется выявление талантливых молодых людей на городских площадках, мероприятиях, в  группах по интересам, в социальных медиа, на специализированных сайтах, через специализированные приложения (Мой партнер, твой час, </a:t>
            </a:r>
            <a:r>
              <a:rPr lang="ru-RU" sz="1900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митап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 т.д.), путем обращения в учреждения образования и профилактики правонарушений. 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Важно: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Библиотека не  пытается  одновременно реализовывать  множество  </a:t>
            </a:r>
            <a:r>
              <a:rPr lang="ru-RU" sz="1900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стартапов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Приоритет отдается небольшому количеству лучше один, но качественно.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en-US" sz="1900" spc="-3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</a:t>
            </a:r>
            <a:r>
              <a:rPr lang="ru-RU" sz="1900" spc="-3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</a:t>
            </a:r>
            <a:r>
              <a:rPr lang="ru-RU" sz="19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ы </a:t>
            </a:r>
            <a:r>
              <a:rPr lang="ru-RU" sz="19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помогаем авторам инициатив  в  поиске информации, должностного лица, инстанции.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-В поиске и привлечении единомышленников, волонтеров, социальных партнеров, инвесторов и ресурсов ( помещения, техники, оформления и </a:t>
            </a:r>
            <a:r>
              <a:rPr lang="ru-RU" sz="19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тд</a:t>
            </a:r>
            <a:r>
              <a:rPr lang="ru-RU" sz="19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-В формировании  своих идей, проектов, необходимой документации, рекламной продукции, создании позитивного имиджа.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осуществлении информационной поддержки через внутренние канал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ы, а так же СМИ</a:t>
            </a: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готовы поддержать любую инициативу, находящуюся вне политики и вне религии,  ввиду того, что  проект реализуется на базе учреждения культуры  мы не имеем возможности  оказать  прямую финансовую поддержку.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Четко инструктируем 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участника проекта, дав ему все возможное ресурсы и  предложив перспективы. Наша функция – помогать, а не делать за человека его работу, мы даем каждому участнику ресурсы для достижения успеха. В ходе ведения одного </a:t>
            </a:r>
            <a:r>
              <a:rPr lang="ru-RU" sz="1900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стартапа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ведется поддержка участника  публикациями в СМИ и соц. сетях, а так же участие в его выездных мероприятиях.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 Когда мы понимаем, что 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реализация данного «</a:t>
            </a:r>
            <a:r>
              <a:rPr lang="ru-RU" sz="1900" b="1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стартапа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налажена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 и он работает без нашей поддержки – мы беремся за следующий, предоставив участнику возможность  самому реализовывать проект на базе библиотеки, и/или других площадках.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6. Мы никогда не расстраиваемся, если наш «</a:t>
            </a:r>
            <a:r>
              <a:rPr lang="ru-RU" sz="1900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стартапер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ушел в народ, наша задача дать ему крылья, а не запереть в библиотечной «клетке». В дальнейшем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стараемся привлекать его 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библиотечные проекты </a:t>
            </a:r>
            <a:r>
              <a:rPr lang="ru-RU" sz="1900" b="1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качестве спонсора/спикера/</a:t>
            </a:r>
            <a:r>
              <a:rPr lang="ru-RU" sz="1900" b="1" spc="-30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инфопартнера</a:t>
            </a:r>
            <a:r>
              <a:rPr lang="ru-RU" sz="1900" spc="-30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9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800" dirty="0" smtClean="0"/>
              <a:t>.</a:t>
            </a:r>
            <a:endParaRPr lang="ru-RU" sz="1800" dirty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2556076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04" y="2005980"/>
            <a:ext cx="6622748" cy="4681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44624"/>
            <a:ext cx="835183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754063"/>
            <a:ext cx="1957387" cy="3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8" y="790575"/>
            <a:ext cx="1957388" cy="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53498" y="629236"/>
            <a:ext cx="3447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МОЛОДЕЖНО – КУЛЬТУРНЫЙ ЦЕНТР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25" y="966203"/>
            <a:ext cx="806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Ежегодно реализуется </a:t>
            </a:r>
            <a:r>
              <a:rPr lang="ru-RU" b="1" dirty="0" smtClean="0"/>
              <a:t>около 20 молодежных </a:t>
            </a:r>
            <a:r>
              <a:rPr lang="ru-RU" b="1" dirty="0" err="1" smtClean="0"/>
              <a:t>стартапов</a:t>
            </a:r>
            <a:endParaRPr lang="ru-RU" b="1" dirty="0" smtClean="0"/>
          </a:p>
          <a:p>
            <a:r>
              <a:rPr lang="ru-RU" b="1" dirty="0" smtClean="0"/>
              <a:t>Привлечено более 30 </a:t>
            </a:r>
            <a:r>
              <a:rPr lang="ru-RU" dirty="0" smtClean="0"/>
              <a:t>партнерских организаций и молодежных объединений</a:t>
            </a:r>
          </a:p>
          <a:p>
            <a:r>
              <a:rPr lang="ru-RU" dirty="0" smtClean="0"/>
              <a:t>Посещение молодежных мероприятий  </a:t>
            </a:r>
            <a:r>
              <a:rPr lang="ru-RU" b="1" dirty="0" smtClean="0"/>
              <a:t>от 25 человек, </a:t>
            </a:r>
          </a:p>
          <a:p>
            <a:r>
              <a:rPr lang="ru-RU" b="1" dirty="0" smtClean="0"/>
              <a:t>10 проектов </a:t>
            </a:r>
            <a:r>
              <a:rPr lang="ru-RU" dirty="0" smtClean="0"/>
              <a:t>вышли за пределы   Удмуртской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083877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8" y="3912974"/>
            <a:ext cx="4268464" cy="2826731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87675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8325"/>
            <a:ext cx="4173328" cy="27811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47664" y="583550"/>
            <a:ext cx="6850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«Жизнь замечательных котов» выставки, консультации по уходу за домашними животными, </a:t>
            </a:r>
            <a:r>
              <a:rPr lang="ru-RU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кошко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 –терапия для детей с ОВЗ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2050" name="Picture 2" descr="C:\Users\Public\Documents\6yTqnk_584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15" y="3884032"/>
            <a:ext cx="4285183" cy="28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ublic\Documents\Pg9cNxe74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1" y="1129217"/>
            <a:ext cx="4179352" cy="276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837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100013"/>
            <a:ext cx="8351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11968" y="573082"/>
            <a:ext cx="90730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_AvanteTck" panose="020B0502020202020204" pitchFamily="34" charset="-52"/>
              </a:rPr>
              <a:t>Ежегодная ночь в Наговицынке по мотивам книги, выбранной читателями 21 апреля с 21.00 до 6.00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a_AvanteTck" panose="020B0502020202020204" pitchFamily="34" charset="-52"/>
            </a:endParaRPr>
          </a:p>
        </p:txBody>
      </p:sp>
      <p:pic>
        <p:nvPicPr>
          <p:cNvPr id="1026" name="Picture 2" descr="C:\Users\Public\Documents\8jAyVY9xs3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0" y="3933056"/>
            <a:ext cx="4175918" cy="27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ublic\Documents\4wE6yDjT8F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2136"/>
            <a:ext cx="4175918" cy="27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ublic\Documents\fgZwPtMIej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72" y="3933057"/>
            <a:ext cx="4172285" cy="2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ublic\Documents\wlv8ip6Pjz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72" y="3933057"/>
            <a:ext cx="4172285" cy="27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ublic\Documents\fgZwPtMIej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71" y="1049198"/>
            <a:ext cx="4136777" cy="27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02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695</Words>
  <Application>Microsoft Office PowerPoint</Application>
  <PresentationFormat>Экран (4:3)</PresentationFormat>
  <Paragraphs>94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БИБЛИОТЕКА ИМЕНИ НАГОВИЦЫНА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ИМЕНИ НАГОВИЦЫНА</dc:title>
  <dc:creator>Библиотека</dc:creator>
  <cp:lastModifiedBy>Библиотека</cp:lastModifiedBy>
  <cp:revision>62</cp:revision>
  <dcterms:created xsi:type="dcterms:W3CDTF">2017-09-17T10:39:53Z</dcterms:created>
  <dcterms:modified xsi:type="dcterms:W3CDTF">2018-09-20T04:38:38Z</dcterms:modified>
</cp:coreProperties>
</file>