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602" r:id="rId3"/>
    <p:sldId id="581" r:id="rId4"/>
    <p:sldId id="608" r:id="rId5"/>
    <p:sldId id="603" r:id="rId6"/>
    <p:sldId id="604" r:id="rId7"/>
    <p:sldId id="606" r:id="rId8"/>
    <p:sldId id="605" r:id="rId9"/>
    <p:sldId id="607" r:id="rId10"/>
    <p:sldId id="559" r:id="rId11"/>
  </p:sldIdLst>
  <p:sldSz cx="12192000" cy="6858000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71" userDrawn="1">
          <p15:clr>
            <a:srgbClr val="A4A3A4"/>
          </p15:clr>
        </p15:guide>
        <p15:guide id="2" pos="7514" userDrawn="1">
          <p15:clr>
            <a:srgbClr val="A4A3A4"/>
          </p15:clr>
        </p15:guide>
        <p15:guide id="3" pos="6834" userDrawn="1">
          <p15:clr>
            <a:srgbClr val="A4A3A4"/>
          </p15:clr>
        </p15:guide>
        <p15:guide id="4" pos="483" userDrawn="1">
          <p15:clr>
            <a:srgbClr val="A4A3A4"/>
          </p15:clr>
        </p15:guide>
        <p15:guide id="5" orient="horz" pos="3521" userDrawn="1">
          <p15:clr>
            <a:srgbClr val="A4A3A4"/>
          </p15:clr>
        </p15:guide>
        <p15:guide id="6" orient="horz" pos="1434" userDrawn="1">
          <p15:clr>
            <a:srgbClr val="A4A3A4"/>
          </p15:clr>
        </p15:guide>
        <p15:guide id="7" orient="horz" pos="1298">
          <p15:clr>
            <a:srgbClr val="A4A3A4"/>
          </p15:clr>
        </p15:guide>
        <p15:guide id="8" pos="7106" userDrawn="1">
          <p15:clr>
            <a:srgbClr val="A4A3A4"/>
          </p15:clr>
        </p15:guide>
        <p15:guide id="9" pos="665" userDrawn="1">
          <p15:clr>
            <a:srgbClr val="A4A3A4"/>
          </p15:clr>
        </p15:guide>
        <p15:guide id="10" pos="3341">
          <p15:clr>
            <a:srgbClr val="A4A3A4"/>
          </p15:clr>
        </p15:guide>
        <p15:guide id="12" pos="4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930"/>
    <a:srgbClr val="288439"/>
    <a:srgbClr val="FF3300"/>
    <a:srgbClr val="FFFFFF"/>
    <a:srgbClr val="FDFFA1"/>
    <a:srgbClr val="98551D"/>
    <a:srgbClr val="FF9539"/>
    <a:srgbClr val="226678"/>
    <a:srgbClr val="42B1CF"/>
    <a:srgbClr val="5A6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8957" autoAdjust="0"/>
  </p:normalViewPr>
  <p:slideViewPr>
    <p:cSldViewPr>
      <p:cViewPr>
        <p:scale>
          <a:sx n="66" d="100"/>
          <a:sy n="66" d="100"/>
        </p:scale>
        <p:origin x="-1062" y="-252"/>
      </p:cViewPr>
      <p:guideLst>
        <p:guide orient="horz" pos="1071"/>
        <p:guide orient="horz" pos="3521"/>
        <p:guide orient="horz" pos="1434"/>
        <p:guide orient="horz" pos="1298"/>
        <p:guide pos="7514"/>
        <p:guide pos="6834"/>
        <p:guide pos="483"/>
        <p:guide pos="7106"/>
        <p:guide pos="665"/>
        <p:guide pos="3341"/>
        <p:guide pos="415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410" cy="4962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094" y="0"/>
            <a:ext cx="2889410" cy="4962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916F7-7A04-4D1B-8EF2-D622C5F788A8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368"/>
            <a:ext cx="2889410" cy="4962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094" y="9430368"/>
            <a:ext cx="2889410" cy="4962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6D66B-CAE6-47B1-B861-46C7559E8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26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FD5E4-A0F0-4644-851D-FB8AB174C8C9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749B9-77C2-4A7F-A881-34B7194D62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6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749B9-77C2-4A7F-A881-34B7194D62E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3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00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2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7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1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6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10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5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03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775520" y="4077072"/>
            <a:ext cx="2844800" cy="365125"/>
          </a:xfrm>
          <a:prstGeom prst="rect">
            <a:avLst/>
          </a:prstGeom>
        </p:spPr>
        <p:txBody>
          <a:bodyPr/>
          <a:lstStyle/>
          <a:p>
            <a:fld id="{026EDE17-95FF-4F63-8F06-0B80EED6A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2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3000" r="-3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219" y="-3082"/>
            <a:ext cx="1840309" cy="91483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633744" y="6577608"/>
            <a:ext cx="139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http://kubsau.ru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3" name="Параллелограмм 15"/>
          <p:cNvSpPr/>
          <p:nvPr userDrawn="1"/>
        </p:nvSpPr>
        <p:spPr>
          <a:xfrm>
            <a:off x="7951" y="6480316"/>
            <a:ext cx="12186000" cy="406423"/>
          </a:xfrm>
          <a:custGeom>
            <a:avLst/>
            <a:gdLst>
              <a:gd name="connsiteX0" fmla="*/ 0 w 9721080"/>
              <a:gd name="connsiteY0" fmla="*/ 384407 h 384407"/>
              <a:gd name="connsiteX1" fmla="*/ 239766 w 9721080"/>
              <a:gd name="connsiteY1" fmla="*/ 0 h 384407"/>
              <a:gd name="connsiteX2" fmla="*/ 9721080 w 9721080"/>
              <a:gd name="connsiteY2" fmla="*/ 0 h 384407"/>
              <a:gd name="connsiteX3" fmla="*/ 9481314 w 9721080"/>
              <a:gd name="connsiteY3" fmla="*/ 384407 h 384407"/>
              <a:gd name="connsiteX4" fmla="*/ 0 w 9721080"/>
              <a:gd name="connsiteY4" fmla="*/ 384407 h 384407"/>
              <a:gd name="connsiteX0" fmla="*/ 0 w 9721080"/>
              <a:gd name="connsiteY0" fmla="*/ 384407 h 393034"/>
              <a:gd name="connsiteX1" fmla="*/ 239766 w 9721080"/>
              <a:gd name="connsiteY1" fmla="*/ 0 h 393034"/>
              <a:gd name="connsiteX2" fmla="*/ 9721080 w 9721080"/>
              <a:gd name="connsiteY2" fmla="*/ 0 h 393034"/>
              <a:gd name="connsiteX3" fmla="*/ 9351918 w 9721080"/>
              <a:gd name="connsiteY3" fmla="*/ 393034 h 393034"/>
              <a:gd name="connsiteX4" fmla="*/ 0 w 9721080"/>
              <a:gd name="connsiteY4" fmla="*/ 384407 h 393034"/>
              <a:gd name="connsiteX0" fmla="*/ 0 w 9358770"/>
              <a:gd name="connsiteY0" fmla="*/ 384407 h 393034"/>
              <a:gd name="connsiteX1" fmla="*/ 239766 w 9358770"/>
              <a:gd name="connsiteY1" fmla="*/ 0 h 393034"/>
              <a:gd name="connsiteX2" fmla="*/ 9358770 w 9358770"/>
              <a:gd name="connsiteY2" fmla="*/ 0 h 393034"/>
              <a:gd name="connsiteX3" fmla="*/ 9351918 w 9358770"/>
              <a:gd name="connsiteY3" fmla="*/ 393034 h 393034"/>
              <a:gd name="connsiteX4" fmla="*/ 0 w 9358770"/>
              <a:gd name="connsiteY4" fmla="*/ 384407 h 393034"/>
              <a:gd name="connsiteX0" fmla="*/ 0 w 9358770"/>
              <a:gd name="connsiteY0" fmla="*/ 393034 h 401661"/>
              <a:gd name="connsiteX1" fmla="*/ 188008 w 9358770"/>
              <a:gd name="connsiteY1" fmla="*/ 0 h 401661"/>
              <a:gd name="connsiteX2" fmla="*/ 9358770 w 9358770"/>
              <a:gd name="connsiteY2" fmla="*/ 8627 h 401661"/>
              <a:gd name="connsiteX3" fmla="*/ 9351918 w 9358770"/>
              <a:gd name="connsiteY3" fmla="*/ 401661 h 401661"/>
              <a:gd name="connsiteX4" fmla="*/ 0 w 9358770"/>
              <a:gd name="connsiteY4" fmla="*/ 393034 h 401661"/>
              <a:gd name="connsiteX0" fmla="*/ 0 w 9186242"/>
              <a:gd name="connsiteY0" fmla="*/ 384408 h 401661"/>
              <a:gd name="connsiteX1" fmla="*/ 15480 w 9186242"/>
              <a:gd name="connsiteY1" fmla="*/ 0 h 401661"/>
              <a:gd name="connsiteX2" fmla="*/ 9186242 w 9186242"/>
              <a:gd name="connsiteY2" fmla="*/ 8627 h 401661"/>
              <a:gd name="connsiteX3" fmla="*/ 9179390 w 9186242"/>
              <a:gd name="connsiteY3" fmla="*/ 401661 h 401661"/>
              <a:gd name="connsiteX4" fmla="*/ 0 w 9186242"/>
              <a:gd name="connsiteY4" fmla="*/ 384408 h 401661"/>
              <a:gd name="connsiteX0" fmla="*/ 0 w 9186242"/>
              <a:gd name="connsiteY0" fmla="*/ 389170 h 406423"/>
              <a:gd name="connsiteX1" fmla="*/ 25005 w 9186242"/>
              <a:gd name="connsiteY1" fmla="*/ 0 h 406423"/>
              <a:gd name="connsiteX2" fmla="*/ 9186242 w 9186242"/>
              <a:gd name="connsiteY2" fmla="*/ 13389 h 406423"/>
              <a:gd name="connsiteX3" fmla="*/ 9179390 w 9186242"/>
              <a:gd name="connsiteY3" fmla="*/ 406423 h 406423"/>
              <a:gd name="connsiteX4" fmla="*/ 0 w 9186242"/>
              <a:gd name="connsiteY4" fmla="*/ 389170 h 406423"/>
              <a:gd name="connsiteX0" fmla="*/ 0 w 9167192"/>
              <a:gd name="connsiteY0" fmla="*/ 389170 h 406423"/>
              <a:gd name="connsiteX1" fmla="*/ 5955 w 9167192"/>
              <a:gd name="connsiteY1" fmla="*/ 0 h 406423"/>
              <a:gd name="connsiteX2" fmla="*/ 9167192 w 9167192"/>
              <a:gd name="connsiteY2" fmla="*/ 13389 h 406423"/>
              <a:gd name="connsiteX3" fmla="*/ 9160340 w 9167192"/>
              <a:gd name="connsiteY3" fmla="*/ 406423 h 406423"/>
              <a:gd name="connsiteX4" fmla="*/ 0 w 9167192"/>
              <a:gd name="connsiteY4" fmla="*/ 389170 h 40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192" h="406423">
                <a:moveTo>
                  <a:pt x="0" y="389170"/>
                </a:moveTo>
                <a:lnTo>
                  <a:pt x="5955" y="0"/>
                </a:lnTo>
                <a:lnTo>
                  <a:pt x="9167192" y="13389"/>
                </a:lnTo>
                <a:lnTo>
                  <a:pt x="9160340" y="406423"/>
                </a:lnTo>
                <a:lnTo>
                  <a:pt x="0" y="389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0889129" y="6439673"/>
            <a:ext cx="1183535" cy="360000"/>
            <a:chOff x="44242" y="1092278"/>
            <a:chExt cx="1183535" cy="425123"/>
          </a:xfrm>
        </p:grpSpPr>
        <p:sp>
          <p:nvSpPr>
            <p:cNvPr id="15" name="Параллелограмм 14"/>
            <p:cNvSpPr/>
            <p:nvPr/>
          </p:nvSpPr>
          <p:spPr>
            <a:xfrm>
              <a:off x="225886" y="1092278"/>
              <a:ext cx="1001891" cy="425123"/>
            </a:xfrm>
            <a:prstGeom prst="parallelogram">
              <a:avLst>
                <a:gd name="adj" fmla="val 62373"/>
              </a:avLst>
            </a:prstGeom>
            <a:solidFill>
              <a:srgbClr val="ABC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араллелограмм 15"/>
            <p:cNvSpPr/>
            <p:nvPr/>
          </p:nvSpPr>
          <p:spPr>
            <a:xfrm>
              <a:off x="44242" y="1134716"/>
              <a:ext cx="1080000" cy="340098"/>
            </a:xfrm>
            <a:prstGeom prst="parallelogram">
              <a:avLst>
                <a:gd name="adj" fmla="val 62373"/>
              </a:avLst>
            </a:prstGeom>
            <a:solidFill>
              <a:srgbClr val="2E7F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араллелограмм 17"/>
          <p:cNvSpPr/>
          <p:nvPr userDrawn="1"/>
        </p:nvSpPr>
        <p:spPr>
          <a:xfrm>
            <a:off x="941994" y="6592712"/>
            <a:ext cx="10008000" cy="167545"/>
          </a:xfrm>
          <a:prstGeom prst="parallelogram">
            <a:avLst>
              <a:gd name="adj" fmla="val 62373"/>
            </a:avLst>
          </a:prstGeom>
          <a:solidFill>
            <a:srgbClr val="ABC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араллелограмм 18"/>
          <p:cNvSpPr/>
          <p:nvPr userDrawn="1"/>
        </p:nvSpPr>
        <p:spPr>
          <a:xfrm>
            <a:off x="-4802" y="6592713"/>
            <a:ext cx="1002931" cy="174852"/>
          </a:xfrm>
          <a:custGeom>
            <a:avLst/>
            <a:gdLst>
              <a:gd name="connsiteX0" fmla="*/ 0 w 1152000"/>
              <a:gd name="connsiteY0" fmla="*/ 167545 h 167545"/>
              <a:gd name="connsiteX1" fmla="*/ 104503 w 1152000"/>
              <a:gd name="connsiteY1" fmla="*/ 0 h 167545"/>
              <a:gd name="connsiteX2" fmla="*/ 1152000 w 1152000"/>
              <a:gd name="connsiteY2" fmla="*/ 0 h 167545"/>
              <a:gd name="connsiteX3" fmla="*/ 1047497 w 1152000"/>
              <a:gd name="connsiteY3" fmla="*/ 167545 h 167545"/>
              <a:gd name="connsiteX4" fmla="*/ 0 w 1152000"/>
              <a:gd name="connsiteY4" fmla="*/ 167545 h 167545"/>
              <a:gd name="connsiteX0" fmla="*/ 0 w 1152000"/>
              <a:gd name="connsiteY0" fmla="*/ 167545 h 167545"/>
              <a:gd name="connsiteX1" fmla="*/ 182880 w 1152000"/>
              <a:gd name="connsiteY1" fmla="*/ 0 h 167545"/>
              <a:gd name="connsiteX2" fmla="*/ 1152000 w 1152000"/>
              <a:gd name="connsiteY2" fmla="*/ 0 h 167545"/>
              <a:gd name="connsiteX3" fmla="*/ 1047497 w 1152000"/>
              <a:gd name="connsiteY3" fmla="*/ 167545 h 167545"/>
              <a:gd name="connsiteX4" fmla="*/ 0 w 1152000"/>
              <a:gd name="connsiteY4" fmla="*/ 167545 h 167545"/>
              <a:gd name="connsiteX0" fmla="*/ 0 w 1021372"/>
              <a:gd name="connsiteY0" fmla="*/ 176254 h 176254"/>
              <a:gd name="connsiteX1" fmla="*/ 52252 w 1021372"/>
              <a:gd name="connsiteY1" fmla="*/ 0 h 176254"/>
              <a:gd name="connsiteX2" fmla="*/ 1021372 w 1021372"/>
              <a:gd name="connsiteY2" fmla="*/ 0 h 176254"/>
              <a:gd name="connsiteX3" fmla="*/ 916869 w 1021372"/>
              <a:gd name="connsiteY3" fmla="*/ 167545 h 176254"/>
              <a:gd name="connsiteX4" fmla="*/ 0 w 1021372"/>
              <a:gd name="connsiteY4" fmla="*/ 176254 h 176254"/>
              <a:gd name="connsiteX0" fmla="*/ 8708 w 1030080"/>
              <a:gd name="connsiteY0" fmla="*/ 176254 h 176254"/>
              <a:gd name="connsiteX1" fmla="*/ 0 w 1030080"/>
              <a:gd name="connsiteY1" fmla="*/ 0 h 176254"/>
              <a:gd name="connsiteX2" fmla="*/ 1030080 w 1030080"/>
              <a:gd name="connsiteY2" fmla="*/ 0 h 176254"/>
              <a:gd name="connsiteX3" fmla="*/ 925577 w 1030080"/>
              <a:gd name="connsiteY3" fmla="*/ 167545 h 176254"/>
              <a:gd name="connsiteX4" fmla="*/ 8708 w 1030080"/>
              <a:gd name="connsiteY4" fmla="*/ 176254 h 176254"/>
              <a:gd name="connsiteX0" fmla="*/ 0 w 1021372"/>
              <a:gd name="connsiteY0" fmla="*/ 176254 h 176254"/>
              <a:gd name="connsiteX1" fmla="*/ 71679 w 1021372"/>
              <a:gd name="connsiteY1" fmla="*/ 0 h 176254"/>
              <a:gd name="connsiteX2" fmla="*/ 1021372 w 1021372"/>
              <a:gd name="connsiteY2" fmla="*/ 0 h 176254"/>
              <a:gd name="connsiteX3" fmla="*/ 916869 w 1021372"/>
              <a:gd name="connsiteY3" fmla="*/ 167545 h 176254"/>
              <a:gd name="connsiteX4" fmla="*/ 0 w 1021372"/>
              <a:gd name="connsiteY4" fmla="*/ 176254 h 176254"/>
              <a:gd name="connsiteX0" fmla="*/ 0 w 1021372"/>
              <a:gd name="connsiteY0" fmla="*/ 176254 h 176254"/>
              <a:gd name="connsiteX1" fmla="*/ 71679 w 1021372"/>
              <a:gd name="connsiteY1" fmla="*/ 0 h 176254"/>
              <a:gd name="connsiteX2" fmla="*/ 1021372 w 1021372"/>
              <a:gd name="connsiteY2" fmla="*/ 0 h 176254"/>
              <a:gd name="connsiteX3" fmla="*/ 916869 w 1021372"/>
              <a:gd name="connsiteY3" fmla="*/ 167545 h 176254"/>
              <a:gd name="connsiteX4" fmla="*/ 76443 w 1021372"/>
              <a:gd name="connsiteY4" fmla="*/ 174852 h 176254"/>
              <a:gd name="connsiteX5" fmla="*/ 0 w 1021372"/>
              <a:gd name="connsiteY5" fmla="*/ 176254 h 176254"/>
              <a:gd name="connsiteX0" fmla="*/ 13732 w 949693"/>
              <a:gd name="connsiteY0" fmla="*/ 161181 h 174852"/>
              <a:gd name="connsiteX1" fmla="*/ 0 w 949693"/>
              <a:gd name="connsiteY1" fmla="*/ 0 h 174852"/>
              <a:gd name="connsiteX2" fmla="*/ 949693 w 949693"/>
              <a:gd name="connsiteY2" fmla="*/ 0 h 174852"/>
              <a:gd name="connsiteX3" fmla="*/ 845190 w 949693"/>
              <a:gd name="connsiteY3" fmla="*/ 167545 h 174852"/>
              <a:gd name="connsiteX4" fmla="*/ 4764 w 949693"/>
              <a:gd name="connsiteY4" fmla="*/ 174852 h 174852"/>
              <a:gd name="connsiteX5" fmla="*/ 13732 w 949693"/>
              <a:gd name="connsiteY5" fmla="*/ 161181 h 174852"/>
              <a:gd name="connsiteX0" fmla="*/ 13732 w 954844"/>
              <a:gd name="connsiteY0" fmla="*/ 161181 h 174852"/>
              <a:gd name="connsiteX1" fmla="*/ 0 w 954844"/>
              <a:gd name="connsiteY1" fmla="*/ 0 h 174852"/>
              <a:gd name="connsiteX2" fmla="*/ 954844 w 954844"/>
              <a:gd name="connsiteY2" fmla="*/ 0 h 174852"/>
              <a:gd name="connsiteX3" fmla="*/ 845190 w 954844"/>
              <a:gd name="connsiteY3" fmla="*/ 167545 h 174852"/>
              <a:gd name="connsiteX4" fmla="*/ 4764 w 954844"/>
              <a:gd name="connsiteY4" fmla="*/ 174852 h 174852"/>
              <a:gd name="connsiteX5" fmla="*/ 13732 w 954844"/>
              <a:gd name="connsiteY5" fmla="*/ 161181 h 174852"/>
              <a:gd name="connsiteX0" fmla="*/ 13732 w 954844"/>
              <a:gd name="connsiteY0" fmla="*/ 161181 h 174852"/>
              <a:gd name="connsiteX1" fmla="*/ 0 w 954844"/>
              <a:gd name="connsiteY1" fmla="*/ 0 h 174852"/>
              <a:gd name="connsiteX2" fmla="*/ 954844 w 954844"/>
              <a:gd name="connsiteY2" fmla="*/ 0 h 174852"/>
              <a:gd name="connsiteX3" fmla="*/ 852917 w 954844"/>
              <a:gd name="connsiteY3" fmla="*/ 167545 h 174852"/>
              <a:gd name="connsiteX4" fmla="*/ 4764 w 954844"/>
              <a:gd name="connsiteY4" fmla="*/ 174852 h 174852"/>
              <a:gd name="connsiteX5" fmla="*/ 13732 w 954844"/>
              <a:gd name="connsiteY5" fmla="*/ 161181 h 174852"/>
              <a:gd name="connsiteX0" fmla="*/ 0 w 1002931"/>
              <a:gd name="connsiteY0" fmla="*/ 174059 h 174852"/>
              <a:gd name="connsiteX1" fmla="*/ 48087 w 1002931"/>
              <a:gd name="connsiteY1" fmla="*/ 0 h 174852"/>
              <a:gd name="connsiteX2" fmla="*/ 1002931 w 1002931"/>
              <a:gd name="connsiteY2" fmla="*/ 0 h 174852"/>
              <a:gd name="connsiteX3" fmla="*/ 901004 w 1002931"/>
              <a:gd name="connsiteY3" fmla="*/ 167545 h 174852"/>
              <a:gd name="connsiteX4" fmla="*/ 52851 w 1002931"/>
              <a:gd name="connsiteY4" fmla="*/ 174852 h 174852"/>
              <a:gd name="connsiteX5" fmla="*/ 0 w 1002931"/>
              <a:gd name="connsiteY5" fmla="*/ 174059 h 174852"/>
              <a:gd name="connsiteX0" fmla="*/ 0 w 1002931"/>
              <a:gd name="connsiteY0" fmla="*/ 174059 h 174852"/>
              <a:gd name="connsiteX1" fmla="*/ 1723 w 1002931"/>
              <a:gd name="connsiteY1" fmla="*/ 0 h 174852"/>
              <a:gd name="connsiteX2" fmla="*/ 1002931 w 1002931"/>
              <a:gd name="connsiteY2" fmla="*/ 0 h 174852"/>
              <a:gd name="connsiteX3" fmla="*/ 901004 w 1002931"/>
              <a:gd name="connsiteY3" fmla="*/ 167545 h 174852"/>
              <a:gd name="connsiteX4" fmla="*/ 52851 w 1002931"/>
              <a:gd name="connsiteY4" fmla="*/ 174852 h 174852"/>
              <a:gd name="connsiteX5" fmla="*/ 0 w 1002931"/>
              <a:gd name="connsiteY5" fmla="*/ 174059 h 17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931" h="174852">
                <a:moveTo>
                  <a:pt x="0" y="174059"/>
                </a:moveTo>
                <a:cubicBezTo>
                  <a:pt x="574" y="116039"/>
                  <a:pt x="1149" y="58020"/>
                  <a:pt x="1723" y="0"/>
                </a:cubicBezTo>
                <a:lnTo>
                  <a:pt x="1002931" y="0"/>
                </a:lnTo>
                <a:lnTo>
                  <a:pt x="901004" y="167545"/>
                </a:lnTo>
                <a:lnTo>
                  <a:pt x="52851" y="174852"/>
                </a:lnTo>
                <a:lnTo>
                  <a:pt x="0" y="174059"/>
                </a:lnTo>
                <a:close/>
              </a:path>
            </a:pathLst>
          </a:custGeom>
          <a:solidFill>
            <a:srgbClr val="0F7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990269" y="6538264"/>
            <a:ext cx="1218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http://kubsau.ru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19252" y="56813"/>
            <a:ext cx="3766883" cy="876308"/>
            <a:chOff x="19252" y="56813"/>
            <a:chExt cx="3766883" cy="87630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2" y="56813"/>
              <a:ext cx="1252212" cy="87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" name="Группа 22"/>
            <p:cNvGrpSpPr/>
            <p:nvPr/>
          </p:nvGrpSpPr>
          <p:grpSpPr>
            <a:xfrm>
              <a:off x="365518" y="332656"/>
              <a:ext cx="3420617" cy="513570"/>
              <a:chOff x="2727871" y="93738"/>
              <a:chExt cx="2542760" cy="513570"/>
            </a:xfrm>
          </p:grpSpPr>
          <p:pic>
            <p:nvPicPr>
              <p:cNvPr id="24" name="Рисунок 23"/>
              <p:cNvPicPr>
                <a:picLocks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12879" r="78942"/>
              <a:stretch/>
            </p:blipFill>
            <p:spPr>
              <a:xfrm>
                <a:off x="2727871" y="93738"/>
                <a:ext cx="314278" cy="513570"/>
              </a:xfrm>
              <a:prstGeom prst="rect">
                <a:avLst/>
              </a:prstGeom>
            </p:spPr>
          </p:pic>
          <p:sp>
            <p:nvSpPr>
              <p:cNvPr id="25" name="Прямоугольник 24"/>
              <p:cNvSpPr/>
              <p:nvPr/>
            </p:nvSpPr>
            <p:spPr>
              <a:xfrm>
                <a:off x="3013797" y="171372"/>
                <a:ext cx="2256834" cy="338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sz="10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Кубанский государственный </a:t>
                </a:r>
              </a:p>
              <a:p>
                <a:pPr>
                  <a:lnSpc>
                    <a:spcPct val="80000"/>
                  </a:lnSpc>
                </a:pPr>
                <a:r>
                  <a:rPr lang="ru-RU" sz="10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аграрный </a:t>
                </a:r>
                <a:r>
                  <a:rPr lang="ru-RU" sz="1000" b="1" dirty="0" smtClean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университет</a:t>
                </a:r>
                <a:endParaRPr lang="ru-RU" sz="1000" b="1" dirty="0">
                  <a:solidFill>
                    <a:srgbClr val="FFFFFF"/>
                  </a:solidFill>
                  <a:latin typeface="+mj-lt"/>
                  <a:cs typeface="Arial" pitchFamily="34" charset="0"/>
                </a:endParaRPr>
              </a:p>
            </p:txBody>
          </p:sp>
        </p:grpSp>
      </p:grpSp>
      <p:sp>
        <p:nvSpPr>
          <p:cNvPr id="22" name="Номер слайда 6"/>
          <p:cNvSpPr txBox="1">
            <a:spLocks/>
          </p:cNvSpPr>
          <p:nvPr userDrawn="1"/>
        </p:nvSpPr>
        <p:spPr>
          <a:xfrm>
            <a:off x="10969227" y="6485556"/>
            <a:ext cx="936104" cy="335556"/>
          </a:xfrm>
          <a:prstGeom prst="rect">
            <a:avLst/>
          </a:prstGeom>
        </p:spPr>
        <p:txBody>
          <a:bodyPr lIns="82918" tIns="41460" rIns="82918" bIns="4146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fld id="{E73328FF-E20F-4DD8-ACA6-7A03B48FA4E5}" type="slidenum">
              <a:rPr lang="ru-RU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algn="ctr">
                <a:defRPr/>
              </a:pPr>
              <a:t>‹#›</a:t>
            </a:fld>
            <a:r>
              <a:rPr lang="ru-RU" sz="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</a:t>
            </a:r>
            <a:r>
              <a:rPr lang="ru-RU" sz="1000" b="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405267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t="-5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46591" y="2492896"/>
            <a:ext cx="10314397" cy="1795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b="1" dirty="0" smtClean="0">
                <a:solidFill>
                  <a:srgbClr val="2E7F3E"/>
                </a:solidFill>
              </a:rPr>
              <a:t>Бизнес школа Кубанского ГАУ 2018-2019</a:t>
            </a:r>
            <a:endParaRPr lang="ru-RU" b="1" dirty="0">
              <a:solidFill>
                <a:srgbClr val="2E7F3E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827" y="0"/>
            <a:ext cx="3733759" cy="1890921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104242" y="350813"/>
            <a:ext cx="2592288" cy="1432636"/>
            <a:chOff x="2187785" y="431530"/>
            <a:chExt cx="1512168" cy="1114274"/>
          </a:xfrm>
        </p:grpSpPr>
        <p:pic>
          <p:nvPicPr>
            <p:cNvPr id="7" name="Рисунок 6"/>
            <p:cNvPicPr>
              <a:picLocks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12879" r="78942"/>
            <a:stretch/>
          </p:blipFill>
          <p:spPr>
            <a:xfrm>
              <a:off x="2707742" y="431530"/>
              <a:ext cx="468000" cy="764773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2187785" y="1120901"/>
              <a:ext cx="1512168" cy="424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itchFamily="34" charset="0"/>
                </a:rPr>
                <a:t>Кубанский государственный </a:t>
              </a:r>
            </a:p>
            <a:p>
              <a:pPr algn="ctr">
                <a:lnSpc>
                  <a:spcPct val="90000"/>
                </a:lnSpc>
              </a:pPr>
              <a:r>
                <a:rPr lang="ru-RU" sz="1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itchFamily="34" charset="0"/>
                </a:rPr>
                <a:t>а</a:t>
              </a:r>
              <a:r>
                <a:rPr lang="ru-RU" sz="1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itchFamily="34" charset="0"/>
                </a:rPr>
                <a:t>грарный университет</a:t>
              </a:r>
            </a:p>
            <a:p>
              <a:pPr algn="ctr">
                <a:spcBef>
                  <a:spcPts val="300"/>
                </a:spcBef>
              </a:pPr>
              <a:r>
                <a:rPr lang="ru-RU" sz="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itchFamily="34" charset="0"/>
                </a:rPr>
                <a:t>- 1922 -</a:t>
              </a:r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254211" y="5242776"/>
            <a:ext cx="3740111" cy="99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noProof="0" dirty="0" smtClean="0">
                <a:solidFill>
                  <a:srgbClr val="2E7F3E"/>
                </a:solidFill>
                <a:latin typeface="+mj-lt"/>
              </a:rPr>
              <a:t>Ольховая А.В.</a:t>
            </a: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ru-RU" sz="1600" b="1" u="none" strike="noStrike" kern="0" cap="none" spc="0" normalizeH="0" baseline="0" dirty="0" smtClean="0">
                <a:uLnTx/>
                <a:uFillTx/>
                <a:latin typeface="+mj-lt"/>
              </a:rPr>
              <a:t>Директор Бизнес школы</a:t>
            </a: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noProof="0" dirty="0" smtClean="0">
                <a:latin typeface="+mj-lt"/>
              </a:rPr>
              <a:t>Директор Волонтерского центра</a:t>
            </a:r>
            <a:endParaRPr kumimoji="0" lang="ru-RU" altLang="ru-RU" sz="1600" b="1" u="none" strike="noStrike" kern="0" cap="none" spc="0" normalizeH="0" baseline="0" noProof="0" dirty="0" smtClean="0">
              <a:uLnTx/>
              <a:uFillTx/>
              <a:latin typeface="+mj-lt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9252" y="11622"/>
            <a:ext cx="4975071" cy="1934527"/>
            <a:chOff x="19252" y="11622"/>
            <a:chExt cx="4975071" cy="1934527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9252" y="11622"/>
              <a:ext cx="4975071" cy="1934527"/>
              <a:chOff x="19252" y="11622"/>
              <a:chExt cx="4975071" cy="1934527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52" y="56813"/>
                <a:ext cx="2699792" cy="1889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4531" y="11622"/>
                <a:ext cx="2699792" cy="1327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" name="Группа 15"/>
            <p:cNvGrpSpPr/>
            <p:nvPr/>
          </p:nvGrpSpPr>
          <p:grpSpPr>
            <a:xfrm>
              <a:off x="523589" y="572780"/>
              <a:ext cx="3740132" cy="1027142"/>
              <a:chOff x="2845375" y="333862"/>
              <a:chExt cx="2780275" cy="1027142"/>
            </a:xfrm>
          </p:grpSpPr>
          <p:pic>
            <p:nvPicPr>
              <p:cNvPr id="17" name="Рисунок 16"/>
              <p:cNvPicPr>
                <a:picLocks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12879" r="78942"/>
              <a:stretch/>
            </p:blipFill>
            <p:spPr>
              <a:xfrm>
                <a:off x="2845375" y="333862"/>
                <a:ext cx="628557" cy="1027142"/>
              </a:xfrm>
              <a:prstGeom prst="rect">
                <a:avLst/>
              </a:prstGeom>
            </p:spPr>
          </p:pic>
          <p:sp>
            <p:nvSpPr>
              <p:cNvPr id="18" name="Прямоугольник 17"/>
              <p:cNvSpPr/>
              <p:nvPr/>
            </p:nvSpPr>
            <p:spPr>
              <a:xfrm>
                <a:off x="3368816" y="531373"/>
                <a:ext cx="2256834" cy="536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b="1" dirty="0">
                    <a:solidFill>
                      <a:srgbClr val="FFFFFF"/>
                    </a:solidFill>
                    <a:cs typeface="Arial" pitchFamily="34" charset="0"/>
                  </a:rPr>
                  <a:t>Кубанский государственный </a:t>
                </a:r>
              </a:p>
              <a:p>
                <a:pPr>
                  <a:lnSpc>
                    <a:spcPct val="80000"/>
                  </a:lnSpc>
                </a:pPr>
                <a:r>
                  <a:rPr lang="ru-RU" b="1" dirty="0">
                    <a:solidFill>
                      <a:srgbClr val="FFFFFF"/>
                    </a:solidFill>
                    <a:cs typeface="Arial" pitchFamily="34" charset="0"/>
                  </a:rPr>
                  <a:t>аграрный </a:t>
                </a:r>
                <a:r>
                  <a:rPr lang="ru-RU" b="1" dirty="0" smtClean="0">
                    <a:solidFill>
                      <a:srgbClr val="FFFFFF"/>
                    </a:solidFill>
                    <a:cs typeface="Arial" pitchFamily="34" charset="0"/>
                  </a:rPr>
                  <a:t>университет</a:t>
                </a:r>
                <a:endParaRPr lang="ru-RU" b="1" dirty="0">
                  <a:solidFill>
                    <a:srgbClr val="FFFFFF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2" name="Параллелограмм 21"/>
          <p:cNvSpPr/>
          <p:nvPr/>
        </p:nvSpPr>
        <p:spPr>
          <a:xfrm>
            <a:off x="10891778" y="6475610"/>
            <a:ext cx="1080000" cy="288000"/>
          </a:xfrm>
          <a:prstGeom prst="parallelogram">
            <a:avLst>
              <a:gd name="adj" fmla="val 62373"/>
            </a:avLst>
          </a:prstGeom>
          <a:solidFill>
            <a:srgbClr val="2E7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130887" y="6450887"/>
            <a:ext cx="652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45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8"/>
          <a:stretch/>
        </p:blipFill>
        <p:spPr>
          <a:xfrm>
            <a:off x="0" y="0"/>
            <a:ext cx="12192000" cy="69573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2" b="27279"/>
          <a:stretch/>
        </p:blipFill>
        <p:spPr>
          <a:xfrm>
            <a:off x="0" y="2244788"/>
            <a:ext cx="12192000" cy="36724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2348880"/>
            <a:ext cx="2591025" cy="14692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013176"/>
            <a:ext cx="12192000" cy="861774"/>
          </a:xfrm>
          <a:prstGeom prst="rect">
            <a:avLst/>
          </a:prstGeom>
          <a:solidFill>
            <a:srgbClr val="7CB930">
              <a:alpha val="5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Благодарю за внимание!</a:t>
            </a:r>
            <a:endParaRPr lang="ru-RU" sz="5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DE17-95FF-4F63-8F06-0B80EED6A50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5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DE17-95FF-4F63-8F06-0B80EED6A50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911424" y="1124744"/>
            <a:ext cx="10363200" cy="468052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288439"/>
                </a:solidFill>
              </a:rPr>
              <a:t>Сроки подачи заявок </a:t>
            </a:r>
            <a:r>
              <a:rPr lang="ru-RU" sz="3200" dirty="0" smtClean="0">
                <a:solidFill>
                  <a:srgbClr val="288439"/>
                </a:solidFill>
              </a:rPr>
              <a:t> </a:t>
            </a:r>
            <a:r>
              <a:rPr lang="ru-RU" sz="3200" dirty="0" smtClean="0"/>
              <a:t>25 апреля – </a:t>
            </a:r>
            <a:r>
              <a:rPr lang="ru-RU" sz="3200" dirty="0" smtClean="0"/>
              <a:t>15 </a:t>
            </a:r>
            <a:r>
              <a:rPr lang="ru-RU" sz="3200" dirty="0" smtClean="0"/>
              <a:t>сентября 2018 г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288439"/>
                </a:solidFill>
              </a:rPr>
              <a:t>Собеседования </a:t>
            </a:r>
            <a:r>
              <a:rPr lang="ru-RU" sz="3200" dirty="0" smtClean="0">
                <a:solidFill>
                  <a:srgbClr val="288439"/>
                </a:solidFill>
              </a:rPr>
              <a:t> </a:t>
            </a:r>
            <a:r>
              <a:rPr lang="ru-RU" dirty="0" smtClean="0"/>
              <a:t>18-20</a:t>
            </a:r>
            <a:r>
              <a:rPr lang="ru-RU" sz="3200" dirty="0" smtClean="0"/>
              <a:t> </a:t>
            </a:r>
            <a:r>
              <a:rPr lang="ru-RU" sz="3200" dirty="0" smtClean="0"/>
              <a:t>сентября 2018 г.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288439"/>
                </a:solidFill>
              </a:rPr>
              <a:t>Открытие Бизнес школы </a:t>
            </a:r>
            <a:r>
              <a:rPr lang="ru-RU" dirty="0" smtClean="0"/>
              <a:t>25 сентября</a:t>
            </a:r>
            <a:r>
              <a:rPr lang="ru-RU" sz="3200" dirty="0" smtClean="0"/>
              <a:t> </a:t>
            </a:r>
            <a:r>
              <a:rPr lang="ru-RU" sz="3200" dirty="0" smtClean="0"/>
              <a:t>2018 г.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288439"/>
                </a:solidFill>
              </a:rPr>
              <a:t>Образовательная программа</a:t>
            </a:r>
          </a:p>
          <a:p>
            <a:pPr>
              <a:buNone/>
            </a:pPr>
            <a:r>
              <a:rPr lang="ru-RU" sz="3200" dirty="0" smtClean="0">
                <a:solidFill>
                  <a:srgbClr val="288439"/>
                </a:solidFill>
              </a:rPr>
              <a:t>   1 семестр </a:t>
            </a:r>
            <a:r>
              <a:rPr lang="ru-RU" dirty="0" smtClean="0"/>
              <a:t>25 сентября </a:t>
            </a:r>
            <a:r>
              <a:rPr lang="ru-RU" sz="3200" dirty="0" smtClean="0"/>
              <a:t>2018 </a:t>
            </a:r>
            <a:r>
              <a:rPr lang="ru-RU" sz="3200" dirty="0" smtClean="0"/>
              <a:t>г. – 20 декабря 2018 г.</a:t>
            </a:r>
          </a:p>
          <a:p>
            <a:pPr>
              <a:buNone/>
            </a:pPr>
            <a:r>
              <a:rPr lang="ru-RU" dirty="0" smtClean="0">
                <a:solidFill>
                  <a:srgbClr val="288439"/>
                </a:solidFill>
              </a:rPr>
              <a:t>   </a:t>
            </a:r>
            <a:r>
              <a:rPr lang="ru-RU" sz="3200" dirty="0" smtClean="0">
                <a:solidFill>
                  <a:srgbClr val="288439"/>
                </a:solidFill>
              </a:rPr>
              <a:t>2 семестр  </a:t>
            </a:r>
            <a:r>
              <a:rPr lang="ru-RU" sz="3200" dirty="0" smtClean="0"/>
              <a:t>5 февраля 2019 г. – </a:t>
            </a:r>
            <a:r>
              <a:rPr lang="ru-RU" dirty="0" smtClean="0"/>
              <a:t>9 апреля</a:t>
            </a:r>
            <a:r>
              <a:rPr lang="ru-RU" sz="3200" dirty="0" smtClean="0"/>
              <a:t> </a:t>
            </a:r>
            <a:r>
              <a:rPr lang="ru-RU" sz="3200" dirty="0" smtClean="0"/>
              <a:t>2019 г.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288439"/>
                </a:solidFill>
              </a:rPr>
              <a:t>Закрытие Бизнес школы </a:t>
            </a:r>
            <a:r>
              <a:rPr lang="ru-RU" sz="3200" dirty="0" smtClean="0"/>
              <a:t>-  </a:t>
            </a:r>
            <a:r>
              <a:rPr lang="ru-RU" sz="3200" dirty="0" smtClean="0"/>
              <a:t>10 </a:t>
            </a:r>
            <a:r>
              <a:rPr lang="ru-RU" sz="3200" dirty="0" smtClean="0"/>
              <a:t>апреля 2019 г</a:t>
            </a:r>
            <a:r>
              <a:rPr lang="ru-RU" sz="3200" dirty="0" smtClean="0">
                <a:solidFill>
                  <a:srgbClr val="288439"/>
                </a:solidFill>
              </a:rPr>
              <a:t>.</a:t>
            </a:r>
            <a:endParaRPr lang="ru-RU" sz="3200" dirty="0">
              <a:solidFill>
                <a:srgbClr val="28843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03712" y="2492896"/>
            <a:ext cx="5004048" cy="2144436"/>
            <a:chOff x="2369906" y="1534531"/>
            <a:chExt cx="5745010" cy="10061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369906" y="1542101"/>
              <a:ext cx="2232248" cy="5632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7200" b="1" dirty="0">
                  <a:ln w="11430"/>
                  <a:solidFill>
                    <a:srgbClr val="FF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8</a:t>
              </a:r>
              <a:r>
                <a:rPr lang="ru-RU" sz="7200" b="1" dirty="0" smtClean="0">
                  <a:ln w="11430"/>
                  <a:solidFill>
                    <a:srgbClr val="FF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0</a:t>
              </a:r>
              <a:r>
                <a:rPr lang="ru-RU" sz="7200" b="1" dirty="0">
                  <a:ln w="11430"/>
                  <a:solidFill>
                    <a:srgbClr val="FF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%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52576" y="2184045"/>
              <a:ext cx="2232248" cy="332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Обучающиеся </a:t>
              </a:r>
              <a:r>
                <a:rPr lang="ru-RU" sz="2000" b="1" dirty="0" err="1" smtClean="0"/>
                <a:t>КубГАУ</a:t>
              </a:r>
              <a:endParaRPr lang="ru-RU" sz="2000" b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872929" y="1534531"/>
              <a:ext cx="212083" cy="5632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116814" y="1550168"/>
              <a:ext cx="2232248" cy="5632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ru-RU" sz="72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31269" y="2352977"/>
              <a:ext cx="2162723" cy="187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0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15359" y="1542101"/>
              <a:ext cx="483545" cy="90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882668" y="1550169"/>
              <a:ext cx="2232248" cy="5632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7200" b="1" dirty="0" smtClean="0">
                  <a:ln w="11430"/>
                  <a:solidFill>
                    <a:srgbClr val="FF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20</a:t>
              </a:r>
              <a:r>
                <a:rPr lang="ru-RU" sz="7200" b="1" dirty="0" smtClean="0">
                  <a:ln w="11430"/>
                  <a:solidFill>
                    <a:srgbClr val="FF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%</a:t>
              </a:r>
              <a:endParaRPr lang="ru-RU" sz="72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745" y="2184045"/>
              <a:ext cx="1736079" cy="332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Внешние слушатели</a:t>
              </a:r>
              <a:endParaRPr lang="ru-RU" sz="2000" b="1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415480" y="1196752"/>
            <a:ext cx="9577064" cy="49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Формула набора слушателей Бизнес школы 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3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67408" y="980728"/>
            <a:ext cx="10363200" cy="50648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Цели Бизнес школы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83432" y="1412776"/>
            <a:ext cx="10729192" cy="1752600"/>
          </a:xfrm>
        </p:spPr>
        <p:txBody>
          <a:bodyPr/>
          <a:lstStyle/>
          <a:p>
            <a:pPr marL="457200" lvl="0" indent="-457200" algn="l">
              <a:lnSpc>
                <a:spcPts val="2200"/>
              </a:lnSpc>
              <a:buFont typeface="Arial" panose="020B0604020202020204" pitchFamily="34" charset="0"/>
              <a:buAutoNum type="arabicPeriod"/>
            </a:pP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Помощь студентам в выборе карьерных возможностей, формировании активной жизненной и профессиональной позиции</a:t>
            </a:r>
          </a:p>
          <a:p>
            <a:pPr marL="457200" lvl="0" indent="-457200" algn="l">
              <a:lnSpc>
                <a:spcPts val="2200"/>
              </a:lnSpc>
              <a:buFont typeface="Arial" panose="020B0604020202020204" pitchFamily="34" charset="0"/>
              <a:buAutoNum type="arabicPeriod"/>
            </a:pP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Информирование студентов о практических аспектах работы компаний-участников школы</a:t>
            </a:r>
          </a:p>
          <a:p>
            <a:pPr marL="457200" lvl="0" indent="-457200" algn="l">
              <a:lnSpc>
                <a:spcPts val="2200"/>
              </a:lnSpc>
              <a:buFont typeface="Arial" panose="020B0604020202020204" pitchFamily="34" charset="0"/>
              <a:buAutoNum type="arabicPeriod"/>
            </a:pP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Взаимодействие с руководством </a:t>
            </a:r>
            <a:r>
              <a:rPr lang="ru-RU" sz="2400" dirty="0" err="1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КубГАУ</a:t>
            </a: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в деле улучшения качества подготовки студентов и повышения обеспеченности управленческими кадрами </a:t>
            </a:r>
          </a:p>
          <a:p>
            <a:pPr marL="457200" lvl="0" indent="-457200" algn="l">
              <a:lnSpc>
                <a:spcPts val="2200"/>
              </a:lnSpc>
              <a:buFont typeface="Arial" panose="020B0604020202020204" pitchFamily="34" charset="0"/>
              <a:buAutoNum type="arabicPeriod"/>
            </a:pP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Подготовка студентов к прохождению собеседований в компаниях-участниках школы, помощь в повышении конкурентоспособности на рынке труда молодых специалистов</a:t>
            </a:r>
          </a:p>
          <a:p>
            <a:pPr marL="457200" lvl="0" indent="-457200" algn="l">
              <a:lnSpc>
                <a:spcPts val="2200"/>
              </a:lnSpc>
              <a:buFont typeface="Arial" panose="020B0604020202020204" pitchFamily="34" charset="0"/>
              <a:buAutoNum type="arabicPeriod"/>
            </a:pP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Управление ожиданиями студентов и будущих потенциальных работодателей</a:t>
            </a:r>
          </a:p>
          <a:p>
            <a:pPr marL="457200" lvl="0" indent="-457200" algn="l">
              <a:lnSpc>
                <a:spcPts val="2200"/>
              </a:lnSpc>
              <a:buFont typeface="Arial" panose="020B0604020202020204" pitchFamily="34" charset="0"/>
              <a:buAutoNum type="arabicPeriod"/>
            </a:pP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Позиционирование </a:t>
            </a:r>
            <a:r>
              <a:rPr lang="ru-RU" sz="2400" dirty="0" err="1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КубГАУ</a:t>
            </a:r>
            <a:r>
              <a:rPr lang="ru-RU" sz="2400" dirty="0">
                <a:solidFill>
                  <a:srgbClr val="7CB93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как практически ориентированного образовательного центра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DE17-95FF-4F63-8F06-0B80EED6A50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85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07368" y="1124744"/>
            <a:ext cx="11784632" cy="446449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288439"/>
                </a:solidFill>
              </a:rPr>
              <a:t>Спикеры Бизнес школы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Представители Ассоциации Европейского Бизнеса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Представители крупного, среднего и малого бизнеса Краснодарского края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Представители государственной власти Краснодарского края: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Министерство сельского хозяйства Краснодарского края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Департамент инвестиций администрации МО г. Краснодар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Представители законодательной власти 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67408" y="908720"/>
            <a:ext cx="10513168" cy="489654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288439"/>
                </a:solidFill>
              </a:rPr>
              <a:t>Образовательная программа</a:t>
            </a:r>
            <a:endParaRPr lang="ru-RU" sz="32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Лекции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Мастер-классы, </a:t>
            </a:r>
            <a:r>
              <a:rPr lang="ru-RU" sz="2800" dirty="0" err="1" smtClean="0"/>
              <a:t>тим-билдинг</a:t>
            </a:r>
            <a:endParaRPr lang="ru-RU" sz="2800" dirty="0" smtClean="0"/>
          </a:p>
          <a:p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Бизнес – игры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Экскурсии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Английский язык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Конференции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5400" y="1484784"/>
            <a:ext cx="10513168" cy="410445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288439"/>
                </a:solidFill>
              </a:rPr>
              <a:t>Расписание занятий</a:t>
            </a:r>
          </a:p>
          <a:p>
            <a:endParaRPr lang="ru-RU" sz="3200" dirty="0" smtClean="0">
              <a:solidFill>
                <a:srgbClr val="288439"/>
              </a:solidFill>
            </a:endParaRPr>
          </a:p>
          <a:p>
            <a:r>
              <a:rPr lang="ru-RU" sz="3200" dirty="0" smtClean="0">
                <a:solidFill>
                  <a:srgbClr val="288439"/>
                </a:solidFill>
              </a:rPr>
              <a:t>вторник – четверг </a:t>
            </a:r>
            <a:r>
              <a:rPr lang="ru-RU" sz="3200" dirty="0" smtClean="0"/>
              <a:t>15.40 – 18.30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rgbClr val="288439"/>
                </a:solidFill>
              </a:rPr>
              <a:t>длительность занятий  </a:t>
            </a:r>
            <a:r>
              <a:rPr lang="ru-RU" sz="3200" dirty="0" smtClean="0"/>
              <a:t>1ч 20 минут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rgbClr val="288439"/>
                </a:solidFill>
              </a:rPr>
              <a:t>занятия проходят в </a:t>
            </a:r>
            <a:r>
              <a:rPr lang="ru-RU" sz="3200" dirty="0" smtClean="0"/>
              <a:t>316 </a:t>
            </a:r>
            <a:r>
              <a:rPr lang="ru-RU" sz="3200" dirty="0" err="1" smtClean="0"/>
              <a:t>ауд</a:t>
            </a:r>
            <a:r>
              <a:rPr lang="ru-RU" sz="3200" dirty="0" smtClean="0"/>
              <a:t> </a:t>
            </a:r>
            <a:r>
              <a:rPr lang="ru-RU" sz="3200" dirty="0" err="1" smtClean="0"/>
              <a:t>зоо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5400" y="1052736"/>
            <a:ext cx="10657184" cy="496855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288439"/>
                </a:solidFill>
              </a:rPr>
              <a:t>По окончании Бизнес школы:</a:t>
            </a: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Свидетельство об окончании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Готовое резюме, проработанное совместно с партнерами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Сертификат об уровне английского языка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Сдача экзамена по </a:t>
            </a:r>
            <a:r>
              <a:rPr lang="en-US" sz="2800" dirty="0" smtClean="0"/>
              <a:t>Business English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Стажировки для активных слушателей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Опыт написания бизнес проекта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55440" y="1412776"/>
            <a:ext cx="9505056" cy="4104456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288439"/>
                </a:solidFill>
              </a:rPr>
              <a:t>Добро пожаловать</a:t>
            </a:r>
          </a:p>
          <a:p>
            <a:pPr algn="ctr"/>
            <a:r>
              <a:rPr lang="ru-RU" sz="4400" b="1" dirty="0" smtClean="0">
                <a:solidFill>
                  <a:srgbClr val="288439"/>
                </a:solidFill>
              </a:rPr>
              <a:t> в </a:t>
            </a:r>
          </a:p>
          <a:p>
            <a:pPr algn="ctr"/>
            <a:r>
              <a:rPr lang="ru-RU" sz="4400" b="1" dirty="0" smtClean="0">
                <a:solidFill>
                  <a:srgbClr val="288439"/>
                </a:solidFill>
              </a:rPr>
              <a:t>Бизнес школу Кубанского ГАУ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Контактное лицо</a:t>
            </a:r>
          </a:p>
          <a:p>
            <a:r>
              <a:rPr lang="ru-RU" sz="2800" dirty="0" smtClean="0"/>
              <a:t>Ольховая Анна Валерьевна</a:t>
            </a:r>
          </a:p>
          <a:p>
            <a:r>
              <a:rPr lang="ru-RU" sz="2800" dirty="0" smtClean="0"/>
              <a:t>8 (989) 816 52 29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10736</TotalTime>
  <Words>305</Words>
  <Application>Microsoft Office PowerPoint</Application>
  <PresentationFormat>Произвольный</PresentationFormat>
  <Paragraphs>87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Цели Бизнес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Трубилин А.И.</Manager>
  <Company>ФГБОУ ВО Кубанский ГАУ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Презентация на УС</dc:subject>
  <dc:creator>Смоленцев В.М.</dc:creator>
  <cp:keywords>Презентация на Ученый совет</cp:keywords>
  <cp:lastModifiedBy>User</cp:lastModifiedBy>
  <cp:revision>842</cp:revision>
  <cp:lastPrinted>2017-10-31T13:16:39Z</cp:lastPrinted>
  <dcterms:created xsi:type="dcterms:W3CDTF">2014-12-24T10:56:45Z</dcterms:created>
  <dcterms:modified xsi:type="dcterms:W3CDTF">2018-08-10T11:41:00Z</dcterms:modified>
</cp:coreProperties>
</file>