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56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9" r:id="rId13"/>
    <p:sldId id="274" r:id="rId14"/>
    <p:sldId id="273" r:id="rId15"/>
    <p:sldId id="276" r:id="rId16"/>
    <p:sldId id="277" r:id="rId17"/>
    <p:sldId id="278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42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image" Target="../media/image42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3.xlsx"/><Relationship Id="rId1" Type="http://schemas.openxmlformats.org/officeDocument/2006/relationships/image" Target="../media/image42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35555488440889E-2"/>
          <c:y val="8.3966877345681715E-2"/>
          <c:w val="0.92228189759862145"/>
          <c:h val="0.87475542656571537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rgbClr val="FFFF00"/>
            </a:solidFill>
          </c:spPr>
          <c:invertIfNegative val="1"/>
          <c:cat>
            <c:strRef>
              <c:f>Лист1!$A$2:$A$3</c:f>
              <c:strCache>
                <c:ptCount val="2"/>
                <c:pt idx="0">
                  <c:v>Экологические знания</c:v>
                </c:pt>
                <c:pt idx="1">
                  <c:v>Поведение в окр. Среде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89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Экпериментальная группа</c:v>
                </c:pt>
              </c:strCache>
            </c:strRef>
          </c:tx>
          <c:invertIfNegative val="1"/>
          <c:cat>
            <c:strRef>
              <c:f>Лист1!$A$2:$A$3</c:f>
              <c:strCache>
                <c:ptCount val="2"/>
                <c:pt idx="0">
                  <c:v>Экологические знания</c:v>
                </c:pt>
                <c:pt idx="1">
                  <c:v>Поведение в окр. Среде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</c:v>
                </c:pt>
                <c:pt idx="1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17024"/>
        <c:axId val="8018560"/>
      </c:barChart>
      <c:catAx>
        <c:axId val="8017024"/>
        <c:scaling>
          <c:orientation val="minMax"/>
        </c:scaling>
        <c:delete val="1"/>
        <c:axPos val="b"/>
        <c:majorTickMark val="cross"/>
        <c:minorTickMark val="cross"/>
        <c:tickLblPos val="nextTo"/>
        <c:crossAx val="8018560"/>
        <c:crosses val="autoZero"/>
        <c:auto val="1"/>
        <c:lblAlgn val="ctr"/>
        <c:lblOffset val="100"/>
        <c:noMultiLvlLbl val="1"/>
      </c:catAx>
      <c:valAx>
        <c:axId val="801856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8017024"/>
        <c:crosses val="autoZero"/>
        <c:crossBetween val="between"/>
      </c:valAx>
      <c:spPr>
        <a:solidFill>
          <a:srgbClr val="9FE6FF"/>
        </a:solidFill>
      </c:spPr>
    </c:plotArea>
    <c:legend>
      <c:legendPos val="r"/>
      <c:layout>
        <c:manualLayout>
          <c:xMode val="edge"/>
          <c:yMode val="edge"/>
          <c:x val="0.30375130528038835"/>
          <c:y val="0.36063704823945691"/>
          <c:w val="0.69314314255494192"/>
          <c:h val="0.26751298652412858"/>
        </c:manualLayout>
      </c:layout>
      <c:overlay val="1"/>
      <c:txPr>
        <a:bodyPr/>
        <a:lstStyle/>
        <a:p>
          <a:pPr>
            <a:defRPr baseline="0">
              <a:solidFill>
                <a:schemeClr val="tx1"/>
              </a:solidFill>
              <a:latin typeface="Arial Black" panose="020B0A04020102020204" pitchFamily="34" charset="0"/>
            </a:defRPr>
          </a:pPr>
          <a:endParaRPr lang="ru-RU"/>
        </a:p>
      </c:txPr>
    </c:legend>
    <c:plotVisOnly val="1"/>
    <c:dispBlanksAs val="gap"/>
    <c:showDLblsOverMax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544150112353268E-2"/>
          <c:y val="7.3790150705263541E-2"/>
          <c:w val="0.65688910837024161"/>
          <c:h val="0.71088989500738464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rgbClr val="17375E"/>
            </a:solidFill>
          </c:spPr>
          <c:invertIfNegative val="1"/>
          <c:cat>
            <c:strRef>
              <c:f>Лист1!$A$2:$A$6</c:f>
              <c:strCache>
                <c:ptCount val="5"/>
                <c:pt idx="0">
                  <c:v>начало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2015/16</c:v>
                </c:pt>
                <c:pt idx="4">
                  <c:v>окончание III чет. 2016/17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24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1"/>
          <c:cat>
            <c:strRef>
              <c:f>Лист1!$A$2:$A$6</c:f>
              <c:strCache>
                <c:ptCount val="5"/>
                <c:pt idx="0">
                  <c:v>начало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2015/16</c:v>
                </c:pt>
                <c:pt idx="4">
                  <c:v>окончание III чет. 2016/17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24</c:v>
                </c:pt>
                <c:pt idx="1">
                  <c:v>63</c:v>
                </c:pt>
                <c:pt idx="2">
                  <c:v>65</c:v>
                </c:pt>
                <c:pt idx="3">
                  <c:v>67</c:v>
                </c:pt>
                <c:pt idx="4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76416"/>
        <c:axId val="13837824"/>
      </c:barChart>
      <c:catAx>
        <c:axId val="22076416"/>
        <c:scaling>
          <c:orientation val="minMax"/>
        </c:scaling>
        <c:delete val="1"/>
        <c:axPos val="b"/>
        <c:majorTickMark val="cross"/>
        <c:minorTickMark val="cross"/>
        <c:tickLblPos val="nextTo"/>
        <c:crossAx val="13837824"/>
        <c:crosses val="autoZero"/>
        <c:auto val="1"/>
        <c:lblAlgn val="ctr"/>
        <c:lblOffset val="100"/>
        <c:noMultiLvlLbl val="1"/>
      </c:catAx>
      <c:valAx>
        <c:axId val="1383782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22076416"/>
        <c:crosses val="autoZero"/>
        <c:crossBetween val="between"/>
      </c:valAx>
      <c:spPr>
        <a:solidFill>
          <a:srgbClr val="9FE6FF"/>
        </a:solidFill>
      </c:spPr>
    </c:plotArea>
    <c:legend>
      <c:legendPos val="r"/>
      <c:layout>
        <c:manualLayout>
          <c:xMode val="edge"/>
          <c:yMode val="edge"/>
          <c:x val="0.7384134737717315"/>
          <c:y val="0.25637150325378588"/>
          <c:w val="0.25854900530765496"/>
          <c:h val="0.48056553858572149"/>
        </c:manualLayout>
      </c:layout>
      <c:overlay val="1"/>
    </c:legend>
    <c:plotVisOnly val="1"/>
    <c:dispBlanksAs val="gap"/>
    <c:showDLblsOverMax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67904011998568E-2"/>
          <c:y val="1.8215223097112865E-2"/>
          <c:w val="0.80229626616334482"/>
          <c:h val="0.83639504109781804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Контрольная группа</c:v>
                </c:pt>
              </c:strCache>
            </c:strRef>
          </c:tx>
          <c:spPr>
            <a:solidFill>
              <a:srgbClr val="17375E"/>
            </a:solidFill>
          </c:spPr>
          <c:invertIfNegative val="1"/>
          <c:cat>
            <c:strRef>
              <c:f>Лист1!$A$2:$A$7</c:f>
              <c:strCache>
                <c:ptCount val="6"/>
                <c:pt idx="0">
                  <c:v>начало 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2014/15</c:v>
                </c:pt>
                <c:pt idx="4">
                  <c:v>начало 2016/17</c:v>
                </c:pt>
                <c:pt idx="5">
                  <c:v>окончание III чет. 2016/17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89</c:v>
                </c:pt>
                <c:pt idx="1">
                  <c:v>64</c:v>
                </c:pt>
                <c:pt idx="2">
                  <c:v>62</c:v>
                </c:pt>
                <c:pt idx="3">
                  <c:v>64</c:v>
                </c:pt>
                <c:pt idx="4">
                  <c:v>62</c:v>
                </c:pt>
                <c:pt idx="5">
                  <c:v>63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Экспериментальная группа</c:v>
                </c:pt>
              </c:strCache>
            </c:strRef>
          </c:tx>
          <c:invertIfNegative val="1"/>
          <c:cat>
            <c:strRef>
              <c:f>Лист1!$A$2:$A$7</c:f>
              <c:strCache>
                <c:ptCount val="6"/>
                <c:pt idx="0">
                  <c:v>начало  2014/15</c:v>
                </c:pt>
                <c:pt idx="1">
                  <c:v>окончание 2014/15</c:v>
                </c:pt>
                <c:pt idx="2">
                  <c:v>начало 2015/16</c:v>
                </c:pt>
                <c:pt idx="3">
                  <c:v>окончание 2014/15</c:v>
                </c:pt>
                <c:pt idx="4">
                  <c:v>начало 2016/17</c:v>
                </c:pt>
                <c:pt idx="5">
                  <c:v>окончание III чет. 2016/17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87</c:v>
                </c:pt>
                <c:pt idx="1">
                  <c:v>18</c:v>
                </c:pt>
                <c:pt idx="2">
                  <c:v>15</c:v>
                </c:pt>
                <c:pt idx="3">
                  <c:v>12</c:v>
                </c:pt>
                <c:pt idx="4">
                  <c:v>9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97760"/>
        <c:axId val="20199296"/>
      </c:barChart>
      <c:catAx>
        <c:axId val="20197760"/>
        <c:scaling>
          <c:orientation val="minMax"/>
        </c:scaling>
        <c:delete val="1"/>
        <c:axPos val="b"/>
        <c:majorTickMark val="cross"/>
        <c:minorTickMark val="cross"/>
        <c:tickLblPos val="nextTo"/>
        <c:crossAx val="20199296"/>
        <c:crosses val="autoZero"/>
        <c:auto val="1"/>
        <c:lblAlgn val="ctr"/>
        <c:lblOffset val="100"/>
        <c:noMultiLvlLbl val="1"/>
      </c:catAx>
      <c:valAx>
        <c:axId val="2019929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20197760"/>
        <c:crosses val="autoZero"/>
        <c:crossBetween val="between"/>
      </c:valAx>
      <c:spPr>
        <a:solidFill>
          <a:srgbClr val="9FE6FF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206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baseline="0">
                <a:solidFill>
                  <a:srgbClr val="00206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6946331708536431"/>
          <c:y val="5.3964987867082703E-2"/>
          <c:w val="0.5984279747371084"/>
          <c:h val="0.12146710109512171"/>
        </c:manualLayout>
      </c:layout>
      <c:overlay val="1"/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gap"/>
    <c:showDLblsOverMax val="1"/>
  </c:chart>
  <c:spPr>
    <a:blipFill>
      <a:blip xmlns:r="http://schemas.openxmlformats.org/officeDocument/2006/relationships" r:embed="rId1"/>
      <a:tile tx="0" ty="0" sx="100000" sy="100000" flip="none" algn="tl"/>
    </a:blipFill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emf"/><Relationship Id="rId1" Type="http://schemas.openxmlformats.org/officeDocument/2006/relationships/image" Target="../media/image5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0.11869</cdr:x>
      <cdr:y>0.71002</cdr:y>
    </cdr:from>
    <cdr:to>
      <cdr:x>0.24773</cdr:x>
      <cdr:y>0.78971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41141" y="2565287"/>
          <a:ext cx="914400" cy="287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>
              <a:latin typeface="Arial Black" panose="020B0A04020102020204" pitchFamily="34" charset="0"/>
            </a:rPr>
            <a:t>знания</a:t>
          </a:r>
          <a:endParaRPr lang="ru-RU" sz="1100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0.24028</cdr:x>
      <cdr:y>0.59054</cdr:y>
    </cdr:from>
    <cdr:to>
      <cdr:x>0.39082</cdr:x>
      <cdr:y>0.75926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02780" y="2133600"/>
          <a:ext cx="1066800" cy="609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>
              <a:latin typeface="Arial Black" panose="020B0A04020102020204" pitchFamily="34" charset="0"/>
            </a:rPr>
            <a:t>поведение </a:t>
          </a:r>
        </a:p>
        <a:p xmlns:a="http://schemas.openxmlformats.org/drawingml/2006/main">
          <a:pPr algn="ctr"/>
          <a:r>
            <a:rPr lang="ru-RU" sz="1100" dirty="0" smtClean="0">
              <a:latin typeface="Arial Black" panose="020B0A04020102020204" pitchFamily="34" charset="0"/>
            </a:rPr>
            <a:t>в окружающей</a:t>
          </a:r>
        </a:p>
        <a:p xmlns:a="http://schemas.openxmlformats.org/drawingml/2006/main">
          <a:pPr algn="ctr"/>
          <a:r>
            <a:rPr lang="ru-RU" sz="1100" dirty="0" smtClean="0">
              <a:latin typeface="Arial Black" panose="020B0A04020102020204" pitchFamily="34" charset="0"/>
            </a:rPr>
            <a:t> среде</a:t>
          </a:r>
          <a:endParaRPr lang="ru-RU" sz="1100" dirty="0">
            <a:latin typeface="Arial Black" panose="020B0A040201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0.24398</cdr:x>
      <cdr:y>0.79001</cdr:y>
    </cdr:from>
    <cdr:to>
      <cdr:x>0.74749</cdr:x>
      <cdr:y>0.91045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78496" y="2998775"/>
          <a:ext cx="4495800" cy="4572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latin typeface="Arial Black" panose="020B0A04020102020204" pitchFamily="34" charset="0"/>
            </a:rPr>
            <a:t>Результаты за 4 года исследований  - 20014-2017</a:t>
          </a:r>
          <a:endParaRPr lang="ru-RU" sz="1000" dirty="0">
            <a:latin typeface="Arial Black" panose="020B0A040201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0.6381</cdr:x>
      <cdr:y>0.27451</cdr:y>
    </cdr:from>
    <cdr:to>
      <cdr:x>0.70501</cdr:x>
      <cdr:y>0.35383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105400" y="1066800"/>
          <a:ext cx="535366" cy="308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latinLnBrk="0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dirty="0" smtClean="0">
              <a:latin typeface="Arial Black" pitchFamily="34" charset="0"/>
            </a:rPr>
            <a:t>62%</a:t>
          </a:r>
          <a:endParaRPr lang="ru-RU" sz="1400" dirty="0">
            <a:latin typeface="Arial Black" pitchFamily="34" charset="0"/>
          </a:endParaRPr>
        </a:p>
      </cdr:txBody>
    </cdr:sp>
  </cdr:relSizeAnchor>
  <cdr:relSizeAnchor xmlns:cdr="http://schemas.openxmlformats.org/drawingml/2006/chartDrawing">
    <cdr:from>
      <cdr:x>0.55238</cdr:x>
      <cdr:y>0.66667</cdr:y>
    </cdr:from>
    <cdr:to>
      <cdr:x>0.62389</cdr:x>
      <cdr:y>0.74051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419600" y="2590800"/>
          <a:ext cx="572180" cy="28698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0.08319</cdr:x>
      <cdr:y>0.86792</cdr:y>
    </cdr:from>
    <cdr:to>
      <cdr:x>0.29271</cdr:x>
      <cdr:y>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665569" y="3505201"/>
          <a:ext cx="1676400" cy="53339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latinLnBrk="0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dirty="0" smtClean="0">
              <a:latin typeface="Arial Black" panose="020B0A04020102020204" pitchFamily="34" charset="0"/>
            </a:rPr>
            <a:t>Результат эксперимента в начале исследований</a:t>
          </a:r>
          <a:endParaRPr lang="ru-RU" sz="900" dirty="0">
            <a:latin typeface="Arial Black" panose="020B0A04020102020204" pitchFamily="34" charset="0"/>
          </a:endParaRPr>
        </a:p>
      </cdr:txBody>
    </cdr:sp>
  </cdr:relSizeAnchor>
  <cdr:relSizeAnchor xmlns:cdr="http://schemas.openxmlformats.org/drawingml/2006/chartDrawing">
    <cdr:from>
      <cdr:x>0.32245</cdr:x>
      <cdr:y>0.86792</cdr:y>
    </cdr:from>
    <cdr:to>
      <cdr:x>0.88436</cdr:x>
      <cdr:y>0.98113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579928" y="3505200"/>
          <a:ext cx="4495800" cy="4572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latin typeface="Arial Black" panose="020B0A04020102020204" pitchFamily="34" charset="0"/>
            </a:rPr>
            <a:t>Результаты за 4 года исследований  - 20014-2017</a:t>
          </a:r>
          <a:endParaRPr lang="ru-RU" sz="1000" dirty="0">
            <a:latin typeface="Arial Black" panose="020B0A040201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C6834-40E9-4C11-A56B-0498D2816EFA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6248A-A468-426F-A643-273C570E09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84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69B91-16E9-4AD6-8AE3-41488BA8669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856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796A0-4F94-4C13-A035-4BE8C7F1BEB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18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7DC11-4EED-4D44-A829-07444DB83B6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4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99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56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11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0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47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94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7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7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8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0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2.bin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4.docx"/><Relationship Id="rId5" Type="http://schemas.openxmlformats.org/officeDocument/2006/relationships/oleObject" Target="../embeddings/oleObject3.bin"/><Relationship Id="rId4" Type="http://schemas.openxmlformats.org/officeDocument/2006/relationships/image" Target="../media/image56.wmf"/><Relationship Id="rId9" Type="http://schemas.openxmlformats.org/officeDocument/2006/relationships/image" Target="../media/image5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emf"/><Relationship Id="rId10" Type="http://schemas.openxmlformats.org/officeDocument/2006/relationships/image" Target="../media/image1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4509120"/>
            <a:ext cx="6553200" cy="21336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</a:rPr>
            </a:br>
            <a:r>
              <a:rPr lang="ru-RU" sz="2700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/>
              </a:rPr>
              <a:t> </a:t>
            </a:r>
            <a:r>
              <a:rPr lang="ru-RU" sz="2700" dirty="0" smtClean="0">
                <a:solidFill>
                  <a:srgbClr val="00682F"/>
                </a:solidFill>
                <a:latin typeface="Arial Black" panose="020B0A04020102020204" pitchFamily="34" charset="0"/>
                <a:ea typeface="Times New Roman"/>
              </a:rPr>
              <a:t/>
            </a:r>
            <a:br>
              <a:rPr lang="ru-RU" sz="2700" dirty="0" smtClean="0">
                <a:solidFill>
                  <a:srgbClr val="00682F"/>
                </a:solidFill>
                <a:latin typeface="Arial Black" panose="020B0A04020102020204" pitchFamily="34" charset="0"/>
                <a:ea typeface="Times New Roman"/>
              </a:rPr>
            </a:b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Экологический мультфильм </a:t>
            </a:r>
            <a:b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как средство формирования </a:t>
            </a:r>
            <a:b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экологически ориентированного </a:t>
            </a:r>
            <a:b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поведения  у школьников</a:t>
            </a:r>
            <a:b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Arial Black" pitchFamily="34" charset="0"/>
              </a:rPr>
              <a:t>                </a:t>
            </a:r>
            <a:r>
              <a:rPr lang="ru-RU" sz="2200" dirty="0" err="1" smtClean="0">
                <a:solidFill>
                  <a:srgbClr val="002060"/>
                </a:solidFill>
                <a:latin typeface="Arial Black" pitchFamily="34" charset="0"/>
              </a:rPr>
              <a:t>Борисовская</a:t>
            </a:r>
            <a:r>
              <a:rPr lang="ru-RU" sz="2200" dirty="0" smtClean="0">
                <a:solidFill>
                  <a:srgbClr val="002060"/>
                </a:solidFill>
                <a:latin typeface="Arial Black" pitchFamily="34" charset="0"/>
              </a:rPr>
              <a:t> Анастасия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b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                 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 descr="E:\IG0A82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0" y="50800"/>
            <a:ext cx="3457575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23" y="0"/>
            <a:ext cx="5508977" cy="413173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514600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Муниципальное общеобразовательное бюджетное учреждение «Средняя общеобразовательная школа №4»</a:t>
            </a:r>
          </a:p>
          <a:p>
            <a:pPr algn="ctr"/>
            <a:r>
              <a:rPr lang="ru-RU" sz="12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пгт</a:t>
            </a:r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.</a:t>
            </a:r>
            <a:r>
              <a:rPr lang="en-US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Пойковский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ХМАО-Югра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Россия</a:t>
            </a:r>
            <a:endParaRPr lang="ru-RU" sz="1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 descr="C:\Users\1\Desktop\фото маша -Настя\20170412_131825.jpg"/>
          <p:cNvPicPr>
            <a:picLocks noChangeAspect="1" noChangeArrowheads="1"/>
          </p:cNvPicPr>
          <p:nvPr/>
        </p:nvPicPr>
        <p:blipFill>
          <a:blip r:embed="rId4" cstate="print"/>
          <a:srcRect t="5449" r="110" b="31894"/>
          <a:stretch>
            <a:fillRect/>
          </a:stretch>
        </p:blipFill>
        <p:spPr bwMode="auto">
          <a:xfrm>
            <a:off x="7239000" y="4866409"/>
            <a:ext cx="1905000" cy="199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WordArt 14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373380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Входное тестирование</a:t>
            </a:r>
          </a:p>
        </p:txBody>
      </p:sp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8"/>
          <a:stretch>
            <a:fillRect/>
          </a:stretch>
        </p:blipFill>
        <p:spPr bwMode="auto">
          <a:xfrm>
            <a:off x="6705600" y="4800600"/>
            <a:ext cx="232511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12784902"/>
              </p:ext>
            </p:extLst>
          </p:nvPr>
        </p:nvGraphicFramePr>
        <p:xfrm>
          <a:off x="228600" y="914400"/>
          <a:ext cx="7086600" cy="36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95761" y="379301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22%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3767610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24%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5122" y="1752600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89%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6400" y="1769533"/>
            <a:ext cx="662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87%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2" r="-1012"/>
          <a:stretch>
            <a:fillRect/>
          </a:stretch>
        </p:blipFill>
        <p:spPr bwMode="auto">
          <a:xfrm>
            <a:off x="3581400" y="4800600"/>
            <a:ext cx="3200400" cy="191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C:\Users\user\Documents\РМО 05.05.2016\ТАНЯ\класс\5Б фотоприложения\17 ЯНВАРЯ 2017\20170117_14105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19940" r="7779"/>
          <a:stretch/>
        </p:blipFill>
        <p:spPr bwMode="auto">
          <a:xfrm>
            <a:off x="152400" y="4800600"/>
            <a:ext cx="3352800" cy="187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28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4"/>
          <p:cNvSpPr>
            <a:spLocks noChangeArrowheads="1" noChangeShapeType="1" noTextEdit="1"/>
          </p:cNvSpPr>
          <p:nvPr/>
        </p:nvSpPr>
        <p:spPr bwMode="auto">
          <a:xfrm>
            <a:off x="2555776" y="137220"/>
            <a:ext cx="3495911" cy="3908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Суть эксперимента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28600" y="990600"/>
            <a:ext cx="990600" cy="3535831"/>
          </a:xfrm>
          <a:prstGeom prst="rect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</a:endParaRPr>
          </a:p>
        </p:txBody>
      </p:sp>
      <p:sp>
        <p:nvSpPr>
          <p:cNvPr id="18436" name="Oval 6"/>
          <p:cNvSpPr>
            <a:spLocks noChangeArrowheads="1"/>
          </p:cNvSpPr>
          <p:nvPr/>
        </p:nvSpPr>
        <p:spPr bwMode="auto">
          <a:xfrm>
            <a:off x="5638800" y="533400"/>
            <a:ext cx="2286000" cy="1061357"/>
          </a:xfrm>
          <a:prstGeom prst="ellipse">
            <a:avLst/>
          </a:prstGeom>
          <a:solidFill>
            <a:srgbClr val="FFFF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Контрольная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группа </a:t>
            </a:r>
          </a:p>
        </p:txBody>
      </p:sp>
      <p:sp>
        <p:nvSpPr>
          <p:cNvPr id="18437" name="Oval 7"/>
          <p:cNvSpPr>
            <a:spLocks noChangeArrowheads="1"/>
          </p:cNvSpPr>
          <p:nvPr/>
        </p:nvSpPr>
        <p:spPr bwMode="auto">
          <a:xfrm>
            <a:off x="6324600" y="3581400"/>
            <a:ext cx="2418199" cy="1066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Экспериментальная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группа</a:t>
            </a:r>
            <a:endParaRPr lang="ru-RU" altLang="ru-RU" sz="1800" dirty="0" smtClean="0">
              <a:solidFill>
                <a:srgbClr val="FF0000"/>
              </a:solidFill>
            </a:endParaRPr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>
            <a:off x="2209800" y="685800"/>
            <a:ext cx="3124200" cy="914400"/>
          </a:xfrm>
          <a:prstGeom prst="homePlate">
            <a:avLst>
              <a:gd name="adj" fmla="val 85417"/>
            </a:avLst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Традиционный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способ </a:t>
            </a:r>
          </a:p>
        </p:txBody>
      </p:sp>
      <p:sp>
        <p:nvSpPr>
          <p:cNvPr id="18440" name="AutoShape 11"/>
          <p:cNvSpPr>
            <a:spLocks noChangeArrowheads="1"/>
          </p:cNvSpPr>
          <p:nvPr/>
        </p:nvSpPr>
        <p:spPr bwMode="auto">
          <a:xfrm>
            <a:off x="2057400" y="3505200"/>
            <a:ext cx="3928965" cy="1219200"/>
          </a:xfrm>
          <a:prstGeom prst="homePlate">
            <a:avLst>
              <a:gd name="adj" fmla="val 42708"/>
            </a:avLst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Традиционный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способ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плюс работа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по созданию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мультфильма из ТБО</a:t>
            </a:r>
          </a:p>
        </p:txBody>
      </p:sp>
      <p:sp>
        <p:nvSpPr>
          <p:cNvPr id="18442" name="WordArt 13"/>
          <p:cNvSpPr>
            <a:spLocks noChangeArrowheads="1" noChangeShapeType="1" noTextEdit="1"/>
          </p:cNvSpPr>
          <p:nvPr/>
        </p:nvSpPr>
        <p:spPr bwMode="auto">
          <a:xfrm rot="-5400000">
            <a:off x="-744253" y="2573053"/>
            <a:ext cx="2822006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получение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kern="1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экологических знаний</a:t>
            </a:r>
          </a:p>
        </p:txBody>
      </p:sp>
      <p:sp>
        <p:nvSpPr>
          <p:cNvPr id="18444" name="WordArt 15"/>
          <p:cNvSpPr>
            <a:spLocks noChangeArrowheads="1" noChangeShapeType="1" noTextEdit="1"/>
          </p:cNvSpPr>
          <p:nvPr/>
        </p:nvSpPr>
        <p:spPr bwMode="auto">
          <a:xfrm>
            <a:off x="7102811" y="5181215"/>
            <a:ext cx="160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8000"/>
              </a:solidFill>
              <a:latin typeface="Comic Sans MS"/>
            </a:endParaRPr>
          </a:p>
        </p:txBody>
      </p:sp>
      <p:sp>
        <p:nvSpPr>
          <p:cNvPr id="18446" name="WordArt 17"/>
          <p:cNvSpPr>
            <a:spLocks noChangeArrowheads="1" noChangeShapeType="1" noTextEdit="1"/>
          </p:cNvSpPr>
          <p:nvPr/>
        </p:nvSpPr>
        <p:spPr bwMode="auto">
          <a:xfrm rot="-5400000">
            <a:off x="566738" y="2786062"/>
            <a:ext cx="2286000" cy="371475"/>
          </a:xfrm>
          <a:prstGeom prst="rect">
            <a:avLst/>
          </a:prstGeom>
          <a:gradFill>
            <a:gsLst>
              <a:gs pos="10000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99FF66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Arial"/>
              </a:rPr>
              <a:t>через</a:t>
            </a:r>
          </a:p>
        </p:txBody>
      </p:sp>
      <p:pic>
        <p:nvPicPr>
          <p:cNvPr id="11" name="Рисунок 10" descr="DSC0144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4384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2133600" y="594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4" name="Picture 3" descr="E:\последние фотки 5б\DSC0959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8868" t="37733" r="20139"/>
          <a:stretch>
            <a:fillRect/>
          </a:stretch>
        </p:blipFill>
        <p:spPr bwMode="auto">
          <a:xfrm>
            <a:off x="5486400" y="1752600"/>
            <a:ext cx="2895600" cy="166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6800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76800"/>
            <a:ext cx="2286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6" b="40741"/>
          <a:stretch>
            <a:fillRect/>
          </a:stretch>
        </p:blipFill>
        <p:spPr bwMode="auto">
          <a:xfrm>
            <a:off x="6324600" y="4876800"/>
            <a:ext cx="2362200" cy="1676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67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304800" y="257175"/>
            <a:ext cx="85344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Результаты по параметру «Экологические знания»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04088824"/>
              </p:ext>
            </p:extLst>
          </p:nvPr>
        </p:nvGraphicFramePr>
        <p:xfrm>
          <a:off x="107504" y="657225"/>
          <a:ext cx="8928992" cy="379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71600" y="26670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 Black" pitchFamily="34" charset="0"/>
              </a:rPr>
              <a:t>24%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33600" y="2590799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rial Black" pitchFamily="34" charset="0"/>
              </a:rPr>
              <a:t>24%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7432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22%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0800" y="13716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63%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2562367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25%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33800" y="12954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65%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2733" y="2432333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26%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3000" y="12192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67%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2395435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27%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6000" y="11430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 Black" pitchFamily="34" charset="0"/>
              </a:rPr>
              <a:t>69%</a:t>
            </a:r>
            <a:endParaRPr lang="ru-RU" sz="1200" dirty="0">
              <a:latin typeface="Arial Black" pitchFamily="34" charset="0"/>
            </a:endParaRPr>
          </a:p>
        </p:txBody>
      </p:sp>
      <p:pic>
        <p:nvPicPr>
          <p:cNvPr id="18" name="Picture 3" descr="E:\фото проектирование 2017\DSC095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06" t="19445" r="5470" b="20833"/>
          <a:stretch>
            <a:fillRect/>
          </a:stretch>
        </p:blipFill>
        <p:spPr bwMode="auto">
          <a:xfrm>
            <a:off x="49990" y="4572000"/>
            <a:ext cx="5254697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3" descr="E:\фото проектирование 2017\DSC09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3568" y="4800600"/>
            <a:ext cx="3200400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930565" y="3672933"/>
            <a:ext cx="914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latin typeface="Arial Black" panose="020B0A04020102020204" pitchFamily="34" charset="0"/>
              </a:rPr>
              <a:t>Входной тест</a:t>
            </a:r>
            <a:endParaRPr lang="ru-RU" sz="1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3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454726" y="0"/>
            <a:ext cx="8229600" cy="9441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Результаты по параметру «Поведение в окружающей среде»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kern="10" dirty="0" smtClean="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(количество нарушений )</a:t>
            </a:r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/>
          <a:stretch>
            <a:fillRect/>
          </a:stretch>
        </p:blipFill>
        <p:spPr bwMode="auto">
          <a:xfrm>
            <a:off x="3352800" y="5181600"/>
            <a:ext cx="2133600" cy="151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0" descr="C:\Documents and Settings\102 каб\Мои документы\таня\исследовательская деятельность\шаг в будущее\шаг2011\работа ПЭТ\биология - фото\фоторечка\Валеев л.р\IMG_0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" b="14810"/>
          <a:stretch>
            <a:fillRect/>
          </a:stretch>
        </p:blipFill>
        <p:spPr bwMode="auto">
          <a:xfrm>
            <a:off x="6400800" y="5181600"/>
            <a:ext cx="24384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260"/>
          <a:stretch>
            <a:fillRect/>
          </a:stretch>
        </p:blipFill>
        <p:spPr bwMode="auto">
          <a:xfrm>
            <a:off x="152400" y="5181600"/>
            <a:ext cx="2438400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12514877"/>
              </p:ext>
            </p:extLst>
          </p:nvPr>
        </p:nvGraphicFramePr>
        <p:xfrm>
          <a:off x="266700" y="1066800"/>
          <a:ext cx="80010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14400" y="12192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Arial Black" pitchFamily="34" charset="0"/>
              </a:rPr>
              <a:t>89%</a:t>
            </a:r>
            <a:endParaRPr lang="ru-RU" sz="1200" b="1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7800" y="1295400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Arial Black" pitchFamily="34" charset="0"/>
              </a:rPr>
              <a:t>87%</a:t>
            </a:r>
            <a:endParaRPr lang="ru-RU" sz="1200" b="1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19812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64%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8400" y="33528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 Black" pitchFamily="34" charset="0"/>
              </a:rPr>
              <a:t>18%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0574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 Black" pitchFamily="34" charset="0"/>
              </a:rPr>
              <a:t>62%</a:t>
            </a:r>
            <a:endParaRPr lang="ru-RU" sz="1400" b="1" dirty="0"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1400" y="35052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15%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67200" y="19812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64%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1200" y="3657600"/>
            <a:ext cx="484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9%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24600" y="1981200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63%</a:t>
            </a:r>
            <a:endParaRPr lang="ru-RU" sz="14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3733800"/>
            <a:ext cx="484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Arial Black" pitchFamily="34" charset="0"/>
              </a:rPr>
              <a:t>8%</a:t>
            </a:r>
            <a:endParaRPr lang="ru-RU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14313" y="142875"/>
            <a:ext cx="8385175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Для </a:t>
            </a:r>
            <a:r>
              <a:rPr lang="ru-RU" sz="1200" dirty="0">
                <a:solidFill>
                  <a:srgbClr val="002060"/>
                </a:solidFill>
                <a:latin typeface="Arial Black" pitchFamily="34" charset="0"/>
              </a:rPr>
              <a:t>проверки достоверности полученных результатов   применяем «Методы математической обработки в психологии» по  Сидоренко Е.В. Была проверена достоверность полученных результатов через корреляцию параметров «Поведение в окружающей среде»  и «Тестирование экологических знаний» </a:t>
            </a:r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(Экспериментальная группа) </a:t>
            </a:r>
            <a:b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1200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3974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1371600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graphicFrame>
        <p:nvGraphicFramePr>
          <p:cNvPr id="132100" name="Object 10"/>
          <p:cNvGraphicFramePr>
            <a:graphicFrameLocks noChangeAspect="1"/>
          </p:cNvGraphicFramePr>
          <p:nvPr/>
        </p:nvGraphicFramePr>
        <p:xfrm>
          <a:off x="7643813" y="2357438"/>
          <a:ext cx="685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Формула" r:id="rId3" imgW="291973" imgH="228501" progId="Equation.3">
                  <p:embed/>
                </p:oleObj>
              </mc:Choice>
              <mc:Fallback>
                <p:oleObj name="Формула" r:id="rId3" imgW="291973" imgH="228501" progId="Equation.3">
                  <p:embed/>
                  <p:pic>
                    <p:nvPicPr>
                      <p:cNvPr id="0" name="Picture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813" y="2357438"/>
                        <a:ext cx="6858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1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2" name="Rectangle 25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800" smtClean="0">
                <a:solidFill>
                  <a:srgbClr val="FFFFFF"/>
                </a:solidFill>
                <a:cs typeface="Arial" charset="0"/>
              </a:rPr>
              <a:t/>
            </a:r>
            <a:br>
              <a:rPr lang="ru-RU" altLang="ru-RU" sz="800" smtClean="0">
                <a:solidFill>
                  <a:srgbClr val="FFFFFF"/>
                </a:solidFill>
                <a:cs typeface="Arial" charset="0"/>
              </a:rPr>
            </a:b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3" name="Rectangle 26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800" smtClean="0">
                <a:solidFill>
                  <a:srgbClr val="FFFFFF"/>
                </a:solidFill>
                <a:cs typeface="Arial" charset="0"/>
              </a:rPr>
              <a:t>                                                                                                   </a:t>
            </a: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4" name="Rectangle 30"/>
          <p:cNvSpPr>
            <a:spLocks noChangeArrowheads="1"/>
          </p:cNvSpPr>
          <p:nvPr/>
        </p:nvSpPr>
        <p:spPr bwMode="auto">
          <a:xfrm>
            <a:off x="0" y="160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altLang="ru-RU" sz="18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2105" name="Прямоугольник 25"/>
          <p:cNvSpPr>
            <a:spLocks noChangeArrowheads="1"/>
          </p:cNvSpPr>
          <p:nvPr/>
        </p:nvSpPr>
        <p:spPr bwMode="auto">
          <a:xfrm>
            <a:off x="4786312" y="3000375"/>
            <a:ext cx="1690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незначимости</a:t>
            </a:r>
          </a:p>
        </p:txBody>
      </p:sp>
      <p:sp>
        <p:nvSpPr>
          <p:cNvPr id="132106" name="Прямоугольник 26"/>
          <p:cNvSpPr>
            <a:spLocks noChangeArrowheads="1"/>
          </p:cNvSpPr>
          <p:nvPr/>
        </p:nvSpPr>
        <p:spPr bwMode="auto">
          <a:xfrm>
            <a:off x="5857875" y="292893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1,64</a:t>
            </a:r>
          </a:p>
        </p:txBody>
      </p:sp>
      <p:sp>
        <p:nvSpPr>
          <p:cNvPr id="132107" name="Прямоугольник 27"/>
          <p:cNvSpPr>
            <a:spLocks noChangeArrowheads="1"/>
          </p:cNvSpPr>
          <p:nvPr/>
        </p:nvSpPr>
        <p:spPr bwMode="auto">
          <a:xfrm>
            <a:off x="6872628" y="292893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2,31</a:t>
            </a:r>
          </a:p>
        </p:txBody>
      </p:sp>
      <p:sp>
        <p:nvSpPr>
          <p:cNvPr id="132108" name="Прямоугольник 28"/>
          <p:cNvSpPr>
            <a:spLocks noChangeArrowheads="1"/>
          </p:cNvSpPr>
          <p:nvPr/>
        </p:nvSpPr>
        <p:spPr bwMode="auto">
          <a:xfrm>
            <a:off x="7745298" y="2928938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2,324</a:t>
            </a:r>
          </a:p>
        </p:txBody>
      </p:sp>
      <p:sp>
        <p:nvSpPr>
          <p:cNvPr id="132109" name="Прямоугольник 29"/>
          <p:cNvSpPr>
            <a:spLocks noChangeArrowheads="1"/>
          </p:cNvSpPr>
          <p:nvPr/>
        </p:nvSpPr>
        <p:spPr bwMode="auto">
          <a:xfrm>
            <a:off x="7429500" y="3214688"/>
            <a:ext cx="171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значимости</a:t>
            </a: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4857750" y="2000250"/>
            <a:ext cx="4071938" cy="928688"/>
            <a:chOff x="1521" y="11394"/>
            <a:chExt cx="9000" cy="1260"/>
          </a:xfrm>
        </p:grpSpPr>
        <p:sp>
          <p:nvSpPr>
            <p:cNvPr id="132175" name="Line 71"/>
            <p:cNvSpPr>
              <a:spLocks noChangeShapeType="1"/>
            </p:cNvSpPr>
            <p:nvPr/>
          </p:nvSpPr>
          <p:spPr bwMode="auto">
            <a:xfrm>
              <a:off x="1701" y="12654"/>
              <a:ext cx="88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6" name="Freeform 72"/>
            <p:cNvSpPr>
              <a:spLocks/>
            </p:cNvSpPr>
            <p:nvPr/>
          </p:nvSpPr>
          <p:spPr bwMode="auto">
            <a:xfrm>
              <a:off x="152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7" name="Freeform 73"/>
            <p:cNvSpPr>
              <a:spLocks/>
            </p:cNvSpPr>
            <p:nvPr/>
          </p:nvSpPr>
          <p:spPr bwMode="auto">
            <a:xfrm flipH="1">
              <a:off x="728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8" name="Freeform 74"/>
            <p:cNvSpPr>
              <a:spLocks/>
            </p:cNvSpPr>
            <p:nvPr/>
          </p:nvSpPr>
          <p:spPr bwMode="auto">
            <a:xfrm>
              <a:off x="476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9" name="Freeform 75"/>
            <p:cNvSpPr>
              <a:spLocks/>
            </p:cNvSpPr>
            <p:nvPr/>
          </p:nvSpPr>
          <p:spPr bwMode="auto">
            <a:xfrm flipH="1">
              <a:off x="602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graphicFrame>
        <p:nvGraphicFramePr>
          <p:cNvPr id="132111" name="Объект 1"/>
          <p:cNvGraphicFramePr>
            <a:graphicFrameLocks noChangeAspect="1"/>
          </p:cNvGraphicFramePr>
          <p:nvPr/>
        </p:nvGraphicFramePr>
        <p:xfrm>
          <a:off x="0" y="1143000"/>
          <a:ext cx="4733925" cy="245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Документ" r:id="rId6" imgW="6142229" imgH="2458034" progId="Word.Document.12">
                  <p:embed/>
                </p:oleObj>
              </mc:Choice>
              <mc:Fallback>
                <p:oleObj name="Документ" r:id="rId6" imgW="6142229" imgH="2458034" progId="Word.Document.12">
                  <p:embed/>
                  <p:pic>
                    <p:nvPicPr>
                      <p:cNvPr id="0" name="Picture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4733925" cy="2452687"/>
                      </a:xfrm>
                      <a:prstGeom prst="rect">
                        <a:avLst/>
                      </a:prstGeom>
                      <a:solidFill>
                        <a:srgbClr val="00B0F0">
                          <a:alpha val="61176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-34759" y="3573016"/>
            <a:ext cx="91440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C00000"/>
                </a:solidFill>
                <a:latin typeface="Arial Black"/>
                <a:cs typeface="Arial" charset="0"/>
              </a:rPr>
              <a:t>Была проверена достоверность полученных результатов через корреляцию параметров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C00000"/>
                </a:solidFill>
                <a:latin typeface="Arial Black"/>
                <a:cs typeface="Arial" charset="0"/>
              </a:rPr>
              <a:t> «Поведение в окружающей среде»  и «Тестирование экологических знаний» (Контрольная  группа) 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51751"/>
              </p:ext>
            </p:extLst>
          </p:nvPr>
        </p:nvGraphicFramePr>
        <p:xfrm>
          <a:off x="0" y="4038600"/>
          <a:ext cx="5004052" cy="2682877"/>
        </p:xfrm>
        <a:graphic>
          <a:graphicData uri="http://schemas.openxmlformats.org/drawingml/2006/table">
            <a:tbl>
              <a:tblPr/>
              <a:tblGrid>
                <a:gridCol w="1207863"/>
                <a:gridCol w="762000"/>
                <a:gridCol w="609600"/>
                <a:gridCol w="389590"/>
                <a:gridCol w="774961"/>
                <a:gridCol w="491913"/>
                <a:gridCol w="320133"/>
                <a:gridCol w="447992"/>
              </a:tblGrid>
              <a:tr h="771519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Группы учащихся, решающих готовые задания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«есть эффект»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(задача решена)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«нет эффекта»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(задача не решена)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49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К-во испытуемых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% доля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Количество испытуемых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% доля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7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Тестирование экологических знаний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  <a:endParaRPr kumimoji="0" lang="ru-RU" alt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24 чел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27%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66чел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73%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6127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Поведение в окружающей среде без нарушений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15чел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38%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25 чел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62%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  <a:tr h="1225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суммы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41176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5000625" y="4648200"/>
            <a:ext cx="4143375" cy="928687"/>
            <a:chOff x="1521" y="11394"/>
            <a:chExt cx="9000" cy="1260"/>
          </a:xfrm>
        </p:grpSpPr>
        <p:sp>
          <p:nvSpPr>
            <p:cNvPr id="132170" name="Line 68"/>
            <p:cNvSpPr>
              <a:spLocks noChangeShapeType="1"/>
            </p:cNvSpPr>
            <p:nvPr/>
          </p:nvSpPr>
          <p:spPr bwMode="auto">
            <a:xfrm>
              <a:off x="1701" y="12654"/>
              <a:ext cx="88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1" name="Freeform 69"/>
            <p:cNvSpPr>
              <a:spLocks/>
            </p:cNvSpPr>
            <p:nvPr/>
          </p:nvSpPr>
          <p:spPr bwMode="auto">
            <a:xfrm>
              <a:off x="152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2" name="Freeform 70"/>
            <p:cNvSpPr>
              <a:spLocks/>
            </p:cNvSpPr>
            <p:nvPr/>
          </p:nvSpPr>
          <p:spPr bwMode="auto">
            <a:xfrm flipH="1">
              <a:off x="7281" y="11394"/>
              <a:ext cx="3240" cy="1260"/>
            </a:xfrm>
            <a:custGeom>
              <a:avLst/>
              <a:gdLst>
                <a:gd name="T0" fmla="*/ 0 w 3240"/>
                <a:gd name="T1" fmla="*/ 0 h 1260"/>
                <a:gd name="T2" fmla="*/ 1980 w 3240"/>
                <a:gd name="T3" fmla="*/ 360 h 1260"/>
                <a:gd name="T4" fmla="*/ 3240 w 3240"/>
                <a:gd name="T5" fmla="*/ 1260 h 1260"/>
                <a:gd name="T6" fmla="*/ 0 60000 65536"/>
                <a:gd name="T7" fmla="*/ 0 60000 65536"/>
                <a:gd name="T8" fmla="*/ 0 60000 65536"/>
                <a:gd name="T9" fmla="*/ 0 w 3240"/>
                <a:gd name="T10" fmla="*/ 0 h 1260"/>
                <a:gd name="T11" fmla="*/ 3240 w 3240"/>
                <a:gd name="T12" fmla="*/ 1260 h 1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40" h="1260">
                  <a:moveTo>
                    <a:pt x="0" y="0"/>
                  </a:moveTo>
                  <a:cubicBezTo>
                    <a:pt x="720" y="75"/>
                    <a:pt x="1440" y="150"/>
                    <a:pt x="1980" y="360"/>
                  </a:cubicBezTo>
                  <a:cubicBezTo>
                    <a:pt x="2520" y="570"/>
                    <a:pt x="2880" y="915"/>
                    <a:pt x="3240" y="126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3" name="Freeform 71"/>
            <p:cNvSpPr>
              <a:spLocks/>
            </p:cNvSpPr>
            <p:nvPr/>
          </p:nvSpPr>
          <p:spPr bwMode="auto">
            <a:xfrm>
              <a:off x="476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2174" name="Freeform 72"/>
            <p:cNvSpPr>
              <a:spLocks/>
            </p:cNvSpPr>
            <p:nvPr/>
          </p:nvSpPr>
          <p:spPr bwMode="auto">
            <a:xfrm flipH="1">
              <a:off x="6021" y="11754"/>
              <a:ext cx="1260" cy="900"/>
            </a:xfrm>
            <a:custGeom>
              <a:avLst/>
              <a:gdLst>
                <a:gd name="T0" fmla="*/ 0 w 1260"/>
                <a:gd name="T1" fmla="*/ 900 h 900"/>
                <a:gd name="T2" fmla="*/ 1260 w 1260"/>
                <a:gd name="T3" fmla="*/ 0 h 900"/>
                <a:gd name="T4" fmla="*/ 0 60000 65536"/>
                <a:gd name="T5" fmla="*/ 0 60000 65536"/>
                <a:gd name="T6" fmla="*/ 0 w 1260"/>
                <a:gd name="T7" fmla="*/ 0 h 900"/>
                <a:gd name="T8" fmla="*/ 1260 w 1260"/>
                <a:gd name="T9" fmla="*/ 900 h 9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0" h="900">
                  <a:moveTo>
                    <a:pt x="0" y="900"/>
                  </a:moveTo>
                  <a:cubicBezTo>
                    <a:pt x="435" y="450"/>
                    <a:pt x="870" y="0"/>
                    <a:pt x="1260" y="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32164" name="Прямоугольник 12"/>
          <p:cNvSpPr>
            <a:spLocks noChangeArrowheads="1"/>
          </p:cNvSpPr>
          <p:nvPr/>
        </p:nvSpPr>
        <p:spPr bwMode="auto">
          <a:xfrm>
            <a:off x="5016012" y="5908416"/>
            <a:ext cx="1446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незначимости</a:t>
            </a:r>
          </a:p>
        </p:txBody>
      </p:sp>
      <p:sp>
        <p:nvSpPr>
          <p:cNvPr id="132165" name="Прямоугольник 13"/>
          <p:cNvSpPr>
            <a:spLocks noChangeArrowheads="1"/>
          </p:cNvSpPr>
          <p:nvPr/>
        </p:nvSpPr>
        <p:spPr bwMode="auto">
          <a:xfrm>
            <a:off x="5905952" y="557079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1,64</a:t>
            </a:r>
          </a:p>
        </p:txBody>
      </p:sp>
      <p:sp>
        <p:nvSpPr>
          <p:cNvPr id="132166" name="Прямоугольник 14"/>
          <p:cNvSpPr>
            <a:spLocks noChangeArrowheads="1"/>
          </p:cNvSpPr>
          <p:nvPr/>
        </p:nvSpPr>
        <p:spPr bwMode="auto">
          <a:xfrm>
            <a:off x="7038845" y="5570798"/>
            <a:ext cx="723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2,31</a:t>
            </a:r>
          </a:p>
        </p:txBody>
      </p:sp>
      <p:sp>
        <p:nvSpPr>
          <p:cNvPr id="132167" name="Прямоугольник 15"/>
          <p:cNvSpPr>
            <a:spLocks noChangeArrowheads="1"/>
          </p:cNvSpPr>
          <p:nvPr/>
        </p:nvSpPr>
        <p:spPr bwMode="auto">
          <a:xfrm>
            <a:off x="7848168" y="5629220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2,873</a:t>
            </a:r>
          </a:p>
        </p:txBody>
      </p:sp>
      <p:sp>
        <p:nvSpPr>
          <p:cNvPr id="132168" name="Прямоугольник 18"/>
          <p:cNvSpPr>
            <a:spLocks noChangeArrowheads="1"/>
          </p:cNvSpPr>
          <p:nvPr/>
        </p:nvSpPr>
        <p:spPr bwMode="auto">
          <a:xfrm>
            <a:off x="7500938" y="6000750"/>
            <a:ext cx="1705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200" dirty="0" smtClean="0">
                <a:solidFill>
                  <a:srgbClr val="002060"/>
                </a:solidFill>
                <a:latin typeface="Arial Black" pitchFamily="34" charset="0"/>
                <a:cs typeface="Arial" charset="0"/>
              </a:rPr>
              <a:t>Зона значимости</a:t>
            </a:r>
          </a:p>
        </p:txBody>
      </p:sp>
      <p:graphicFrame>
        <p:nvGraphicFramePr>
          <p:cNvPr id="13216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462545"/>
              </p:ext>
            </p:extLst>
          </p:nvPr>
        </p:nvGraphicFramePr>
        <p:xfrm>
          <a:off x="7917179" y="5060223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Формула" r:id="rId8" imgW="304668" imgH="228501" progId="Equation.3">
                  <p:embed/>
                </p:oleObj>
              </mc:Choice>
              <mc:Fallback>
                <p:oleObj name="Формула" r:id="rId8" imgW="304668" imgH="228501" progId="Equation.3">
                  <p:embed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7179" y="5060223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28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Заключение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24400" y="609600"/>
            <a:ext cx="4419600" cy="4191000"/>
          </a:xfrm>
        </p:spPr>
        <p:txBody>
          <a:bodyPr>
            <a:normAutofit fontScale="25000" lnSpcReduction="20000"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dirty="0" smtClean="0"/>
              <a:t>	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1. В данной работе 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впервые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исследовано 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влияние участия школьников в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создании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экологических мультфильмов из разных видов ТБО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с 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интеграцией в них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экологической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терминологии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и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ситуаций нарушения поведен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ия в окружающей среде 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на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формирование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экологически ориентированного поведения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школьников.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2.Полученные данные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обработаны статистически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по методике Е.В. Сидоренко и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достоверность подтверждена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3.Был исследован и обоснован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оригинальный способ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формирования экологически ориентированного поведения как части экологической культуры у школьников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через создание экологических мультфильмов из ТБО.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4. </a:t>
            </a:r>
            <a:r>
              <a:rPr lang="ru-RU" sz="5600" b="1" dirty="0" smtClean="0">
                <a:solidFill>
                  <a:srgbClr val="FF0000"/>
                </a:solidFill>
                <a:latin typeface="Arial Black" pitchFamily="34" charset="0"/>
              </a:rPr>
              <a:t>Составлен алгоритм</a:t>
            </a:r>
            <a:r>
              <a:rPr lang="ru-RU" sz="5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создания 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экомультфильма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из ТБО с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интегрированными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экологическими знаниями и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проблематикой.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5. изготовлено 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4  </a:t>
            </a:r>
            <a:r>
              <a:rPr lang="ru-RU" sz="5600" b="1" dirty="0" err="1" smtClean="0">
                <a:solidFill>
                  <a:srgbClr val="002060"/>
                </a:solidFill>
                <a:latin typeface="Arial Black" pitchFamily="34" charset="0"/>
              </a:rPr>
              <a:t>экомультфильма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 из разных видов ТБО,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которые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можно применять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для экологического образования и воспитания, они 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выложениы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в </a:t>
            </a:r>
            <a:r>
              <a:rPr lang="en-US" sz="5600" dirty="0" err="1" smtClean="0">
                <a:solidFill>
                  <a:srgbClr val="002060"/>
                </a:solidFill>
                <a:latin typeface="Arial Black" pitchFamily="34" charset="0"/>
              </a:rPr>
              <a:t>Youtube</a:t>
            </a:r>
            <a:r>
              <a:rPr lang="en-US" sz="5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и проводится</a:t>
            </a: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репост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в </a:t>
            </a:r>
            <a:r>
              <a:rPr lang="ru-RU" sz="5600" dirty="0" err="1" smtClean="0">
                <a:solidFill>
                  <a:srgbClr val="002060"/>
                </a:solidFill>
                <a:latin typeface="Arial Black" pitchFamily="34" charset="0"/>
              </a:rPr>
              <a:t>соцсетях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  <a:p>
            <a:pPr marL="0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</a:p>
          <a:p>
            <a:pPr marL="0">
              <a:spcBef>
                <a:spcPts val="0"/>
              </a:spcBef>
              <a:buNone/>
            </a:pPr>
            <a:endParaRPr lang="ru-RU" sz="5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3505200" cy="233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1\Desktop\фото Насти\IMG_8302.JPG"/>
          <p:cNvPicPr>
            <a:picLocks noChangeAspect="1" noChangeArrowheads="1"/>
          </p:cNvPicPr>
          <p:nvPr/>
        </p:nvPicPr>
        <p:blipFill>
          <a:blip r:embed="rId3" cstate="print"/>
          <a:srcRect l="7547" t="8402" r="9434" b="3862"/>
          <a:stretch>
            <a:fillRect/>
          </a:stretch>
        </p:blipFill>
        <p:spPr bwMode="auto">
          <a:xfrm>
            <a:off x="152400" y="4267200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272">
            <a:off x="1979622" y="2801330"/>
            <a:ext cx="1945178" cy="1654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</a:rPr>
              <a:t>Вывод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38600" y="2743200"/>
            <a:ext cx="4953000" cy="2895600"/>
          </a:xfrm>
        </p:spPr>
        <p:txBody>
          <a:bodyPr>
            <a:normAutofit fontScale="25000" lnSpcReduction="20000"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43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Данный способ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может быть повторен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любым образовательным учреждением. Особенно он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эффективен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в тех образовательных учреждениях, где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нет уроков экологии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, в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дошкольных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учреждениях, при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индивидуальных занятиях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с детьми, имеющими ограниченные возможности здоровья. </a:t>
            </a:r>
          </a:p>
          <a:p>
            <a:pPr marL="0" algn="ctr">
              <a:spcBef>
                <a:spcPts val="0"/>
              </a:spcBef>
              <a:buNone/>
            </a:pPr>
            <a:endParaRPr lang="ru-RU" sz="56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marL="0" algn="ctr">
              <a:spcBef>
                <a:spcPts val="0"/>
              </a:spcBef>
              <a:buNone/>
            </a:pP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Диагностический материал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для исследования формирования экологической культуры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может быть применен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для диагностики </a:t>
            </a:r>
            <a:r>
              <a:rPr lang="ru-RU" sz="5600" b="1" dirty="0" smtClean="0">
                <a:solidFill>
                  <a:srgbClr val="002060"/>
                </a:solidFill>
                <a:latin typeface="Arial Black" pitchFamily="34" charset="0"/>
              </a:rPr>
              <a:t>иных способов</a:t>
            </a: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формирования экологически ориентированного поведения и экологической культуры. 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  <a:endParaRPr lang="ru-RU" sz="5600" dirty="0" smtClean="0"/>
          </a:p>
          <a:p>
            <a:pPr marL="0" algn="ctr">
              <a:spcBef>
                <a:spcPts val="0"/>
              </a:spcBef>
              <a:buNone/>
            </a:pPr>
            <a:r>
              <a:rPr lang="ru-RU" sz="5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endParaRPr lang="ru-RU" sz="5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419600" cy="2286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 smtClean="0">
                <a:latin typeface="Arial Black" pitchFamily="34" charset="0"/>
              </a:rPr>
              <a:t>        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При участии школьников в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создании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экологических мультфильмов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,  экологические знания становятся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прочнее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и формируется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экологически ориентированное поведение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как элемент экологической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культуры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</a:p>
          <a:p>
            <a:pPr algn="ctr">
              <a:buNone/>
            </a:pP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          Гипотеза полностью </a:t>
            </a: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доказана.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236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IMG_0822.JPG"/>
          <p:cNvPicPr>
            <a:picLocks noChangeAspect="1"/>
          </p:cNvPicPr>
          <p:nvPr/>
        </p:nvPicPr>
        <p:blipFill>
          <a:blip r:embed="rId2" cstate="print"/>
          <a:srcRect l="8749" b="-4636"/>
          <a:stretch>
            <a:fillRect/>
          </a:stretch>
        </p:blipFill>
        <p:spPr>
          <a:xfrm rot="16200000">
            <a:off x="112300" y="573502"/>
            <a:ext cx="2281549" cy="1744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1800200" cy="3188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2344313" cy="3125750"/>
          </a:xfrm>
          <a:prstGeom prst="rect">
            <a:avLst/>
          </a:prstGeom>
        </p:spPr>
      </p:pic>
      <p:pic>
        <p:nvPicPr>
          <p:cNvPr id="10" name="Рисунок 9" descr="IMG_08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640684" y="3693318"/>
            <a:ext cx="2500298" cy="16668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6096000"/>
            <a:ext cx="301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Герои нового мультфильма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357166"/>
            <a:ext cx="4286280" cy="6072206"/>
          </a:xfrm>
        </p:spPr>
        <p:txBody>
          <a:bodyPr>
            <a:noAutofit/>
          </a:bodyPr>
          <a:lstStyle/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Авторы  благодарят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за помощь и сотрудничество :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Начальника  отдела –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лесничего  территориального отдела 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Нефтеюганское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лесничество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Николаева Андрея Ивановича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Старшего отдела - участкового лесничего  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ТО - 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Нефтеюганское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лесничество </a:t>
            </a: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FF0000"/>
                </a:solidFill>
                <a:latin typeface="Arial Black" pitchFamily="34" charset="0"/>
              </a:rPr>
              <a:t>Барко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Федора Юрьевича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Главу администрации   </a:t>
            </a: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гп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Arial Black" pitchFamily="34" charset="0"/>
              </a:rPr>
              <a:t>Пойковский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fontAlgn="base" hangingPunct="0">
              <a:buNone/>
            </a:pPr>
            <a:r>
              <a:rPr lang="ru-RU" sz="1600" dirty="0" err="1" smtClean="0">
                <a:solidFill>
                  <a:srgbClr val="FF0000"/>
                </a:solidFill>
                <a:latin typeface="Arial Black" pitchFamily="34" charset="0"/>
              </a:rPr>
              <a:t>Бочко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Аллу Анатольевну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Руководителя проекта, </a:t>
            </a: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учителя биологии</a:t>
            </a:r>
            <a:endParaRPr lang="ru-RU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fontAlgn="base" hangingPunct="0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Мамонову 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Татьяну 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Петровну</a:t>
            </a:r>
            <a:endParaRPr lang="ru-RU" sz="1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pPr algn="ctr">
              <a:buNone/>
            </a:pP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1\Desktop\znakcom-26710-560x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7689" t="2867" r="10495"/>
          <a:stretch>
            <a:fillRect/>
          </a:stretch>
        </p:blipFill>
        <p:spPr bwMode="auto">
          <a:xfrm>
            <a:off x="2486044" y="3573016"/>
            <a:ext cx="2020675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1\Desktop\nikolae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1867718" cy="233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esktop\009.jpg"/>
          <p:cNvPicPr>
            <a:picLocks noChangeAspect="1" noChangeArrowheads="1"/>
          </p:cNvPicPr>
          <p:nvPr/>
        </p:nvPicPr>
        <p:blipFill>
          <a:blip r:embed="rId4"/>
          <a:srcRect l="80469" t="3125" r="1562" b="66667"/>
          <a:stretch>
            <a:fillRect/>
          </a:stretch>
        </p:blipFill>
        <p:spPr bwMode="auto">
          <a:xfrm>
            <a:off x="2500298" y="428604"/>
            <a:ext cx="1869705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14282" y="3000372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Николаев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Андрей Иванович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74" y="3000372"/>
            <a:ext cx="162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0000"/>
                </a:solidFill>
                <a:latin typeface="Arial Black" pitchFamily="34" charset="0"/>
              </a:rPr>
              <a:t>Барко</a:t>
            </a:r>
            <a:endParaRPr lang="ru-RU" sz="1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 Фёдор Юрьевич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0948" y="6211669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 smtClean="0">
                <a:solidFill>
                  <a:srgbClr val="FF0000"/>
                </a:solidFill>
                <a:latin typeface="Arial Black" pitchFamily="34" charset="0"/>
              </a:rPr>
              <a:t>Бочко</a:t>
            </a: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Алла Анатольевна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Рисунок 8" descr="C:\Users\user\Downloads\мамонова Татьяна Петровна фото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633" y="3573016"/>
            <a:ext cx="160020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27934" y="6211668"/>
            <a:ext cx="175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Мамонова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Татьяна Петровна</a:t>
            </a:r>
            <a:endParaRPr lang="ru-RU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2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5" r="-2227"/>
          <a:stretch/>
        </p:blipFill>
        <p:spPr bwMode="auto">
          <a:xfrm>
            <a:off x="457200" y="982392"/>
            <a:ext cx="3886199" cy="21627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Arial Black" pitchFamily="34" charset="0"/>
              </a:rPr>
              <a:t>Мультфильм в наши дни – важное средство воздействия на молодое поколение, ведь мультфильмы смотрят все. Нужны такие мультики, которые </a:t>
            </a:r>
            <a:r>
              <a:rPr lang="ru-RU" sz="1200" b="1" dirty="0" smtClean="0">
                <a:latin typeface="Arial Black" pitchFamily="34" charset="0"/>
              </a:rPr>
              <a:t>не только</a:t>
            </a:r>
            <a:r>
              <a:rPr lang="ru-RU" sz="1200" dirty="0" smtClean="0">
                <a:latin typeface="Arial Black" pitchFamily="34" charset="0"/>
              </a:rPr>
              <a:t> развлекают, она ненавязчиво </a:t>
            </a:r>
            <a:r>
              <a:rPr lang="ru-RU" sz="1200" b="1" dirty="0" smtClean="0">
                <a:latin typeface="Arial Black" pitchFamily="34" charset="0"/>
              </a:rPr>
              <a:t>воспитывают</a:t>
            </a:r>
            <a:r>
              <a:rPr lang="ru-RU" sz="1200" dirty="0" smtClean="0">
                <a:latin typeface="Arial Black" pitchFamily="34" charset="0"/>
              </a:rPr>
              <a:t>, знакомят вас с </a:t>
            </a:r>
            <a:r>
              <a:rPr lang="ru-RU" sz="1200" b="1" dirty="0" smtClean="0">
                <a:latin typeface="Arial Black" pitchFamily="34" charset="0"/>
              </a:rPr>
              <a:t>окружающим миром</a:t>
            </a:r>
            <a:r>
              <a:rPr lang="ru-RU" sz="1200" dirty="0" smtClean="0">
                <a:latin typeface="Arial Black" pitchFamily="34" charset="0"/>
              </a:rPr>
              <a:t>, с природой,  добром и злом. Это в современном мире – </a:t>
            </a:r>
            <a:r>
              <a:rPr lang="ru-RU" sz="1200" b="1" dirty="0" smtClean="0">
                <a:latin typeface="Arial Black" pitchFamily="34" charset="0"/>
              </a:rPr>
              <a:t>универсальный учитель, так  как дети мало читают книг. 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2700" y="3273421"/>
            <a:ext cx="9169400" cy="8313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Arial Black" pitchFamily="34" charset="0"/>
            </a:endParaRPr>
          </a:p>
          <a:p>
            <a:pPr algn="ctr"/>
            <a:r>
              <a:rPr lang="ru-RU" sz="1200" dirty="0" smtClean="0">
                <a:latin typeface="Arial Black" pitchFamily="34" charset="0"/>
              </a:rPr>
              <a:t>Одна из </a:t>
            </a:r>
            <a:r>
              <a:rPr lang="ru-RU" sz="1200" b="1" dirty="0" smtClean="0">
                <a:latin typeface="Arial Black" pitchFamily="34" charset="0"/>
              </a:rPr>
              <a:t>важнейших задач</a:t>
            </a:r>
            <a:r>
              <a:rPr lang="ru-RU" sz="1200" dirty="0" smtClean="0">
                <a:latin typeface="Arial Black" pitchFamily="34" charset="0"/>
              </a:rPr>
              <a:t>   - экологический </a:t>
            </a:r>
            <a:r>
              <a:rPr lang="ru-RU" sz="1200" b="1" dirty="0" smtClean="0">
                <a:latin typeface="Arial Black" pitchFamily="34" charset="0"/>
              </a:rPr>
              <a:t>всеобуч</a:t>
            </a:r>
            <a:r>
              <a:rPr lang="ru-RU" sz="1200" dirty="0" smtClean="0">
                <a:latin typeface="Arial Black" pitchFamily="34" charset="0"/>
              </a:rPr>
              <a:t>, потому что </a:t>
            </a:r>
            <a:r>
              <a:rPr lang="ru-RU" sz="1200" b="1" dirty="0" smtClean="0">
                <a:latin typeface="Arial Black" pitchFamily="34" charset="0"/>
              </a:rPr>
              <a:t>многие нарушения</a:t>
            </a:r>
            <a:r>
              <a:rPr lang="ru-RU" sz="1200" dirty="0" smtClean="0">
                <a:latin typeface="Arial Black" pitchFamily="34" charset="0"/>
              </a:rPr>
              <a:t>, наносящие </a:t>
            </a:r>
            <a:r>
              <a:rPr lang="ru-RU" sz="1200" b="1" dirty="0" smtClean="0">
                <a:latin typeface="Arial Black" pitchFamily="34" charset="0"/>
              </a:rPr>
              <a:t>значительный</a:t>
            </a:r>
            <a:r>
              <a:rPr lang="ru-RU" sz="1200" dirty="0" smtClean="0">
                <a:latin typeface="Arial Black" pitchFamily="34" charset="0"/>
              </a:rPr>
              <a:t> урон окружающей среде, люди делают </a:t>
            </a:r>
            <a:r>
              <a:rPr lang="ru-RU" sz="1200" b="1" dirty="0" smtClean="0">
                <a:latin typeface="Arial Black" pitchFamily="34" charset="0"/>
              </a:rPr>
              <a:t>не по злобе</a:t>
            </a:r>
            <a:r>
              <a:rPr lang="ru-RU" sz="1200" dirty="0" smtClean="0">
                <a:latin typeface="Arial Black" pitchFamily="34" charset="0"/>
              </a:rPr>
              <a:t>, а от полного </a:t>
            </a:r>
            <a:r>
              <a:rPr lang="ru-RU" sz="1200" b="1" dirty="0" smtClean="0">
                <a:latin typeface="Arial Black" pitchFamily="34" charset="0"/>
              </a:rPr>
              <a:t>невежества.</a:t>
            </a:r>
            <a:endParaRPr lang="ru-RU" sz="1200" dirty="0" smtClean="0">
              <a:latin typeface="Arial Black" pitchFamily="34" charset="0"/>
            </a:endParaRPr>
          </a:p>
          <a:p>
            <a:pPr algn="ctr"/>
            <a:endParaRPr lang="ru-RU"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70134" y="4326130"/>
            <a:ext cx="2573866" cy="67098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Присоединяйтесь!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9"/>
          <a:stretch/>
        </p:blipFill>
        <p:spPr bwMode="auto">
          <a:xfrm>
            <a:off x="2133601" y="4480550"/>
            <a:ext cx="2336800" cy="227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54440"/>
            <a:ext cx="1856194" cy="247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L:\Посадка Кедров\Новая папка (2)\SDC160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33695" r="19170" b="5503"/>
          <a:stretch/>
        </p:blipFill>
        <p:spPr bwMode="auto">
          <a:xfrm>
            <a:off x="6440894" y="5181601"/>
            <a:ext cx="271157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4261718"/>
            <a:ext cx="2091267" cy="252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87867" y="4126179"/>
            <a:ext cx="2506133" cy="3999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Задумайтесь!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16286"/>
            <a:ext cx="3505200" cy="209492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7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28600" y="381000"/>
            <a:ext cx="8763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9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Результаты вводных исследований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(Метод : анкетирование)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6629400" y="5486400"/>
            <a:ext cx="1143000" cy="5334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smtClean="0">
                <a:solidFill>
                  <a:srgbClr val="CC3300"/>
                </a:solidFill>
              </a:rPr>
              <a:t>56 %</a:t>
            </a: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76200" y="1524000"/>
            <a:ext cx="3429000" cy="1600200"/>
          </a:xfrm>
          <a:prstGeom prst="ellipse">
            <a:avLst/>
          </a:prstGeom>
          <a:solidFill>
            <a:srgbClr val="FFB163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Arial Black" pitchFamily="34" charset="0"/>
              </a:rPr>
              <a:t>Читают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текст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latin typeface="Arial Black" pitchFamily="34" charset="0"/>
              </a:rPr>
              <a:t>учебника по экологии, </a:t>
            </a:r>
            <a:endParaRPr lang="ru-RU" altLang="ru-RU" sz="16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готовятся </a:t>
            </a:r>
            <a:r>
              <a:rPr lang="ru-RU" altLang="ru-RU" sz="1600" b="1" dirty="0">
                <a:solidFill>
                  <a:srgbClr val="002060"/>
                </a:solidFill>
                <a:latin typeface="Arial Black" pitchFamily="34" charset="0"/>
              </a:rPr>
              <a:t>к урокам</a:t>
            </a:r>
            <a:endParaRPr lang="ru-RU" altLang="ru-RU" sz="1600" b="1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2819400" y="3048000"/>
            <a:ext cx="3886200" cy="1447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  <a:latin typeface="Arial Black" pitchFamily="34" charset="0"/>
              </a:rPr>
              <a:t> Делают </a:t>
            </a:r>
            <a:r>
              <a:rPr lang="ru-RU" altLang="ru-RU" sz="1400" dirty="0">
                <a:solidFill>
                  <a:srgbClr val="002060"/>
                </a:solidFill>
                <a:latin typeface="Arial Black" pitchFamily="34" charset="0"/>
              </a:rPr>
              <a:t>записи в </a:t>
            </a: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тетради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400" dirty="0">
                <a:solidFill>
                  <a:srgbClr val="002060"/>
                </a:solidFill>
                <a:latin typeface="Arial Black" pitchFamily="34" charset="0"/>
              </a:rPr>
              <a:t>на уроке по собственному </a:t>
            </a:r>
            <a:endParaRPr lang="ru-RU" altLang="ru-RU" sz="1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itchFamily="34" charset="0"/>
              </a:rPr>
              <a:t>желанию</a:t>
            </a:r>
            <a:r>
              <a:rPr lang="ru-RU" altLang="ru-RU" sz="1400" dirty="0">
                <a:solidFill>
                  <a:srgbClr val="002060"/>
                </a:solidFill>
                <a:latin typeface="Arial Black" pitchFamily="34" charset="0"/>
              </a:rPr>
              <a:t>, так как </a:t>
            </a:r>
            <a:endParaRPr lang="ru-RU" altLang="ru-RU" sz="1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itchFamily="34" charset="0"/>
              </a:rPr>
              <a:t>интересна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600" dirty="0" smtClean="0">
                <a:solidFill>
                  <a:srgbClr val="FF0000"/>
                </a:solidFill>
                <a:latin typeface="Arial Black" pitchFamily="34" charset="0"/>
              </a:rPr>
              <a:t>проблема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5334000" y="4635531"/>
            <a:ext cx="3630488" cy="17526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Предпочитают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мультфильм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документальному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фильму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ЛЕСЕ </a:t>
            </a:r>
            <a:endParaRPr lang="ru-RU" altLang="ru-RU" sz="1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828800" y="2895600"/>
            <a:ext cx="1143000" cy="533400"/>
          </a:xfrm>
          <a:prstGeom prst="ellipse">
            <a:avLst/>
          </a:prstGeom>
          <a:solidFill>
            <a:srgbClr val="FF99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17 %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5791200" y="3810000"/>
            <a:ext cx="1143000" cy="5334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23%</a:t>
            </a: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7750904" y="6103620"/>
            <a:ext cx="1143000" cy="533400"/>
          </a:xfrm>
          <a:prstGeom prst="ellipse">
            <a:avLst/>
          </a:prstGeom>
          <a:solidFill>
            <a:srgbClr val="FF00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FFFFFF"/>
                </a:solidFill>
              </a:rPr>
              <a:t>76 %</a:t>
            </a: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304800" y="4572000"/>
            <a:ext cx="4152900" cy="16764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Предпочли </a:t>
            </a: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МУЛЬТФИЛЬМ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ЛЕСЕ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660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тексту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dirty="0">
                <a:solidFill>
                  <a:srgbClr val="002060"/>
                </a:solidFill>
                <a:latin typeface="Arial Black" panose="020B0A04020102020204" pitchFamily="34" charset="0"/>
              </a:rPr>
              <a:t>учебника</a:t>
            </a:r>
            <a:endParaRPr lang="ru-RU" altLang="ru-RU" sz="18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3215640" y="5981700"/>
            <a:ext cx="1143000" cy="5334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83 %</a:t>
            </a:r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5410200" y="1600200"/>
            <a:ext cx="3733800" cy="1447800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Делают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2060"/>
                </a:solidFill>
                <a:latin typeface="Arial Black" pitchFamily="34" charset="0"/>
              </a:rPr>
              <a:t>записи в тетради, </a:t>
            </a:r>
            <a:endParaRPr lang="ru-RU" altLang="ru-RU" sz="1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слушают учителя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2060"/>
                </a:solidFill>
                <a:latin typeface="Arial Black" pitchFamily="34" charset="0"/>
              </a:rPr>
              <a:t>из-за опасения получить </a:t>
            </a:r>
            <a:endParaRPr lang="ru-RU" altLang="ru-RU" sz="1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неудовлетворительную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altLang="ru-RU" sz="1400" b="1" dirty="0">
                <a:solidFill>
                  <a:srgbClr val="002060"/>
                </a:solidFill>
                <a:latin typeface="Arial Black" pitchFamily="34" charset="0"/>
              </a:rPr>
              <a:t>оценку</a:t>
            </a:r>
            <a:endParaRPr lang="ru-RU" altLang="ru-RU" sz="1400" b="1" dirty="0" smtClean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7772400" y="2819400"/>
            <a:ext cx="1143000" cy="5334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400" b="1" dirty="0" smtClean="0">
                <a:solidFill>
                  <a:srgbClr val="CC3300"/>
                </a:solidFill>
              </a:rPr>
              <a:t>62 %</a:t>
            </a:r>
          </a:p>
        </p:txBody>
      </p:sp>
    </p:spTree>
    <p:extLst>
      <p:ext uri="{BB962C8B-B14F-4D97-AF65-F5344CB8AC3E}">
        <p14:creationId xmlns:p14="http://schemas.microsoft.com/office/powerpoint/2010/main" val="1708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Oval 2"/>
          <p:cNvSpPr>
            <a:spLocks noChangeArrowheads="1"/>
          </p:cNvSpPr>
          <p:nvPr/>
        </p:nvSpPr>
        <p:spPr bwMode="auto">
          <a:xfrm>
            <a:off x="152400" y="838200"/>
            <a:ext cx="4038600" cy="1905000"/>
          </a:xfrm>
          <a:prstGeom prst="ellipse">
            <a:avLst/>
          </a:prstGeom>
          <a:solidFill>
            <a:srgbClr val="9FE6FF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Хотели бы</a:t>
            </a: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b="1" dirty="0" smtClean="0">
                <a:latin typeface="Arial Black" pitchFamily="34" charset="0"/>
              </a:rPr>
              <a:t>принять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b="1" dirty="0" smtClean="0">
                <a:latin typeface="Arial Black" pitchFamily="34" charset="0"/>
              </a:rPr>
              <a:t> участие в создании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b="1" dirty="0" err="1" smtClean="0">
                <a:latin typeface="Arial Black" pitchFamily="34" charset="0"/>
              </a:rPr>
              <a:t>экомультфильма</a:t>
            </a:r>
            <a:r>
              <a:rPr lang="ru-RU" sz="1400" dirty="0" smtClean="0">
                <a:latin typeface="Arial Black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latin typeface="Arial Black" pitchFamily="34" charset="0"/>
              </a:rPr>
              <a:t>О ЛЕСЕ,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dirty="0" smtClean="0"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Arial Black" pitchFamily="34" charset="0"/>
              </a:rPr>
              <a:t>но </a:t>
            </a:r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не знают,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</a:rPr>
              <a:t>как это сделать</a:t>
            </a:r>
            <a:endParaRPr lang="ru-RU" alt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196" name="Oval 3"/>
          <p:cNvSpPr>
            <a:spLocks noChangeArrowheads="1"/>
          </p:cNvSpPr>
          <p:nvPr/>
        </p:nvSpPr>
        <p:spPr bwMode="auto">
          <a:xfrm>
            <a:off x="152400" y="4800600"/>
            <a:ext cx="2895600" cy="1752600"/>
          </a:xfrm>
          <a:prstGeom prst="ellipse">
            <a:avLst/>
          </a:prstGeom>
          <a:solidFill>
            <a:srgbClr val="9FE6FF"/>
          </a:solidFill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800" b="1" dirty="0" smtClean="0">
                <a:solidFill>
                  <a:srgbClr val="FF0000"/>
                </a:solidFill>
                <a:latin typeface="Arial Black" pitchFamily="34" charset="0"/>
              </a:rPr>
              <a:t>Ничего</a:t>
            </a:r>
            <a:r>
              <a:rPr lang="ru-RU" sz="1800" b="1" dirty="0" smtClean="0">
                <a:latin typeface="Arial Black" pitchFamily="34" charset="0"/>
              </a:rPr>
              <a:t> не знают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800" dirty="0" smtClean="0">
                <a:latin typeface="Arial Black" pitchFamily="34" charset="0"/>
              </a:rPr>
              <a:t> об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800" dirty="0" smtClean="0">
                <a:latin typeface="Arial Black" pitchFamily="34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Arial Black" pitchFamily="34" charset="0"/>
              </a:rPr>
              <a:t>экологических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sz="1800" dirty="0" smtClean="0">
                <a:solidFill>
                  <a:srgbClr val="FF0000"/>
                </a:solidFill>
                <a:latin typeface="Arial Black" pitchFamily="34" charset="0"/>
              </a:rPr>
              <a:t>мультфильмах</a:t>
            </a:r>
            <a:endParaRPr lang="ru-RU" altLang="ru-RU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199" name="WordArt 6"/>
          <p:cNvSpPr>
            <a:spLocks noChangeArrowheads="1" noChangeShapeType="1" noTextEdit="1"/>
          </p:cNvSpPr>
          <p:nvPr/>
        </p:nvSpPr>
        <p:spPr bwMode="auto">
          <a:xfrm>
            <a:off x="248815" y="304800"/>
            <a:ext cx="4627985" cy="4276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i="1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Comic Sans MS"/>
              </a:rPr>
              <a:t>Результаты анкетирования</a:t>
            </a:r>
            <a:endParaRPr lang="ru-RU" sz="3200" b="1" i="1" kern="10" dirty="0">
              <a:ln w="9525">
                <a:solidFill>
                  <a:srgbClr val="CC33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8200" name="AutoShape 7"/>
          <p:cNvSpPr>
            <a:spLocks noChangeArrowheads="1"/>
          </p:cNvSpPr>
          <p:nvPr/>
        </p:nvSpPr>
        <p:spPr bwMode="auto">
          <a:xfrm rot="7185835" flipH="1" flipV="1">
            <a:off x="4310317" y="768037"/>
            <a:ext cx="457200" cy="1066800"/>
          </a:xfrm>
          <a:prstGeom prst="curvedLeftArrow">
            <a:avLst>
              <a:gd name="adj1" fmla="val 46667"/>
              <a:gd name="adj2" fmla="val 93333"/>
              <a:gd name="adj3" fmla="val 33333"/>
            </a:avLst>
          </a:pr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8201" name="AutoShape 8"/>
          <p:cNvSpPr>
            <a:spLocks noChangeArrowheads="1"/>
          </p:cNvSpPr>
          <p:nvPr/>
        </p:nvSpPr>
        <p:spPr bwMode="auto">
          <a:xfrm rot="4679130" flipV="1">
            <a:off x="3202056" y="4246205"/>
            <a:ext cx="357187" cy="1071621"/>
          </a:xfrm>
          <a:prstGeom prst="curvedLeftArrow">
            <a:avLst>
              <a:gd name="adj1" fmla="val 77422"/>
              <a:gd name="adj2" fmla="val 154845"/>
              <a:gd name="adj3" fmla="val 33333"/>
            </a:avLst>
          </a:pr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8202" name="AutoShape 9"/>
          <p:cNvSpPr>
            <a:spLocks noChangeArrowheads="1"/>
          </p:cNvSpPr>
          <p:nvPr/>
        </p:nvSpPr>
        <p:spPr bwMode="auto">
          <a:xfrm>
            <a:off x="4191000" y="1828800"/>
            <a:ext cx="2219217" cy="1096496"/>
          </a:xfrm>
          <a:prstGeom prst="hexagon">
            <a:avLst>
              <a:gd name="adj" fmla="val 45588"/>
              <a:gd name="vf" fmla="val 115470"/>
            </a:avLst>
          </a:prstGeom>
          <a:solidFill>
            <a:srgbClr val="0070C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 dirty="0">
              <a:solidFill>
                <a:srgbClr val="003300"/>
              </a:solidFill>
              <a:latin typeface="Arial Black" panose="020B0A04020102020204" pitchFamily="34" charset="0"/>
            </a:endParaRPr>
          </a:p>
        </p:txBody>
      </p:sp>
      <p:sp>
        <p:nvSpPr>
          <p:cNvPr id="8203" name="AutoShape 10"/>
          <p:cNvSpPr>
            <a:spLocks noChangeArrowheads="1"/>
          </p:cNvSpPr>
          <p:nvPr/>
        </p:nvSpPr>
        <p:spPr bwMode="auto">
          <a:xfrm>
            <a:off x="3657600" y="3505200"/>
            <a:ext cx="2097482" cy="1145390"/>
          </a:xfrm>
          <a:prstGeom prst="hexagon">
            <a:avLst>
              <a:gd name="adj" fmla="val 41667"/>
              <a:gd name="vf" fmla="val 115470"/>
            </a:avLst>
          </a:prstGeom>
          <a:solidFill>
            <a:srgbClr val="0070C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 smtClean="0">
                <a:solidFill>
                  <a:srgbClr val="003300"/>
                </a:solidFill>
              </a:rPr>
              <a:t> </a:t>
            </a:r>
            <a:endParaRPr lang="ru-RU" altLang="ru-RU" sz="1600" dirty="0"/>
          </a:p>
        </p:txBody>
      </p:sp>
      <p:graphicFrame>
        <p:nvGraphicFramePr>
          <p:cNvPr id="8204" name="Object 11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820231468"/>
              </p:ext>
            </p:extLst>
          </p:nvPr>
        </p:nvGraphicFramePr>
        <p:xfrm>
          <a:off x="6100763" y="2130425"/>
          <a:ext cx="3032125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Диаграмма" r:id="rId4" imgW="3429068" imgH="2276370" progId="MSGraph.Chart.8">
                  <p:embed followColorScheme="full"/>
                </p:oleObj>
              </mc:Choice>
              <mc:Fallback>
                <p:oleObj name="Диаграмма" r:id="rId4" imgW="3429068" imgH="2276370" progId="MSGraph.Chart.8">
                  <p:embed followColorScheme="full"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763" y="2130425"/>
                        <a:ext cx="3032125" cy="160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AutoShape 12"/>
          <p:cNvSpPr>
            <a:spLocks noChangeArrowheads="1"/>
          </p:cNvSpPr>
          <p:nvPr/>
        </p:nvSpPr>
        <p:spPr bwMode="auto">
          <a:xfrm>
            <a:off x="5562600" y="2971800"/>
            <a:ext cx="1181500" cy="846309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6" name="WordArt 13"/>
          <p:cNvSpPr>
            <a:spLocks noChangeArrowheads="1" noChangeShapeType="1" noTextEdit="1"/>
          </p:cNvSpPr>
          <p:nvPr/>
        </p:nvSpPr>
        <p:spPr bwMode="auto">
          <a:xfrm>
            <a:off x="7315200" y="3276600"/>
            <a:ext cx="1143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45 </a:t>
            </a:r>
            <a:r>
              <a:rPr lang="ru-RU" sz="3600" b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207" name="WordArt 14"/>
          <p:cNvSpPr>
            <a:spLocks noChangeArrowheads="1" noChangeShapeType="1" noTextEdit="1"/>
          </p:cNvSpPr>
          <p:nvPr/>
        </p:nvSpPr>
        <p:spPr bwMode="auto">
          <a:xfrm>
            <a:off x="6786578" y="3643314"/>
            <a:ext cx="2147872" cy="1214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85"/>
              </a:avLst>
            </a:prstTxWarp>
          </a:bodyPr>
          <a:lstStyle/>
          <a:p>
            <a:pPr algn="ctr"/>
            <a:r>
              <a:rPr lang="ru-RU" sz="1200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 </a:t>
            </a:r>
          </a:p>
          <a:p>
            <a:pPr algn="ctr"/>
            <a:r>
              <a:rPr lang="ru-RU" sz="1200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НЕ ИНТЕРЕСНЫ </a:t>
            </a:r>
          </a:p>
          <a:p>
            <a:pPr algn="ctr"/>
            <a:r>
              <a:rPr lang="ru-RU" sz="1200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проблемы</a:t>
            </a:r>
          </a:p>
          <a:p>
            <a:pPr algn="ctr"/>
            <a:r>
              <a:rPr lang="ru-RU" sz="1200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СОХРАНЕНИЯ ЛЕСНЫХ</a:t>
            </a:r>
          </a:p>
          <a:p>
            <a:pPr algn="ctr"/>
            <a:r>
              <a:rPr lang="ru-RU" sz="1200" i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itchFamily="34" charset="0"/>
                <a:cs typeface="Arial"/>
              </a:rPr>
              <a:t> ЭКОСИСТЕМ</a:t>
            </a:r>
            <a:endParaRPr lang="ru-RU" sz="1200" i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102" name="Picture 78"/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1260720" cy="7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0" name="Picture 86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1354888" cy="74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6667" b="3069"/>
          <a:stretch/>
        </p:blipFill>
        <p:spPr bwMode="auto">
          <a:xfrm>
            <a:off x="6781800" y="1752600"/>
            <a:ext cx="2196098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2209800" cy="1595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C:\Users\Tata\Desktop\musorka-471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18643" r="9387" b="4177"/>
          <a:stretch/>
        </p:blipFill>
        <p:spPr bwMode="auto">
          <a:xfrm>
            <a:off x="6400800" y="4953000"/>
            <a:ext cx="2595644" cy="172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C:\Users\Tata\Desktop\TzjvjePF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6" t="3101" r="23816" b="-4588"/>
          <a:stretch/>
        </p:blipFill>
        <p:spPr bwMode="auto">
          <a:xfrm>
            <a:off x="3733800" y="4953000"/>
            <a:ext cx="2550014" cy="174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 descr="C:\Users\1\Desktop\фото Насти\IMG_8310.JPG"/>
          <p:cNvPicPr>
            <a:picLocks noChangeAspect="1" noChangeArrowheads="1"/>
          </p:cNvPicPr>
          <p:nvPr/>
        </p:nvPicPr>
        <p:blipFill>
          <a:blip r:embed="rId12" cstate="print"/>
          <a:srcRect t="19262" r="11015" b="24743"/>
          <a:stretch>
            <a:fillRect/>
          </a:stretch>
        </p:blipFill>
        <p:spPr bwMode="auto">
          <a:xfrm>
            <a:off x="838200" y="2971800"/>
            <a:ext cx="1718734" cy="1622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8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56356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Проблема: </a:t>
            </a:r>
            <a:r>
              <a:rPr lang="ru-RU" sz="2000" b="1" dirty="0" smtClean="0">
                <a:latin typeface="Arial Black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з-за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недостатка экологической культуры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человек наносит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значительный ущерб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окружающей среде.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886200" y="1447800"/>
            <a:ext cx="5257800" cy="51816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Проблема утилизации и вторичного использования ТБО           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                 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поднята на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       государственном уровне! 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   Но в век технического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прогресса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 подрастающее поколение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мало интересуется изучением вопросов охраны окружающей среды. 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        Как поднять интерес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 к проблемам сохранения лесов?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          Какой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новый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способ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    з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аставит учащихся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изучать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экологию,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заботиться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mtClean="0">
                <a:solidFill>
                  <a:srgbClr val="002060"/>
                </a:solidFill>
                <a:latin typeface="Arial Black" pitchFamily="34" charset="0"/>
              </a:rPr>
              <a:t>о лесе,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беречь</a:t>
            </a:r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 природу?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Содержимое 5" descr="IMG_02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5029200"/>
            <a:ext cx="2493353" cy="1663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1066800" y="3124200"/>
            <a:ext cx="2554514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t="37239" r="38510" b="28698"/>
          <a:stretch/>
        </p:blipFill>
        <p:spPr bwMode="auto">
          <a:xfrm>
            <a:off x="152400" y="990600"/>
            <a:ext cx="3200400" cy="183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838200"/>
            <a:ext cx="3200400" cy="4111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Гипотеза: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1905000"/>
            <a:ext cx="35814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если  </a:t>
            </a: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интегрировать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экологические знания  </a:t>
            </a: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в   мультфильмы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, созданные из разных видов ТБО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,</a:t>
            </a:r>
          </a:p>
          <a:p>
            <a:pPr>
              <a:buNone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то 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это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позволит привлечь внимание к раздельному сбору мусора, повысить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    интерес к изучению экологических проблем,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научить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 принимать правильные экологически ориентированные решения, </a:t>
            </a:r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поможет формированию  </a:t>
            </a: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 экологической культуры</a:t>
            </a:r>
            <a:r>
              <a:rPr lang="ru-RU" sz="1600" dirty="0" smtClean="0">
                <a:solidFill>
                  <a:srgbClr val="002060"/>
                </a:solidFill>
                <a:latin typeface="Arial Black" pitchFamily="34" charset="0"/>
              </a:rPr>
              <a:t>.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" name="Picture 3" descr="E:\пластиковые бутылки\DSC027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400" y="152400"/>
            <a:ext cx="2819400" cy="1686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1600200"/>
            <a:ext cx="2667000" cy="174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K:\DCIM\101MSDCF\DSC054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3048000" cy="1714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email"/>
          <a:srcRect t="3333" r="4303" b="10000"/>
          <a:stretch>
            <a:fillRect/>
          </a:stretch>
        </p:blipFill>
        <p:spPr bwMode="auto">
          <a:xfrm>
            <a:off x="304800" y="4876800"/>
            <a:ext cx="3437792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52400"/>
            <a:ext cx="1829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Создание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мультфильма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из пластиковых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бутылок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34000" y="152400"/>
            <a:ext cx="3810000" cy="37338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FF0000"/>
                </a:solidFill>
                <a:latin typeface="Arial Black" pitchFamily="34" charset="0"/>
              </a:rPr>
              <a:t>Объект:</a:t>
            </a:r>
            <a:r>
              <a:rPr lang="ru-RU" sz="3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экологические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знания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и  навыки экологически ориентированного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поведения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в окружающей среде как элемент экологической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культуры.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FF0000"/>
                </a:solidFill>
                <a:latin typeface="Arial Black" pitchFamily="34" charset="0"/>
              </a:rPr>
              <a:t>Предмет:</a:t>
            </a:r>
            <a:r>
              <a:rPr lang="ru-RU" sz="34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экологические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знания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и  навыки экологически ориентированного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поведения 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в окружающей среде,  полученные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через деятельность 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по созданию экологических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мультфильмов из разных видов ТБО 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с интеграцией в них экологической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терминологии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и ситуаций </a:t>
            </a: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нарушения поведения</a:t>
            </a:r>
            <a:r>
              <a:rPr lang="ru-RU" sz="3400" dirty="0" smtClean="0">
                <a:solidFill>
                  <a:srgbClr val="002060"/>
                </a:solidFill>
                <a:latin typeface="Arial Black" pitchFamily="34" charset="0"/>
              </a:rPr>
              <a:t> в окружающей среде.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Arial Black" pitchFamily="34" charset="0"/>
              </a:rPr>
              <a:t> </a:t>
            </a:r>
            <a:endParaRPr lang="ru-RU" sz="3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None/>
            </a:pP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5257800" y="3581400"/>
            <a:ext cx="3810000" cy="2773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ЦЕЛЬ: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Анализ 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влияния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авторских экологических мультфильмов,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созданных из ТБО в студии «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Экомультфильм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»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М</a:t>
            </a:r>
            <a:r>
              <a:rPr lang="ru-RU" sz="2400" dirty="0" smtClean="0">
                <a:solidFill>
                  <a:srgbClr val="002060"/>
                </a:solidFill>
                <a:latin typeface="Arial Black" pitchFamily="34" charset="0"/>
              </a:rPr>
              <a:t>ОБУ СОШ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№4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Пойковского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на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формирование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экологической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культуры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подростков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6" name="Picture 5" descr="E:\джинсовые куклы фото\DSCN0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2743200" cy="217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C:\Users\admin\Desktop\фото\джинсовые куклы фото\DSCN078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98018">
            <a:off x="392843" y="3348080"/>
            <a:ext cx="1524000" cy="122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514600"/>
            <a:ext cx="27432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20090" r="3385"/>
          <a:stretch>
            <a:fillRect/>
          </a:stretch>
        </p:blipFill>
        <p:spPr>
          <a:xfrm>
            <a:off x="2362200" y="4724400"/>
            <a:ext cx="2743200" cy="1867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1\Desktop\джинсовая история\джинсовые куклы фото\DSCN0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793" y="1594952"/>
            <a:ext cx="1785408" cy="133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C:\Users\1\Desktop\джинсовая история\джинсовые куклы фото\DSCN07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53429" y="5100841"/>
            <a:ext cx="1676400" cy="125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0" y="1524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Создание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мультфильма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из старых </a:t>
            </a:r>
            <a:r>
              <a:rPr lang="ru-RU" dirty="0" err="1" smtClean="0">
                <a:solidFill>
                  <a:srgbClr val="002060"/>
                </a:solidFill>
                <a:latin typeface="Arial Black" pitchFamily="34" charset="0"/>
              </a:rPr>
              <a:t>джинс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152400"/>
            <a:ext cx="3962400" cy="48736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Задачи: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10200" y="762000"/>
            <a:ext cx="3581400" cy="59436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b="1" dirty="0" smtClean="0">
                <a:latin typeface="Arial Black" pitchFamily="34" charset="0"/>
              </a:rPr>
              <a:t>Проанализировать</a:t>
            </a:r>
            <a:r>
              <a:rPr lang="ru-RU" dirty="0" smtClean="0">
                <a:latin typeface="Arial Black" pitchFamily="34" charset="0"/>
              </a:rPr>
              <a:t> литературные источники по проблеме исследования</a:t>
            </a:r>
          </a:p>
          <a:p>
            <a:pPr lvl="0"/>
            <a:r>
              <a:rPr lang="ru-RU" b="1" dirty="0" smtClean="0">
                <a:latin typeface="Arial Black" pitchFamily="34" charset="0"/>
              </a:rPr>
              <a:t>Изучить  алгоритм</a:t>
            </a:r>
            <a:r>
              <a:rPr lang="ru-RU" dirty="0" smtClean="0">
                <a:latin typeface="Arial Black" pitchFamily="34" charset="0"/>
              </a:rPr>
              <a:t> создания  экологических мультфильмов в студии «</a:t>
            </a:r>
            <a:r>
              <a:rPr lang="ru-RU" dirty="0" err="1" smtClean="0">
                <a:latin typeface="Arial Black" pitchFamily="34" charset="0"/>
              </a:rPr>
              <a:t>Экомультфильтм</a:t>
            </a:r>
            <a:r>
              <a:rPr lang="ru-RU" dirty="0" smtClean="0">
                <a:latin typeface="Arial Black" pitchFamily="34" charset="0"/>
              </a:rPr>
              <a:t>»</a:t>
            </a:r>
          </a:p>
          <a:p>
            <a:pPr lvl="0"/>
            <a:r>
              <a:rPr lang="ru-RU" dirty="0" smtClean="0">
                <a:latin typeface="Arial Black" pitchFamily="34" charset="0"/>
              </a:rPr>
              <a:t>Подобрать</a:t>
            </a:r>
            <a:r>
              <a:rPr lang="ru-RU" b="1" dirty="0" smtClean="0">
                <a:latin typeface="Arial Black" pitchFamily="34" charset="0"/>
              </a:rPr>
              <a:t> контрольную и экспериментальную группы</a:t>
            </a:r>
            <a:r>
              <a:rPr lang="ru-RU" dirty="0" smtClean="0">
                <a:latin typeface="Arial Black" pitchFamily="34" charset="0"/>
              </a:rPr>
              <a:t> учащихся одинакового половозрастного состава,</a:t>
            </a:r>
            <a:r>
              <a:rPr lang="ru-RU" b="1" dirty="0" smtClean="0">
                <a:latin typeface="Arial Black" pitchFamily="34" charset="0"/>
              </a:rPr>
              <a:t> </a:t>
            </a:r>
          </a:p>
          <a:p>
            <a:pPr lvl="0"/>
            <a:r>
              <a:rPr lang="ru-RU" b="1" dirty="0" smtClean="0">
                <a:latin typeface="Arial Black" pitchFamily="34" charset="0"/>
              </a:rPr>
              <a:t>провести</a:t>
            </a:r>
            <a:r>
              <a:rPr lang="ru-RU" dirty="0" smtClean="0">
                <a:latin typeface="Arial Black" pitchFamily="34" charset="0"/>
              </a:rPr>
              <a:t> входную, промежуточную и итоговую</a:t>
            </a:r>
            <a:r>
              <a:rPr lang="ru-RU" b="1" dirty="0" smtClean="0">
                <a:latin typeface="Arial Black" pitchFamily="34" charset="0"/>
              </a:rPr>
              <a:t> диагностику</a:t>
            </a:r>
            <a:r>
              <a:rPr lang="ru-RU" dirty="0" smtClean="0">
                <a:latin typeface="Arial Black" pitchFamily="34" charset="0"/>
              </a:rPr>
              <a:t> экологических знаний и культуры поведения в окружающей среде,</a:t>
            </a:r>
            <a:r>
              <a:rPr lang="ru-RU" b="1" dirty="0" smtClean="0">
                <a:latin typeface="Arial Black" pitchFamily="34" charset="0"/>
              </a:rPr>
              <a:t> последив изменения</a:t>
            </a:r>
            <a:r>
              <a:rPr lang="ru-RU" dirty="0" smtClean="0">
                <a:latin typeface="Arial Black" pitchFamily="34" charset="0"/>
              </a:rPr>
              <a:t> в  знаниях и  поведении школьников, привлеченных к созданию экологических мультфильмов.</a:t>
            </a:r>
          </a:p>
          <a:p>
            <a:pPr lvl="0"/>
            <a:r>
              <a:rPr lang="ru-RU" b="1" dirty="0" smtClean="0">
                <a:latin typeface="Arial Black" pitchFamily="34" charset="0"/>
              </a:rPr>
              <a:t>Статистически обработать</a:t>
            </a:r>
            <a:r>
              <a:rPr lang="ru-RU" dirty="0" smtClean="0">
                <a:latin typeface="Arial Black" pitchFamily="34" charset="0"/>
              </a:rPr>
              <a:t> полученные результаты по методике Сидоренко Елены Владимировны.</a:t>
            </a:r>
          </a:p>
          <a:p>
            <a:r>
              <a:rPr lang="ru-RU" dirty="0" smtClean="0">
                <a:latin typeface="Arial Black" pitchFamily="34" charset="0"/>
              </a:rPr>
              <a:t>Сделать </a:t>
            </a:r>
            <a:r>
              <a:rPr lang="ru-RU" b="1" dirty="0" smtClean="0">
                <a:latin typeface="Arial Black" pitchFamily="34" charset="0"/>
              </a:rPr>
              <a:t>выводы</a:t>
            </a:r>
            <a:r>
              <a:rPr lang="ru-RU" dirty="0" smtClean="0">
                <a:latin typeface="Arial Black" pitchFamily="34" charset="0"/>
              </a:rPr>
              <a:t> на основе </a:t>
            </a:r>
            <a:r>
              <a:rPr lang="ru-RU" b="1" dirty="0" smtClean="0">
                <a:latin typeface="Arial Black" pitchFamily="34" charset="0"/>
              </a:rPr>
              <a:t>анализа</a:t>
            </a:r>
            <a:r>
              <a:rPr lang="ru-RU" dirty="0" smtClean="0">
                <a:latin typeface="Arial Black" pitchFamily="34" charset="0"/>
              </a:rPr>
              <a:t> полученных результатов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1000"/>
            <a:ext cx="2590800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P11307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5208" r="5468" b="11458"/>
          <a:stretch>
            <a:fillRect/>
          </a:stretch>
        </p:blipFill>
        <p:spPr>
          <a:xfrm>
            <a:off x="2819400" y="2514600"/>
            <a:ext cx="2514600" cy="1663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0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2514600"/>
            <a:ext cx="25146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M27501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8200"/>
            <a:ext cx="2590800" cy="1727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4405" r="43219" b="20641"/>
          <a:stretch/>
        </p:blipFill>
        <p:spPr bwMode="auto">
          <a:xfrm>
            <a:off x="2819400" y="4648200"/>
            <a:ext cx="2590800" cy="172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228600" y="838200"/>
            <a:ext cx="2282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Создание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мультфильма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из макулатуры и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картонных упаковок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274638"/>
            <a:ext cx="3657600" cy="4873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Методы: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914400"/>
            <a:ext cx="388620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Arial Black" pitchFamily="34" charset="0"/>
              </a:rPr>
              <a:t>Анализ научной литературы, </a:t>
            </a:r>
          </a:p>
          <a:p>
            <a:r>
              <a:rPr lang="ru-RU" dirty="0" smtClean="0">
                <a:latin typeface="Arial Black" pitchFamily="34" charset="0"/>
              </a:rPr>
              <a:t>Изучение технологии создания экологических мультфильмов из ТБО, </a:t>
            </a:r>
          </a:p>
          <a:p>
            <a:r>
              <a:rPr lang="ru-RU" dirty="0" smtClean="0">
                <a:latin typeface="Arial Black" pitchFamily="34" charset="0"/>
              </a:rPr>
              <a:t>Группа социометрических методов и  тестирование,     </a:t>
            </a:r>
          </a:p>
          <a:p>
            <a:r>
              <a:rPr lang="ru-RU" dirty="0" smtClean="0">
                <a:latin typeface="Arial Black" pitchFamily="34" charset="0"/>
              </a:rPr>
              <a:t>Анализ, синтез, </a:t>
            </a:r>
          </a:p>
          <a:p>
            <a:pPr>
              <a:buNone/>
            </a:pPr>
            <a:r>
              <a:rPr lang="ru-RU" dirty="0" smtClean="0">
                <a:latin typeface="Arial Black" pitchFamily="34" charset="0"/>
              </a:rPr>
              <a:t>                           сравнение, </a:t>
            </a:r>
          </a:p>
          <a:p>
            <a:r>
              <a:rPr lang="ru-RU" dirty="0" smtClean="0">
                <a:latin typeface="Arial Black" pitchFamily="34" charset="0"/>
              </a:rPr>
              <a:t>      Эксперимент, </a:t>
            </a:r>
          </a:p>
          <a:p>
            <a:r>
              <a:rPr lang="ru-RU" dirty="0" smtClean="0">
                <a:latin typeface="Arial Black" pitchFamily="34" charset="0"/>
              </a:rPr>
              <a:t>Статистический анализ</a:t>
            </a:r>
          </a:p>
          <a:p>
            <a:r>
              <a:rPr lang="ru-RU" dirty="0" smtClean="0">
                <a:latin typeface="Arial Black" pitchFamily="34" charset="0"/>
              </a:rPr>
              <a:t>Системный анализ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" name="Picture 3" descr="E:\фото проектирование 2017\DSC095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906" t="2778" r="5470" b="20833"/>
          <a:stretch>
            <a:fillRect/>
          </a:stretch>
        </p:blipFill>
        <p:spPr bwMode="auto">
          <a:xfrm>
            <a:off x="304800" y="228600"/>
            <a:ext cx="4038600" cy="1914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E:\Новая папка (5)\IMG_8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5" t="3408"/>
          <a:stretch>
            <a:fillRect/>
          </a:stretch>
        </p:blipFill>
        <p:spPr bwMode="auto">
          <a:xfrm>
            <a:off x="2133600" y="2286000"/>
            <a:ext cx="2820311" cy="215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1\Desktop\шаг девочки про мультик 2017\фото маша -Настя\20170412_132153.jpg"/>
          <p:cNvPicPr>
            <a:picLocks noGrp="1" noChangeAspect="1" noChangeArrowheads="1"/>
          </p:cNvPicPr>
          <p:nvPr/>
        </p:nvPicPr>
        <p:blipFill>
          <a:blip r:embed="rId4" cstate="print"/>
          <a:srcRect l="13633" t="3368" r="4542" b="37706"/>
          <a:stretch>
            <a:fillRect/>
          </a:stretch>
        </p:blipFill>
        <p:spPr bwMode="auto">
          <a:xfrm>
            <a:off x="304799" y="4572000"/>
            <a:ext cx="3859761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1\Desktop\фото Насти\IMG_8313.JPG"/>
          <p:cNvPicPr>
            <a:picLocks noChangeAspect="1" noChangeArrowheads="1"/>
          </p:cNvPicPr>
          <p:nvPr/>
        </p:nvPicPr>
        <p:blipFill>
          <a:blip r:embed="rId5" cstate="print"/>
          <a:srcRect l="5661" t="5572" b="15183"/>
          <a:stretch>
            <a:fillRect/>
          </a:stretch>
        </p:blipFill>
        <p:spPr bwMode="auto">
          <a:xfrm>
            <a:off x="5105400" y="4495800"/>
            <a:ext cx="38100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952</Words>
  <Application>Microsoft Office PowerPoint</Application>
  <PresentationFormat>Экран (4:3)</PresentationFormat>
  <Paragraphs>266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Office Theme</vt:lpstr>
      <vt:lpstr>Тема Office</vt:lpstr>
      <vt:lpstr>Диаграмма</vt:lpstr>
      <vt:lpstr>Формула</vt:lpstr>
      <vt:lpstr>Документ</vt:lpstr>
      <vt:lpstr>    Экологический мультфильм  как средство формирования  экологически ориентированного  поведения  у школьников                  Борисовская Анастасия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Проблема:  Из-за недостатка экологической культуры человек наносит значительный ущерб окружающей среде. </vt:lpstr>
      <vt:lpstr>Гипотеза:</vt:lpstr>
      <vt:lpstr>Презентация PowerPoint</vt:lpstr>
      <vt:lpstr> Задачи: </vt:lpstr>
      <vt:lpstr>Методы: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проверки достоверности полученных результатов   применяем «Методы математической обработки в психологии» по  Сидоренко Е.В. Была проверена достоверность полученных результатов через корреляцию параметров «Поведение в окружающей среде»  и «Тестирование экологических знаний» (Экспериментальная группа)  </vt:lpstr>
      <vt:lpstr>Заключение</vt:lpstr>
      <vt:lpstr>Вывод: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конференция молодых исследователей «Шаг в будущее-2017» Секция :   Социология   « Экологический мультфильм  как средство формирования экологически ориентированного поведения  у школьников»  Авторы:    Литвинюк Мария                      Борисовская Анастасия </dc:title>
  <dc:creator>1</dc:creator>
  <cp:lastModifiedBy>марина</cp:lastModifiedBy>
  <cp:revision>113</cp:revision>
  <dcterms:created xsi:type="dcterms:W3CDTF">2017-04-13T05:49:26Z</dcterms:created>
  <dcterms:modified xsi:type="dcterms:W3CDTF">2018-05-12T18:23:45Z</dcterms:modified>
</cp:coreProperties>
</file>