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91" r:id="rId5"/>
    <p:sldId id="259" r:id="rId6"/>
    <p:sldId id="280" r:id="rId7"/>
    <p:sldId id="263" r:id="rId8"/>
    <p:sldId id="275" r:id="rId9"/>
    <p:sldId id="268" r:id="rId10"/>
    <p:sldId id="279" r:id="rId11"/>
    <p:sldId id="262" r:id="rId12"/>
    <p:sldId id="283" r:id="rId13"/>
    <p:sldId id="292" r:id="rId14"/>
    <p:sldId id="261" r:id="rId15"/>
    <p:sldId id="285" r:id="rId16"/>
    <p:sldId id="287" r:id="rId17"/>
    <p:sldId id="288" r:id="rId18"/>
    <p:sldId id="260" r:id="rId19"/>
    <p:sldId id="290" r:id="rId20"/>
    <p:sldId id="272" r:id="rId21"/>
    <p:sldId id="265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00"/>
    <a:srgbClr val="28F841"/>
    <a:srgbClr val="0099FF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11" autoAdjust="0"/>
    <p:restoredTop sz="92308" autoAdjust="0"/>
  </p:normalViewPr>
  <p:slideViewPr>
    <p:cSldViewPr>
      <p:cViewPr>
        <p:scale>
          <a:sx n="66" d="100"/>
          <a:sy n="66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Анастасия</c:v>
                </c:pt>
                <c:pt idx="1">
                  <c:v>Ксения</c:v>
                </c:pt>
                <c:pt idx="2">
                  <c:v>Мария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Анастасия</c:v>
                </c:pt>
                <c:pt idx="1">
                  <c:v>Ксения</c:v>
                </c:pt>
                <c:pt idx="2">
                  <c:v>Мария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37</c:v>
                </c:pt>
                <c:pt idx="1">
                  <c:v>35</c:v>
                </c:pt>
                <c:pt idx="2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Анастасия</c:v>
                </c:pt>
                <c:pt idx="1">
                  <c:v>Ксения</c:v>
                </c:pt>
                <c:pt idx="2">
                  <c:v>Мария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49</c:v>
                </c:pt>
              </c:numCache>
            </c:numRef>
          </c:val>
        </c:ser>
        <c:overlap val="100"/>
        <c:axId val="99710080"/>
        <c:axId val="99711616"/>
      </c:barChart>
      <c:catAx>
        <c:axId val="99710080"/>
        <c:scaling>
          <c:orientation val="minMax"/>
        </c:scaling>
        <c:axPos val="b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9711616"/>
        <c:crosses val="autoZero"/>
        <c:auto val="1"/>
        <c:lblAlgn val="ctr"/>
        <c:lblOffset val="100"/>
      </c:catAx>
      <c:valAx>
        <c:axId val="9971161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9710080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305C5-E093-4EC5-8B8B-9A25AB986B75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2B09-545D-47DE-ACDC-D0FC447C7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39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2B09-545D-47DE-ACDC-D0FC447C73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2B09-545D-47DE-ACDC-D0FC447C736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2B09-545D-47DE-ACDC-D0FC447C736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76;&#1080;&#1072;&#1075;&#1085;&#1086;&#1089;&#1090;&#1080;&#1082;&#1080;/&#1076;&#1080;&#1072;&#1075;&#1085;&#1086;&#1089;&#1090;&#1080;&#1082;&#1072;%20&#1085;&#1072;%20&#1082;&#1086;&#1084;&#1084;&#1091;&#1085;&#1080;&#1082;&#1072;&#1073;&#1077;&#1083;&#1100;&#1085;&#1086;&#1089;&#1090;&#1080;.docx" TargetMode="External"/><Relationship Id="rId2" Type="http://schemas.openxmlformats.org/officeDocument/2006/relationships/hyperlink" Target="&#1076;&#1080;&#1072;&#1075;&#1085;&#1086;&#1089;&#1090;&#1080;&#1082;&#1080;/&#1076;&#1080;&#1072;&#1075;&#1085;&#1086;&#1089;&#1090;&#1080;&#1082;&#1072;%20&#1085;&#1072;%20&#1072;&#1088;&#1090;&#1080;&#1089;&#1090;&#1080;&#1079;&#1084;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76;&#1080;&#1072;&#1075;&#1085;&#1086;&#1089;&#1090;&#1080;&#1082;&#1080;/&#1076;&#1080;&#1072;&#1075;&#1085;&#1086;&#1089;&#1090;&#1080;&#1082;&#1072;%20&#1085;&#1072;%20&#1082;&#1088;&#1077;&#1072;&#1090;&#1080;&#1074;&#1085;&#1086;&#1089;&#1090;&#1100;.doc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88;&#1086;&#1087;&#1088;&#1080;&#1103;&#1090;&#1080;&#1103;/&#1044;&#1056;%20&#1044;&#1072;&#1096;&#1080;.docx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84;&#1077;&#1088;&#1086;&#1087;&#1088;&#1080;&#1103;&#1090;&#1080;&#1103;/&#1055;&#1086;&#1076;&#1072;&#1088;&#1080;%20&#1082;&#1086;&#1085;&#1092;&#1077;&#1090;&#1082;&#1091;%20&#1076;&#1077;&#1090;&#1103;&#1084;.doc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7;&#1088;&#1086;&#1087;&#1088;&#1080;&#1103;&#1090;&#1080;&#1103;/&#1074;&#1086;&#1079;&#1076;&#1091;&#1096;&#1085;&#1099;&#1081;%20&#1096;&#1072;&#1088;&#1080;&#1082;.docx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heba.ru/prof/1529" TargetMode="External"/><Relationship Id="rId3" Type="http://schemas.openxmlformats.org/officeDocument/2006/relationships/hyperlink" Target="http://www.profguide.ru/professions/Animator.html%5b&#1080;&#1085;&#1090;&#1077;&#1088;&#1085;&#1077;&#1090;" TargetMode="External"/><Relationship Id="rId7" Type="http://schemas.openxmlformats.org/officeDocument/2006/relationships/hyperlink" Target="https://postupi.online/professiya/organizator-proektnogo-obucheniya/" TargetMode="External"/><Relationship Id="rId2" Type="http://schemas.openxmlformats.org/officeDocument/2006/relationships/hyperlink" Target="https://www.google.ru/search?newwindow=1&amp;ei=e5YMWsmKC8LA6AT50pOYAg&amp;q0.nQPKkFkhzZ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stupi.online/professiya/mentor-startapov/" TargetMode="External"/><Relationship Id="rId5" Type="http://schemas.openxmlformats.org/officeDocument/2006/relationships/hyperlink" Target="https://postupi.online/professiya/razrabotchik-instrumentov-obucheniya-sostoyaniyam-soznaniya/" TargetMode="External"/><Relationship Id="rId4" Type="http://schemas.openxmlformats.org/officeDocument/2006/relationships/hyperlink" Target="https://ru.wikipedia.org/wiki/" TargetMode="External"/><Relationship Id="rId9" Type="http://schemas.openxmlformats.org/officeDocument/2006/relationships/hyperlink" Target="http://enjoy-job.ru/professions/animator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&#1074;&#1080;&#1076;&#1099;%20&#1072;&#1085;&#1080;&#1084;&#1072;&#1090;&#1086;&#1088;&#1086;&#1074;.docx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52;&#1045;&#1057;&#1058;&#1054;%20&#1059;&#1063;&#1025;&#1041;&#1067;.doc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18"/>
            <a:ext cx="9144000" cy="125571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Аниматор – это здорово!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Республики Марий Эл «ОМК им. И. К. Глушкова»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3636" y="5503783"/>
            <a:ext cx="3000364" cy="1323439"/>
          </a:xfrm>
          <a:prstGeom prst="rect">
            <a:avLst/>
          </a:prstGeom>
          <a:gradFill flip="none" rotWithShape="1">
            <a:gsLst>
              <a:gs pos="0">
                <a:srgbClr val="28F841">
                  <a:shade val="30000"/>
                  <a:satMod val="115000"/>
                </a:srgbClr>
              </a:gs>
              <a:gs pos="50000">
                <a:srgbClr val="28F841">
                  <a:shade val="67500"/>
                  <a:satMod val="115000"/>
                </a:srgbClr>
              </a:gs>
              <a:gs pos="100000">
                <a:srgbClr val="28F841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выполнили студенты</a:t>
            </a:r>
            <a:endParaRPr lang="en-US" sz="1600" b="1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курса группы «ДО»(1):</a:t>
            </a:r>
          </a:p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Бурина Анастасия</a:t>
            </a:r>
          </a:p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Ворошилова Мария</a:t>
            </a:r>
          </a:p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Шаповалова Ксения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616530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Оршанка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oto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428868"/>
            <a:ext cx="5643570" cy="3415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7b4d92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800" y="3000372"/>
            <a:ext cx="3727200" cy="34290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4282" y="928670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Аниматор - творческая, интересная профессия;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возможность совмещать основную профессию и подработку;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возможность общения с новыми интересными людьми;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возможность завести новых друзей или полезные знакомства из разных стран мира;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Общение с детьми;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своих навыков и умений</a:t>
            </a:r>
          </a:p>
          <a:p>
            <a:pPr indent="4572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небольшая зарплата;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необходимость долгое время работать на ногах;</a:t>
            </a:r>
          </a:p>
          <a:p>
            <a:pPr indent="45720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Большие расходы на различные костюмы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Плюсы и минусы профессии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785786" y="1000108"/>
            <a:ext cx="1214446" cy="71438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1000100" y="4429132"/>
            <a:ext cx="1285884" cy="785818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71538" y="785794"/>
            <a:ext cx="714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+</a:t>
            </a:r>
            <a:endParaRPr lang="ru-RU" sz="6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4000504"/>
            <a:ext cx="500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-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dy_animatorov_klou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3116"/>
            <a:ext cx="4143404" cy="274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1348800"/>
            <a:ext cx="87154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Главные качества:</a:t>
            </a:r>
          </a:p>
          <a:p>
            <a:pPr indent="457200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Артистизм (опыт работы, как правило, требуется всегда)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Вокальные и танцевальные навыки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Коммуникабельность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Грамотная речь</a:t>
            </a:r>
          </a:p>
          <a:p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Дополнительные качества:</a:t>
            </a:r>
          </a:p>
          <a:p>
            <a:pPr indent="457200"/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Знание аквагрима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Навыки моделирования воздушных шаров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Наличие собственных костюмов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Опыт работы с детьми от 1 года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531"/>
            <a:ext cx="91440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 качества для профессии аниматор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средства исследования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Есть ли у вас артистические наклонности?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Диагностика общего уровня коммуникабельности</a:t>
            </a:r>
          </a:p>
          <a:p>
            <a:pPr indent="45720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(автор В.Ф.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Ряховский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)</a:t>
            </a:r>
            <a:r>
              <a:rPr lang="ru-RU" sz="2400" dirty="0" smtClean="0">
                <a:solidFill>
                  <a:schemeClr val="bg1"/>
                </a:solidFill>
                <a:hlinkClick r:id="rId3" action="ppaction://hlinkfile"/>
              </a:rPr>
              <a:t> </a:t>
            </a:r>
            <a:endParaRPr lang="ru-RU" sz="2400" dirty="0" smtClean="0">
              <a:solidFill>
                <a:schemeClr val="bg1"/>
              </a:solidFill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Тест на диагностику творческого потенциала и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креативности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78579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изучения наших личностных качеств профессии аниматор, были подобраны и проведены следующие диагностики: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571604" y="1928802"/>
          <a:ext cx="5643602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78579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уровней развития  творческого потенциала и креативности студентов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и после проведения мероприятий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4238" algn="l"/>
              </a:tabLst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процентных значениях)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основных качеств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572008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входе в </a:t>
            </a:r>
            <a:r>
              <a:rPr lang="ru-RU" dirty="0" err="1" smtClean="0">
                <a:solidFill>
                  <a:schemeClr val="bg1"/>
                </a:solidFill>
              </a:rPr>
              <a:t>эксперемент</a:t>
            </a:r>
            <a:r>
              <a:rPr lang="ru-RU" dirty="0" smtClean="0">
                <a:solidFill>
                  <a:schemeClr val="bg1"/>
                </a:solidFill>
              </a:rPr>
              <a:t> у каждого участника </a:t>
            </a:r>
            <a:r>
              <a:rPr lang="ru-RU" dirty="0" err="1" smtClean="0">
                <a:solidFill>
                  <a:schemeClr val="bg1"/>
                </a:solidFill>
              </a:rPr>
              <a:t>присуствовал</a:t>
            </a:r>
            <a:r>
              <a:rPr lang="ru-RU" dirty="0" smtClean="0">
                <a:solidFill>
                  <a:schemeClr val="bg1"/>
                </a:solidFill>
              </a:rPr>
              <a:t> средний уровень творческого потенциала и креативности, а в конце </a:t>
            </a:r>
            <a:r>
              <a:rPr lang="ru-RU" dirty="0" err="1" smtClean="0">
                <a:solidFill>
                  <a:schemeClr val="bg1"/>
                </a:solidFill>
              </a:rPr>
              <a:t>эксперемента</a:t>
            </a:r>
            <a:r>
              <a:rPr lang="ru-RU" dirty="0" smtClean="0">
                <a:solidFill>
                  <a:schemeClr val="bg1"/>
                </a:solidFill>
              </a:rPr>
              <a:t> мы видим небольшую динамику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роли аниматоров попробовали себя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Клепа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92867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Карамелька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357298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Боня</a:t>
            </a:r>
          </a:p>
          <a:p>
            <a:pPr algn="ctr"/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Рисунок 6" descr="EO8Yk4nLP9A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3214660" y="1643050"/>
            <a:ext cx="2428910" cy="3238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9vIyeoDjUg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tretch>
            <a:fillRect/>
          </a:stretch>
        </p:blipFill>
        <p:spPr>
          <a:xfrm>
            <a:off x="6215074" y="2071678"/>
            <a:ext cx="2286016" cy="3175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42910" y="5500702"/>
            <a:ext cx="19988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Бурина </a:t>
            </a:r>
          </a:p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Анастасия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4857760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Ворошилова Мария 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500702"/>
            <a:ext cx="2643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Шаповалова Ксения </a:t>
            </a:r>
          </a:p>
        </p:txBody>
      </p:sp>
      <p:pic>
        <p:nvPicPr>
          <p:cNvPr id="13" name="Рисунок 12" descr="Рисунок1.jpg"/>
          <p:cNvPicPr>
            <a:picLocks noChangeAspect="1"/>
          </p:cNvPicPr>
          <p:nvPr/>
        </p:nvPicPr>
        <p:blipFill>
          <a:blip r:embed="rId4"/>
          <a:srcRect l="32377" t="20838" r="30835" b="49883"/>
          <a:stretch>
            <a:fillRect/>
          </a:stretch>
        </p:blipFill>
        <p:spPr>
          <a:xfrm>
            <a:off x="357158" y="2357430"/>
            <a:ext cx="250033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«День Рождения Дашеньки»</a:t>
            </a:r>
            <a:endParaRPr lang="ru-RU" sz="3200" b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r="12281" b="5128"/>
          <a:stretch>
            <a:fillRect/>
          </a:stretch>
        </p:blipFill>
        <p:spPr>
          <a:xfrm>
            <a:off x="928662" y="1643050"/>
            <a:ext cx="3929090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hlinkClick r:id="rId3" action="ppaction://hlinkfile"/>
          </p:cNvPr>
          <p:cNvPicPr/>
          <p:nvPr/>
        </p:nvPicPr>
        <p:blipFill>
          <a:blip r:embed="rId4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 r="11252" b="11765"/>
          <a:stretch>
            <a:fillRect/>
          </a:stretch>
        </p:blipFill>
        <p:spPr>
          <a:xfrm>
            <a:off x="5715008" y="1071546"/>
            <a:ext cx="307183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85776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проведении этого мероприятия, все родители были довольны результатом. Многие родители взяли наши номера, для того чтобы мы могли провести день рождение для их детей и мы с радостью согласились. Родители остались очень довольны нами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8929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Акция «Подари конфетку детям»</a:t>
            </a:r>
            <a:endParaRPr lang="ru-RU" sz="4000" b="1" dirty="0">
              <a:solidFill>
                <a:srgbClr val="CC0099"/>
              </a:solidFill>
            </a:endParaRPr>
          </a:p>
        </p:txBody>
      </p:sp>
      <p:pic>
        <p:nvPicPr>
          <p:cNvPr id="5" name="Рисунок 4">
            <a:hlinkClick r:id="rId2" action="ppaction://hlinkfile"/>
          </p:cNvPr>
          <p:cNvPicPr/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5263" b="10256"/>
          <a:stretch>
            <a:fillRect/>
          </a:stretch>
        </p:blipFill>
        <p:spPr>
          <a:xfrm>
            <a:off x="285720" y="1571612"/>
            <a:ext cx="285752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print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703" b="5128"/>
          <a:stretch>
            <a:fillRect/>
          </a:stretch>
        </p:blipFill>
        <p:spPr>
          <a:xfrm>
            <a:off x="3357554" y="1571612"/>
            <a:ext cx="2786082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hlinkClick r:id="rId2" action="ppaction://hlinkfile"/>
          </p:cNvPr>
          <p:cNvPicPr/>
          <p:nvPr/>
        </p:nvPicPr>
        <p:blipFill>
          <a:blip r:embed="rId5" cstate="print">
            <a:lum bright="20000" contrast="20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556"/>
          <a:stretch>
            <a:fillRect/>
          </a:stretch>
        </p:blipFill>
        <p:spPr>
          <a:xfrm>
            <a:off x="6357950" y="1500174"/>
            <a:ext cx="264320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14282" y="4714884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Акция прошла хорошо. Все прохожие получали только позитивные эмоции. Дети были рады познакомиться с клоунами и получить от них конфетку, за рассказ стиха или пение песни. Родитель выражали хорошие эмоции. То что  у них в Оршанке, такого ещё не было и предложили почаще устраивать, такого рода мероприятия.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00108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Акция «Подари воздушный шарик »</a:t>
            </a:r>
          </a:p>
        </p:txBody>
      </p:sp>
      <p:pic>
        <p:nvPicPr>
          <p:cNvPr id="4" name="Рисунок 3" descr="C:\Users\user\Desktop\TrVmByos7No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03490" y="1857364"/>
            <a:ext cx="3868774" cy="2893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_LqlLRzds4g.jpg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arto="http://schemas.microsoft.com/office/word/2006/arto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2357454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user\Desktop\itfSSUUoEDc.jpg">
            <a:hlinkClick r:id="rId3" action="ppaction://hlinkfile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857365"/>
            <a:ext cx="221457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5000636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Акция прошла хорошо. Все прохожие получали только позитивные эмоции. Дети были рады познакомиться с клоунами и получить от них шарик. Родитель выражали хорошие эмоции. То что  у них в Оршанке, такого ещё не было и предложили почаще устраивать, такого рода мероприятия.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642918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«Новый год»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BdjIFiziqVc.jpg"/>
          <p:cNvPicPr>
            <a:picLocks noChangeAspect="1"/>
          </p:cNvPicPr>
          <p:nvPr/>
        </p:nvPicPr>
        <p:blipFill>
          <a:blip r:embed="rId3">
            <a:lum contrast="10000"/>
          </a:blip>
          <a:srcRect t="11538" b="7692"/>
          <a:stretch>
            <a:fillRect/>
          </a:stretch>
        </p:blipFill>
        <p:spPr>
          <a:xfrm>
            <a:off x="285720" y="1000108"/>
            <a:ext cx="185738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GuYhyLkFzE.jpg"/>
          <p:cNvPicPr>
            <a:picLocks noChangeAspect="1"/>
          </p:cNvPicPr>
          <p:nvPr/>
        </p:nvPicPr>
        <p:blipFill>
          <a:blip r:embed="rId4">
            <a:lum contrast="10000"/>
          </a:blip>
          <a:srcRect l="16667" t="7500" b="2500"/>
          <a:stretch>
            <a:fillRect/>
          </a:stretch>
        </p:blipFill>
        <p:spPr>
          <a:xfrm>
            <a:off x="7286644" y="1071546"/>
            <a:ext cx="1785951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Lz_hL3BE4vU.jpg"/>
          <p:cNvPicPr>
            <a:picLocks noChangeAspect="1"/>
          </p:cNvPicPr>
          <p:nvPr/>
        </p:nvPicPr>
        <p:blipFill>
          <a:blip r:embed="rId5">
            <a:lum contrast="10000"/>
          </a:blip>
          <a:srcRect l="17082" t="16305" r="29232" b="15215"/>
          <a:stretch>
            <a:fillRect/>
          </a:stretch>
        </p:blipFill>
        <p:spPr>
          <a:xfrm>
            <a:off x="214282" y="3071810"/>
            <a:ext cx="2357454" cy="2250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U7WM16Dqe7w.jpg"/>
          <p:cNvPicPr>
            <a:picLocks noChangeAspect="1"/>
          </p:cNvPicPr>
          <p:nvPr/>
        </p:nvPicPr>
        <p:blipFill>
          <a:blip r:embed="rId6">
            <a:lum contrast="10000"/>
          </a:blip>
          <a:srcRect l="5052" t="13158" r="10550" b="7895"/>
          <a:stretch>
            <a:fillRect/>
          </a:stretch>
        </p:blipFill>
        <p:spPr>
          <a:xfrm>
            <a:off x="2285984" y="1571612"/>
            <a:ext cx="1714512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YXKC2OA9c0E.jpg"/>
          <p:cNvPicPr>
            <a:picLocks noChangeAspect="1"/>
          </p:cNvPicPr>
          <p:nvPr/>
        </p:nvPicPr>
        <p:blipFill>
          <a:blip r:embed="rId7">
            <a:lum contrast="10000"/>
          </a:blip>
          <a:srcRect t="22581" b="12904"/>
          <a:stretch>
            <a:fillRect/>
          </a:stretch>
        </p:blipFill>
        <p:spPr>
          <a:xfrm>
            <a:off x="4190997" y="1643050"/>
            <a:ext cx="2952771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5286388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проводя это мероприятие, студенты были рады видеть Деда Мороза. Все хотели сфотографироваться с нами, читали пожелания на 2018 год  и были рады получать сладкие призы. Все получили позитивное настроение перед Новым годом.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jjoU1vgeqM.jpg"/>
          <p:cNvPicPr>
            <a:picLocks noChangeAspect="1"/>
          </p:cNvPicPr>
          <p:nvPr/>
        </p:nvPicPr>
        <p:blipFill>
          <a:blip r:embed="rId8">
            <a:lum contrast="10000"/>
          </a:blip>
          <a:srcRect t="28750" r="2187" b="16250"/>
          <a:stretch>
            <a:fillRect/>
          </a:stretch>
        </p:blipFill>
        <p:spPr>
          <a:xfrm>
            <a:off x="3571868" y="3357562"/>
            <a:ext cx="4095752" cy="1727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00108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Таким образом, мы проверили свои силы в роли аниматоров. На первоначальном этапе провели диагностику на выявление уровней способностей. В рамках проекта провели несколько акций и мероприятий с детьми дошкольного и младшего школьного возраста. В основном со стороны родителей мы слышали только положительные теплые отзывы. Данная профессия нас заинтересовала и возможно в ближайшем будущем мы в серьез займемся этой профессией.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nimatory01-620x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4071942"/>
            <a:ext cx="4572032" cy="24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571480"/>
            <a:ext cx="87154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и сто лет назад, сегодня отдыхающие люди нуждаются в развлечениях, создании хорошего настроения.</a:t>
            </a:r>
          </a:p>
          <a:p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</a:p>
        </p:txBody>
      </p:sp>
      <p:pic>
        <p:nvPicPr>
          <p:cNvPr id="5" name="Рисунок 4" descr="Клоуны-2-300x300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lum bright="20000" contrast="30000"/>
          </a:blip>
          <a:stretch>
            <a:fillRect/>
          </a:stretch>
        </p:blipFill>
        <p:spPr>
          <a:xfrm>
            <a:off x="2428860" y="1928802"/>
            <a:ext cx="4572032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Список используемой литературы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604795"/>
            <a:ext cx="86439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источники: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https://www.google.ru/search?newwindow=1&amp;ei=e5YMWsmKC8LA6AT50pOYAg&amp;q0.nQPKkFkhzZg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http://www.profguide.ru/professions/Animator.html[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интернет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https://postupi.online/professiya/razrabotchik-instrumentov-obucheniya-sostoyaniyam-soznaniya/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https://postupi.online/professiya/mentor-startapov/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https://postupi.online/professiya/organizator-proektnogo-obucheniya/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https://www.ucheba.ru/prof/1529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http://enjoy-job.ru/professions/animator/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источник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Книги: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ОЖЕГОВ Сергей Иванович (1900-64) - российский языковед, лексиколог, лексикограф, исследователь норм русского литературного языка, доктор филологических наук. 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"Словарь русского языка"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(1949, 22-е издание, 1990; с 1992 - "Толковый словарь русского языка", совместно с Н. Ю. Шведовой).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  Творческие профессии . Автор Ольга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Мозалёва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Формат издания  150x190. Количество страниц 10. Год выпуска 2017. ISBN 978-5-43151-099-1.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4416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2</a:t>
            </a:r>
          </a:p>
          <a:p>
            <a:pPr marL="457200" indent="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Актуальность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Цель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Гипотеза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572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План 1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Диагностические средства исследования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Диагностика основных качеств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 роли аниматоров попробовали себя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Бурина Анастасия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Клепа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Шаповалова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Ксения - Боня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Ворошилова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Мария - Карамелька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Проведенные мероприятия: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«День Рождение, Дашеньки»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Акция «Подари конфетку детям»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Акция «Подари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воздушный шарик»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«Новый год»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Список используемых источников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Спасибо за внимание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28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525" y="4000504"/>
            <a:ext cx="1895475" cy="1905000"/>
          </a:xfrm>
          <a:prstGeom prst="rect">
            <a:avLst/>
          </a:prstGeom>
        </p:spPr>
      </p:pic>
      <p:pic>
        <p:nvPicPr>
          <p:cNvPr id="10" name="Рисунок 9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7430"/>
            <a:ext cx="1895475" cy="1905000"/>
          </a:xfrm>
          <a:prstGeom prst="rect">
            <a:avLst/>
          </a:prstGeom>
        </p:spPr>
      </p:pic>
      <p:pic>
        <p:nvPicPr>
          <p:cNvPr id="2" name="Рисунок 1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1895475" cy="1905000"/>
          </a:xfrm>
          <a:prstGeom prst="rect">
            <a:avLst/>
          </a:prstGeom>
        </p:spPr>
      </p:pic>
      <p:pic>
        <p:nvPicPr>
          <p:cNvPr id="3" name="Рисунок 2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00042"/>
            <a:ext cx="1895475" cy="1905000"/>
          </a:xfrm>
          <a:prstGeom prst="rect">
            <a:avLst/>
          </a:prstGeom>
        </p:spPr>
      </p:pic>
      <p:pic>
        <p:nvPicPr>
          <p:cNvPr id="5" name="Рисунок 4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642918"/>
            <a:ext cx="1895475" cy="1905000"/>
          </a:xfrm>
          <a:prstGeom prst="rect">
            <a:avLst/>
          </a:prstGeom>
        </p:spPr>
      </p:pic>
      <p:pic>
        <p:nvPicPr>
          <p:cNvPr id="6" name="Рисунок 5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214554"/>
            <a:ext cx="1895475" cy="1905000"/>
          </a:xfrm>
          <a:prstGeom prst="rect">
            <a:avLst/>
          </a:prstGeom>
        </p:spPr>
      </p:pic>
      <p:pic>
        <p:nvPicPr>
          <p:cNvPr id="7" name="Рисунок 6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428868"/>
            <a:ext cx="1895475" cy="1905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357694"/>
            <a:ext cx="8715436" cy="20717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68772_40c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857496"/>
            <a:ext cx="18954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837183"/>
            <a:ext cx="88583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Выяснить, сможем ли мы, студенты 3 курса будущие воспитатели детей дошкольного возраста, не имеющие опыта работы в роли аниматоров, стать детскими аниматорами и организовывать мероприятия с детьми.</a:t>
            </a:r>
          </a:p>
          <a:p>
            <a:pPr indent="457200"/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pic>
        <p:nvPicPr>
          <p:cNvPr id="5" name="Рисунок 4" descr="slide13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785918" y="2285992"/>
            <a:ext cx="6357982" cy="4243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1000108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  <a:tab pos="884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и систематизировать  общую  информацию о профессии аниматора;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  <a:tab pos="884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личностные качества студентов, позволяющие выявить предрасположенность к профессии аниматора по следующим показателям: наличие  артистических наклонностей, уровень коммуникабельности; уровень  развития творческого потенциала и креативности;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80975" algn="l"/>
                <a:tab pos="884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Составить и провести сценарии праздников и акций с детьми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 и младшего школьного возраста.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</p:txBody>
      </p:sp>
      <p:pic>
        <p:nvPicPr>
          <p:cNvPr id="5" name="Рисунок 4" descr="clown-birthday-par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00240"/>
            <a:ext cx="7572428" cy="4256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57232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предполагаем, что базовые знания, приобретаемые в рамках профессии, позволят нам  за короткое время проверить свои силы в роли аниматоров и развить свои личностные качества.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tory22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2643174" y="2928934"/>
            <a:ext cx="5429288" cy="348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1000108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Кто такие аниматоры?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Виды аниматоров.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Кто может быть аниматором?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Плюсы и минусы профессии аниматора.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Личностные качества, необходимые для профессии аниматора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План работы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00108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Аниматор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актер, который с помощью грима, костюма, своего таланта, должен уметь перевоплощаться в выбранного персонажа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Аниматор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это артист, развлекающий людей на мероприятиях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 fontAlgn="base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Аниматор  - это…?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__B9A4189-восстановлено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3286116" y="3143248"/>
            <a:ext cx="5038347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rabota_animator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857232"/>
            <a:ext cx="3980357" cy="2643206"/>
          </a:xfrm>
          <a:prstGeom prst="rect">
            <a:avLst/>
          </a:prstGeom>
        </p:spPr>
      </p:pic>
      <p:pic>
        <p:nvPicPr>
          <p:cNvPr id="9" name="Рисунок 8" descr="9ecd376e5371efaef9aad9bc9143aed8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3429024" cy="2286016"/>
          </a:xfrm>
          <a:prstGeom prst="rect">
            <a:avLst/>
          </a:prstGeom>
        </p:spPr>
      </p:pic>
      <p:pic>
        <p:nvPicPr>
          <p:cNvPr id="16" name="Рисунок 15" descr="animator-na-den-rozhdenija_vzros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714752"/>
            <a:ext cx="3060666" cy="2780105"/>
          </a:xfrm>
          <a:prstGeom prst="rect">
            <a:avLst/>
          </a:prstGeom>
        </p:spPr>
      </p:pic>
      <p:pic>
        <p:nvPicPr>
          <p:cNvPr id="15" name="Рисунок 14" descr="Для-чего-нужен-детский-аниматор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1" y="3714752"/>
            <a:ext cx="3896545" cy="27146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аниматоров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6131502"/>
            <a:ext cx="307183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Взрослый аниматор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6131502"/>
            <a:ext cx="39290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аниматор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2857496"/>
            <a:ext cx="342902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Аниматор корпоративных программ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2857496"/>
            <a:ext cx="4000528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Аниматор в туристическом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бизнесе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85795"/>
            <a:ext cx="8715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работы аниматором специального образования не нужно, важнее для работодателя опыт работы. Но получить дополнительные знания и овладеть профессиональными секретами можно на специализированных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курсах аниматоров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обладать специальными способностями  подходящие аниматору. 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может быть аниматором?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lowness1.jpg"/>
          <p:cNvPicPr>
            <a:picLocks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143108" y="3000372"/>
            <a:ext cx="5500726" cy="366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2295</TotalTime>
  <Words>903</Words>
  <Application>Microsoft Office PowerPoint</Application>
  <PresentationFormat>Экран (4:3)</PresentationFormat>
  <Paragraphs>143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Аниматор – это здорово!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Аниматоры в жизни детей</dc:title>
  <dc:creator>User</dc:creator>
  <cp:lastModifiedBy>Ксюша</cp:lastModifiedBy>
  <cp:revision>134</cp:revision>
  <dcterms:created xsi:type="dcterms:W3CDTF">2017-10-12T07:17:30Z</dcterms:created>
  <dcterms:modified xsi:type="dcterms:W3CDTF">2018-03-27T06:36:19Z</dcterms:modified>
</cp:coreProperties>
</file>