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8" r:id="rId4"/>
    <p:sldId id="258" r:id="rId5"/>
    <p:sldId id="259" r:id="rId6"/>
    <p:sldId id="260" r:id="rId7"/>
    <p:sldId id="263" r:id="rId8"/>
    <p:sldId id="264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DF014-3FE5-4B39-A7E1-EE09357E0690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09D4A-88B1-4D34-B62A-C531066FB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56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09D4A-88B1-4D34-B62A-C531066FBCE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25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2.goodfon.ru/original/1680x1050/0/d3/texture-smoke-light-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543800" cy="2879576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Осторожно дым!</a:t>
            </a:r>
            <a:r>
              <a:rPr lang="ru-RU" sz="4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3" name="AutoShape 2" descr="https://wallpapertag.com/wallpaper/full/c/8/e/305936-cool-smoke-background-1920x1080-for-hd-1080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858428" y="5157192"/>
            <a:ext cx="4283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Выполнила:</a:t>
            </a:r>
          </a:p>
          <a:p>
            <a:r>
              <a:rPr lang="ru-RU" dirty="0">
                <a:solidFill>
                  <a:srgbClr val="FFC000"/>
                </a:solidFill>
              </a:rPr>
              <a:t>с</a:t>
            </a:r>
            <a:r>
              <a:rPr lang="ru-RU" dirty="0" smtClean="0">
                <a:solidFill>
                  <a:srgbClr val="FFC000"/>
                </a:solidFill>
              </a:rPr>
              <a:t>тудентка  </a:t>
            </a:r>
            <a:r>
              <a:rPr lang="ru-RU" dirty="0" err="1" smtClean="0">
                <a:solidFill>
                  <a:srgbClr val="FFC000"/>
                </a:solidFill>
              </a:rPr>
              <a:t>Усманского</a:t>
            </a:r>
            <a:r>
              <a:rPr lang="ru-RU" dirty="0" smtClean="0">
                <a:solidFill>
                  <a:srgbClr val="FFC000"/>
                </a:solidFill>
              </a:rPr>
              <a:t> филиала ГАПОУ «Липецкий медицинский колледж»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Наумова Анастасия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://www.cherlock.ru/images/copyrighted/18415-oboi-rebenok-1024x768_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762122"/>
            <a:ext cx="6840760" cy="339890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46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img2.goodfon.ru/original/1680x1050/0/d3/texture-smoke-light-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20466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FFC000"/>
                </a:solidFill>
              </a:rPr>
              <a:t>Обоснование актуальности проекта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«Вредные привычки» - это широкое понятие, которым обозначают действия человека, связанные с нарушением этически норм поведения, а также разрушением здоровья человека. К ним относятся: алкоголизм, наркомания и курение.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 наше время курение стало проблемой общечеловеческого значения. Это самое массовое увлечение нынешнего молодого поколения. Курит сегодня 1/3 населения планеты. По данным статистики, 55 – 60 % школьников старших классов подвержены этой пагубной привычке.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Сегодня рынок предлагает всевозможные средства борьбы с этой пагубной привычкой – от пластырей и таблеток до альтернативных сигарет электронного формата. Вред от таких сигарет наносится колоссальный. Это удар по системе кровообращения, выделительной и распределительной системам.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После проведенных бесед было выявлено, что </a:t>
            </a:r>
            <a:r>
              <a:rPr lang="ru-RU" sz="1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вейпингу</a:t>
            </a:r>
            <a:r>
              <a:rPr lang="ru-RU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подвержены в наибольшей степени старшеклассники, но были выявлены случаи употребления электронных сигарет лицами от 12 лет.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Чем привлекает молодежь это глупое занятие? В первую очередь, им кажется, что это безопасно, у подростков возникает чувство гордости и преимущества перед сверстниками. Но иметь какие – либо привилегии можно ощутить только в своей группе, а вне  ее, молодые люди чувствуют себя неловко, потому что они привыкли к отсутствию рамок, культуры поведения.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Поэтому, электронные сигареты способны нанести существенный вред здоровью, но и привести к асоциальному повелению.</a:t>
            </a:r>
          </a:p>
        </p:txBody>
      </p:sp>
    </p:spTree>
    <p:extLst>
      <p:ext uri="{BB962C8B-B14F-4D97-AF65-F5344CB8AC3E}">
        <p14:creationId xmlns:p14="http://schemas.microsoft.com/office/powerpoint/2010/main" val="31940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g2.goodfon.ru/original/1680x1050/0/d3/texture-smoke-light-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572000" cy="4103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504" y="116631"/>
            <a:ext cx="57606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Цель:</a:t>
            </a:r>
          </a:p>
          <a:p>
            <a:r>
              <a:rPr lang="ru-RU" sz="2400" dirty="0">
                <a:solidFill>
                  <a:srgbClr val="FFC000"/>
                </a:solidFill>
              </a:rPr>
              <a:t>Привлечь внимание к проблеме подросткового курения, организация эффективной, системной профилактической деятельности.</a:t>
            </a:r>
          </a:p>
          <a:p>
            <a:r>
              <a:rPr lang="ru-RU" sz="2400" dirty="0">
                <a:solidFill>
                  <a:srgbClr val="FFC000"/>
                </a:solidFill>
              </a:rPr>
              <a:t> </a:t>
            </a:r>
          </a:p>
          <a:p>
            <a:r>
              <a:rPr lang="ru-RU" sz="2400" b="1" dirty="0">
                <a:solidFill>
                  <a:srgbClr val="FFC000"/>
                </a:solidFill>
              </a:rPr>
              <a:t>Задачи: </a:t>
            </a:r>
          </a:p>
          <a:p>
            <a:r>
              <a:rPr lang="ru-RU" sz="2400" dirty="0">
                <a:solidFill>
                  <a:srgbClr val="FFC000"/>
                </a:solidFill>
              </a:rPr>
              <a:t>- проанализировать информацию по теме;</a:t>
            </a:r>
          </a:p>
          <a:p>
            <a:r>
              <a:rPr lang="ru-RU" sz="2400" dirty="0">
                <a:solidFill>
                  <a:srgbClr val="FFC000"/>
                </a:solidFill>
              </a:rPr>
              <a:t>- повысить информативность по проблеме;</a:t>
            </a:r>
          </a:p>
          <a:p>
            <a:r>
              <a:rPr lang="ru-RU" sz="2400" dirty="0">
                <a:solidFill>
                  <a:srgbClr val="FFC000"/>
                </a:solidFill>
              </a:rPr>
              <a:t>- противодействовать вредной привычки;</a:t>
            </a:r>
          </a:p>
          <a:p>
            <a:r>
              <a:rPr lang="ru-RU" sz="2400" dirty="0">
                <a:solidFill>
                  <a:srgbClr val="FFC000"/>
                </a:solidFill>
              </a:rPr>
              <a:t>- сформировать у молодежи навыков ответственного отношения за свою жизнь и здоровье;</a:t>
            </a:r>
          </a:p>
          <a:p>
            <a:r>
              <a:rPr lang="ru-RU" sz="2400" dirty="0">
                <a:solidFill>
                  <a:srgbClr val="FFC000"/>
                </a:solidFill>
              </a:rPr>
              <a:t>- сохранить и укрепить здоровье молодежи;</a:t>
            </a:r>
          </a:p>
          <a:p>
            <a:r>
              <a:rPr lang="ru-RU" sz="2400" dirty="0">
                <a:solidFill>
                  <a:srgbClr val="FFC000"/>
                </a:solidFill>
              </a:rPr>
              <a:t>- организовать мониторинг проекта;</a:t>
            </a:r>
          </a:p>
          <a:p>
            <a:r>
              <a:rPr lang="ru-RU" sz="2400" dirty="0">
                <a:solidFill>
                  <a:srgbClr val="FFC000"/>
                </a:solidFill>
              </a:rPr>
              <a:t>- осветить ход реализации проекта в СМИ.</a:t>
            </a:r>
          </a:p>
        </p:txBody>
      </p:sp>
    </p:spTree>
    <p:extLst>
      <p:ext uri="{BB962C8B-B14F-4D97-AF65-F5344CB8AC3E}">
        <p14:creationId xmlns:p14="http://schemas.microsoft.com/office/powerpoint/2010/main" val="2447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img2.goodfon.ru/original/1680x1050/0/d3/texture-smoke-light-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27" y="26431"/>
            <a:ext cx="4858545" cy="364581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25" y="0"/>
            <a:ext cx="7072955" cy="6597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FFC000"/>
                </a:solidFill>
              </a:rPr>
              <a:t>Сроки </a:t>
            </a:r>
            <a:r>
              <a:rPr lang="ru-RU" b="1" u="sng" dirty="0" smtClean="0">
                <a:solidFill>
                  <a:srgbClr val="FFC000"/>
                </a:solidFill>
              </a:rPr>
              <a:t>реализации проекта: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Январь </a:t>
            </a:r>
            <a:r>
              <a:rPr lang="ru-RU" dirty="0">
                <a:solidFill>
                  <a:srgbClr val="FFC000"/>
                </a:solidFill>
              </a:rPr>
              <a:t>– декабрь 2018 </a:t>
            </a:r>
            <a:r>
              <a:rPr lang="ru-RU" dirty="0" smtClean="0">
                <a:solidFill>
                  <a:srgbClr val="FFC000"/>
                </a:solidFill>
              </a:rPr>
              <a:t>года</a:t>
            </a:r>
          </a:p>
          <a:p>
            <a:pPr marL="0" indent="0">
              <a:buNone/>
            </a:pPr>
            <a:endParaRPr lang="ru-RU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b="1" u="sng" dirty="0" smtClean="0">
                <a:solidFill>
                  <a:srgbClr val="FFC000"/>
                </a:solidFill>
              </a:rPr>
              <a:t>Целевая аудитория:</a:t>
            </a:r>
          </a:p>
          <a:p>
            <a:pPr marL="0" indent="0">
              <a:buNone/>
            </a:pPr>
            <a:r>
              <a:rPr lang="ru-RU" dirty="0">
                <a:solidFill>
                  <a:srgbClr val="FFC000"/>
                </a:solidFill>
              </a:rPr>
              <a:t>Молодые люди, в возрасте от 12 до 25 лет, проживающие на территории </a:t>
            </a:r>
            <a:r>
              <a:rPr lang="ru-RU" dirty="0" err="1">
                <a:solidFill>
                  <a:srgbClr val="FFC000"/>
                </a:solidFill>
              </a:rPr>
              <a:t>Усманского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района.</a:t>
            </a:r>
            <a:endParaRPr lang="ru-RU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b="1" u="sng" dirty="0" smtClean="0">
                <a:solidFill>
                  <a:srgbClr val="FFC000"/>
                </a:solidFill>
              </a:rPr>
              <a:t>Кадровое </a:t>
            </a:r>
            <a:r>
              <a:rPr lang="ru-RU" b="1" u="sng" dirty="0">
                <a:solidFill>
                  <a:srgbClr val="FFC000"/>
                </a:solidFill>
              </a:rPr>
              <a:t>обеспечение проекта с описанием количественного и качественного потенциала команды </a:t>
            </a:r>
            <a:r>
              <a:rPr lang="ru-RU" b="1" u="sng" dirty="0" smtClean="0">
                <a:solidFill>
                  <a:srgbClr val="FFC000"/>
                </a:solidFill>
              </a:rPr>
              <a:t>проекта:</a:t>
            </a:r>
          </a:p>
          <a:p>
            <a:pPr marL="0" indent="0">
              <a:buNone/>
            </a:pPr>
            <a:r>
              <a:rPr lang="ru-RU" dirty="0">
                <a:solidFill>
                  <a:srgbClr val="FFC000"/>
                </a:solidFill>
              </a:rPr>
              <a:t>К реализации проекта будут привлечены студенты </a:t>
            </a:r>
            <a:r>
              <a:rPr lang="ru-RU" dirty="0" err="1">
                <a:solidFill>
                  <a:srgbClr val="FFC000"/>
                </a:solidFill>
              </a:rPr>
              <a:t>Усманского</a:t>
            </a:r>
            <a:r>
              <a:rPr lang="ru-RU" dirty="0">
                <a:solidFill>
                  <a:srgbClr val="FFC000"/>
                </a:solidFill>
              </a:rPr>
              <a:t> филиала ГАПОУ «Липецкий медицинский колледж», педагоги, медицинские работники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2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g2.goodfon.ru/original/1680x1050/0/d3/texture-smoke-light-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906725"/>
              </p:ext>
            </p:extLst>
          </p:nvPr>
        </p:nvGraphicFramePr>
        <p:xfrm>
          <a:off x="251520" y="764704"/>
          <a:ext cx="8749481" cy="5542261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16248"/>
                <a:gridCol w="6048874"/>
                <a:gridCol w="2484359"/>
              </a:tblGrid>
              <a:tr h="123733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0889" marR="20889" marT="0" marB="0"/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План реализации проекта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0889" marR="208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876"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 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0889" marR="208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Сроки </a:t>
                      </a:r>
                      <a:endParaRPr lang="ru-RU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0889" marR="20889" marT="0" marB="0"/>
                </a:tc>
              </a:tr>
              <a:tr h="542191">
                <a:tc gridSpan="2"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Создание инициативной группы 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0889" marR="208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Январь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0889" marR="20889" marT="0" marB="0"/>
                </a:tc>
              </a:tr>
              <a:tr h="772073">
                <a:tc gridSpan="2"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Проведение социологических опросов среди школьников и студентов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0889" marR="208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Февраль-март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0889" marR="20889" marT="0" marB="0"/>
                </a:tc>
              </a:tr>
              <a:tr h="576064">
                <a:tc gridSpan="2"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Разработка и распространение наглядной агитации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0889" marR="208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Март-</a:t>
                      </a:r>
                      <a:r>
                        <a:rPr lang="ru-RU" sz="1800" baseline="0" dirty="0" smtClean="0">
                          <a:effectLst/>
                        </a:rPr>
                        <a:t> апрель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0889" marR="20889" marT="0" marB="0"/>
                </a:tc>
              </a:tr>
              <a:tr h="864096">
                <a:tc gridSpan="2"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Проведение круглых столов, мероприятий, направленных на профилактику курения электронных сигарет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0889" marR="208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Май-сентябрь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0889" marR="20889" marT="0" marB="0"/>
                </a:tc>
              </a:tr>
              <a:tr h="757976">
                <a:tc gridSpan="2"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Проведение дебатов, тематических </a:t>
                      </a:r>
                      <a:r>
                        <a:rPr lang="ru-RU" sz="1800" dirty="0" err="1">
                          <a:effectLst/>
                        </a:rPr>
                        <a:t>квестов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0889" marR="208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Июнь-август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0889" marR="20889" marT="0" marB="0"/>
                </a:tc>
              </a:tr>
              <a:tr h="650629">
                <a:tc gridSpan="2"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Акции, направленные на поддержание ЗОЖ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0889" marR="208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Май- август 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0889" marR="20889" marT="0" marB="0"/>
                </a:tc>
              </a:tr>
              <a:tr h="216876">
                <a:tc gridSpan="2"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Мониториг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0889" marR="208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Октябрь-ноябрь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0889" marR="20889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Публикации в СМИ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0889" marR="208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Ноябрь-декабрь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0889" marR="2088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img2.goodfon.ru/original/1680x1050/0/d3/texture-smoke-light-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627" y="3573016"/>
            <a:ext cx="4913566" cy="327817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68952" cy="86409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Механизм реализации проекта и схема управления проектом в рамках </a:t>
            </a:r>
            <a:r>
              <a:rPr lang="ru-RU" sz="2800" dirty="0" smtClean="0">
                <a:solidFill>
                  <a:srgbClr val="FFC000"/>
                </a:solidFill>
              </a:rPr>
              <a:t>территории: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220" y="980728"/>
            <a:ext cx="7543800" cy="26642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>
                <a:solidFill>
                  <a:srgbClr val="FFC000"/>
                </a:solidFill>
              </a:rPr>
              <a:t>Проведение социологических опросов и анкетирование;</a:t>
            </a:r>
          </a:p>
          <a:p>
            <a:pPr marL="0" lvl="0" indent="0">
              <a:buNone/>
            </a:pPr>
            <a:r>
              <a:rPr lang="ru-RU" dirty="0">
                <a:solidFill>
                  <a:srgbClr val="FFC000"/>
                </a:solidFill>
              </a:rPr>
              <a:t>Распространение наглядной агитации;</a:t>
            </a:r>
          </a:p>
          <a:p>
            <a:pPr marL="0" lvl="0" indent="0">
              <a:buNone/>
            </a:pPr>
            <a:r>
              <a:rPr lang="ru-RU" dirty="0">
                <a:solidFill>
                  <a:srgbClr val="FFC000"/>
                </a:solidFill>
              </a:rPr>
              <a:t>Организация работы со школьниками;</a:t>
            </a:r>
          </a:p>
          <a:p>
            <a:pPr marL="0" lvl="0" indent="0">
              <a:buNone/>
            </a:pPr>
            <a:r>
              <a:rPr lang="ru-RU" dirty="0">
                <a:solidFill>
                  <a:srgbClr val="FFC000"/>
                </a:solidFill>
              </a:rPr>
              <a:t>Проведение мероприятий, направленных на поддержание ЗОЖ;</a:t>
            </a:r>
          </a:p>
          <a:p>
            <a:pPr marL="0" indent="0">
              <a:buNone/>
            </a:pPr>
            <a:r>
              <a:rPr lang="ru-RU" dirty="0">
                <a:solidFill>
                  <a:srgbClr val="FFC000"/>
                </a:solidFill>
              </a:rPr>
              <a:t>Публикации в СМИ.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573016"/>
            <a:ext cx="561662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</a:rPr>
              <a:t>Критерии оценки эффективности </a:t>
            </a:r>
            <a:r>
              <a:rPr lang="ru-RU" sz="2400" b="1" dirty="0" smtClean="0">
                <a:solidFill>
                  <a:srgbClr val="FFC000"/>
                </a:solidFill>
              </a:rPr>
              <a:t>проекта:</a:t>
            </a:r>
            <a:endParaRPr lang="ru-RU" sz="2400" dirty="0"/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- </a:t>
            </a:r>
            <a:r>
              <a:rPr lang="ru-RU" dirty="0">
                <a:solidFill>
                  <a:srgbClr val="FFC000"/>
                </a:solidFill>
              </a:rPr>
              <a:t>количественные и качественные показатели проведенных мероприятий;</a:t>
            </a:r>
          </a:p>
          <a:p>
            <a:r>
              <a:rPr lang="ru-RU" dirty="0">
                <a:solidFill>
                  <a:srgbClr val="FFC000"/>
                </a:solidFill>
              </a:rPr>
              <a:t>- результаты социологических опросов и анкетирования;</a:t>
            </a:r>
          </a:p>
          <a:p>
            <a:r>
              <a:rPr lang="ru-RU" dirty="0">
                <a:solidFill>
                  <a:srgbClr val="FFC000"/>
                </a:solidFill>
              </a:rPr>
              <a:t>- численность участников проекта;</a:t>
            </a:r>
          </a:p>
          <a:p>
            <a:r>
              <a:rPr lang="ru-RU" dirty="0">
                <a:solidFill>
                  <a:srgbClr val="FFC000"/>
                </a:solidFill>
              </a:rPr>
              <a:t>- наблюдение за изменениями </a:t>
            </a:r>
          </a:p>
        </p:txBody>
      </p:sp>
    </p:spTree>
    <p:extLst>
      <p:ext uri="{BB962C8B-B14F-4D97-AF65-F5344CB8AC3E}">
        <p14:creationId xmlns:p14="http://schemas.microsoft.com/office/powerpoint/2010/main" val="28197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g2.goodfon.ru/original/1680x1050/0/d3/texture-smoke-light-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7" y="-35946"/>
            <a:ext cx="9144000" cy="68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29" y="116632"/>
            <a:ext cx="8964488" cy="86409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C000"/>
                </a:solidFill>
              </a:rPr>
              <a:t>Предлагаемые конечные результаты, перспективы развития и тиражирования проекта, долгосрочный эффект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5256584" cy="4966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FFC000"/>
                </a:solidFill>
              </a:rPr>
              <a:t>Количественные результаты: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C000"/>
                </a:solidFill>
              </a:rPr>
              <a:t>- проведение не менее 3-х социологических опросов;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C000"/>
                </a:solidFill>
              </a:rPr>
              <a:t>- распространение более 200 экземпляров наглядной агитации;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C000"/>
                </a:solidFill>
              </a:rPr>
              <a:t>- проведение 5  акции по ЗОЖ;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C000"/>
                </a:solidFill>
              </a:rPr>
              <a:t>- проведение 6 мероприятий по профилактике курения электронных сигарет;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C000"/>
                </a:solidFill>
              </a:rPr>
              <a:t>- публикации в СМИ не менее 7 раз;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C000"/>
                </a:solidFill>
              </a:rPr>
              <a:t>- привлечение более 500 человек из числа целевой аудитории.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C000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FFC000"/>
                </a:solidFill>
              </a:rPr>
              <a:t>Качественные </a:t>
            </a:r>
            <a:r>
              <a:rPr lang="ru-RU" sz="1800" dirty="0">
                <a:solidFill>
                  <a:srgbClr val="FFC000"/>
                </a:solidFill>
              </a:rPr>
              <a:t>результаты: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C000"/>
                </a:solidFill>
              </a:rPr>
              <a:t>- привлечение внимания к проблеме подросткового курения;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C000"/>
                </a:solidFill>
              </a:rPr>
              <a:t>- организация профилактической деятельности;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C000"/>
                </a:solidFill>
              </a:rPr>
              <a:t>- передача знаний и опыта целевой аудитории;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C000"/>
                </a:solidFill>
              </a:rPr>
              <a:t>- популяризация ЗОЖ;</a:t>
            </a:r>
          </a:p>
        </p:txBody>
      </p:sp>
      <p:pic>
        <p:nvPicPr>
          <p:cNvPr id="2050" name="Picture 2" descr="F:\мед колледж\er_QE3NRl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768" y="1916832"/>
            <a:ext cx="5063232" cy="379742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5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img2.goodfon.ru/original/1680x1050/0/d3/texture-smoke-light-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089686"/>
              </p:ext>
            </p:extLst>
          </p:nvPr>
        </p:nvGraphicFramePr>
        <p:xfrm>
          <a:off x="208646" y="404664"/>
          <a:ext cx="8928993" cy="5725286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60042"/>
                <a:gridCol w="4896544"/>
                <a:gridCol w="1368152"/>
                <a:gridCol w="720080"/>
                <a:gridCol w="1584175"/>
              </a:tblGrid>
              <a:tr h="65004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Ресурсное обеспечение проекта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214052">
                <a:tc gridSpan="3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65783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Статья расходов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Стоимость ед. в руб.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Кол-во ед.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Стоимость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65783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Печатная продукция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 р.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2 500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65783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Канцелярские товары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 р.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2 000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65783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Сувенирная продукция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 р.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50 000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853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Футболки для инициативной группы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600 р.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7 200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3856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Скакалки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 р.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3856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Мячи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300 р.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1 200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3856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Дартс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800 р.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3856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Городски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2 000 р.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38567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Всего: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66 200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6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img2.goodfon.ru/original/1680x1050/0/d3/texture-smoke-light-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85" y="2276792"/>
            <a:ext cx="4398752" cy="330039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0"/>
            <a:ext cx="763284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err="1">
                <a:solidFill>
                  <a:srgbClr val="FFC000"/>
                </a:solidFill>
              </a:rPr>
              <a:t>Мультипликативность</a:t>
            </a:r>
            <a:r>
              <a:rPr lang="ru-RU" sz="4400" b="1" dirty="0">
                <a:solidFill>
                  <a:srgbClr val="FFC000"/>
                </a:solidFill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4439" y="1268760"/>
            <a:ext cx="5820575" cy="5316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solidFill>
                  <a:srgbClr val="FFC000"/>
                </a:solidFill>
              </a:rPr>
              <a:t>Данный проект является готовой моделью профилактики вредных привычек, в частности </a:t>
            </a:r>
            <a:r>
              <a:rPr lang="ru-RU" dirty="0" err="1">
                <a:solidFill>
                  <a:srgbClr val="FFC000"/>
                </a:solidFill>
              </a:rPr>
              <a:t>вейпинга</a:t>
            </a:r>
            <a:r>
              <a:rPr lang="ru-RU" dirty="0">
                <a:solidFill>
                  <a:srgbClr val="FFC000"/>
                </a:solidFill>
              </a:rPr>
              <a:t>. В реализации проекта могут принимать участие молодые люди, проживающие на территории </a:t>
            </a:r>
            <a:r>
              <a:rPr lang="ru-RU" dirty="0" err="1">
                <a:solidFill>
                  <a:srgbClr val="FFC000"/>
                </a:solidFill>
              </a:rPr>
              <a:t>Усманского</a:t>
            </a:r>
            <a:r>
              <a:rPr lang="ru-RU" dirty="0">
                <a:solidFill>
                  <a:srgbClr val="FFC000"/>
                </a:solidFill>
              </a:rPr>
              <a:t> района в возрасте от 12 до 25 лет.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C000"/>
                </a:solidFill>
              </a:rPr>
              <a:t>Опыт работы над </a:t>
            </a:r>
            <a:r>
              <a:rPr lang="ru-RU" dirty="0" err="1">
                <a:solidFill>
                  <a:srgbClr val="FFC000"/>
                </a:solidFill>
              </a:rPr>
              <a:t>проектомможет</a:t>
            </a:r>
            <a:r>
              <a:rPr lang="ru-RU" dirty="0">
                <a:solidFill>
                  <a:srgbClr val="FFC000"/>
                </a:solidFill>
              </a:rPr>
              <a:t> быть передан в другие регионы с помощью дружеских связей, публикаций в социальных сетях и других форм передачи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r>
              <a:rPr lang="ru-RU" dirty="0">
                <a:solidFill>
                  <a:srgbClr val="FFC000"/>
                </a:solidFill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C000"/>
                </a:solidFill>
              </a:rPr>
              <a:t>Дальнейшее развитие проекта: планируется проводить такие мероприятия постоянно, для  привлечения внимания общественности к проблеме пристрастия молодых людей к электронным сигаретам.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C000"/>
                </a:solidFill>
              </a:rPr>
              <a:t>Другие пути финансирования – участие в муниципальных, областных и Всероссийских конкурсах субсидий и грантов.</a:t>
            </a: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dirty="0"/>
              <a:t> </a:t>
            </a:r>
            <a:endParaRPr lang="ru-RU" dirty="0"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82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117</TotalTime>
  <Words>633</Words>
  <Application>Microsoft Office PowerPoint</Application>
  <PresentationFormat>Экран (4:3)</PresentationFormat>
  <Paragraphs>121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Осторожно дым!  </vt:lpstr>
      <vt:lpstr>Обоснование актуальности проекта</vt:lpstr>
      <vt:lpstr>Презентация PowerPoint</vt:lpstr>
      <vt:lpstr>Презентация PowerPoint</vt:lpstr>
      <vt:lpstr>Презентация PowerPoint</vt:lpstr>
      <vt:lpstr>Механизм реализации проекта и схема управления проектом в рамках территории:</vt:lpstr>
      <vt:lpstr>Предлагаемые конечные результаты, перспективы развития и тиражирования проекта, долгосрочный эффект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 #Явыбираюспорт </dc:title>
  <dc:creator>User</dc:creator>
  <cp:lastModifiedBy>nazarovv</cp:lastModifiedBy>
  <cp:revision>14</cp:revision>
  <dcterms:created xsi:type="dcterms:W3CDTF">2018-06-27T11:14:31Z</dcterms:created>
  <dcterms:modified xsi:type="dcterms:W3CDTF">2018-06-28T13:44:57Z</dcterms:modified>
</cp:coreProperties>
</file>