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F0D7B-FD34-49F0-8533-0E6E72C27313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3D44A1F-5AA7-442B-B7FE-2EAD29F63E2E}">
      <dgm:prSet/>
      <dgm:spPr/>
      <dgm:t>
        <a:bodyPr/>
        <a:lstStyle/>
        <a:p>
          <a:pPr rtl="0"/>
          <a:r>
            <a:rPr lang="ru-RU" b="1" dirty="0" smtClean="0">
              <a:latin typeface="Century Gothic" panose="020B0502020202020204" pitchFamily="34" charset="0"/>
            </a:rPr>
            <a:t>1 этап – подготовительный (Апрель – май)</a:t>
          </a:r>
          <a:endParaRPr lang="ru-RU" dirty="0">
            <a:latin typeface="Century Gothic" panose="020B0502020202020204" pitchFamily="34" charset="0"/>
          </a:endParaRPr>
        </a:p>
      </dgm:t>
    </dgm:pt>
    <dgm:pt modelId="{2C127F95-B2B1-46A6-BF09-A2BE1D35629F}" type="parTrans" cxnId="{4CDC57A3-5033-4FA2-A406-4A9D3A951A6E}">
      <dgm:prSet/>
      <dgm:spPr/>
      <dgm:t>
        <a:bodyPr/>
        <a:lstStyle/>
        <a:p>
          <a:endParaRPr lang="ru-RU"/>
        </a:p>
      </dgm:t>
    </dgm:pt>
    <dgm:pt modelId="{6E8B6B29-1065-4E31-8FC0-718440575A5E}" type="sibTrans" cxnId="{4CDC57A3-5033-4FA2-A406-4A9D3A951A6E}">
      <dgm:prSet/>
      <dgm:spPr/>
      <dgm:t>
        <a:bodyPr/>
        <a:lstStyle/>
        <a:p>
          <a:endParaRPr lang="ru-RU"/>
        </a:p>
      </dgm:t>
    </dgm:pt>
    <dgm:pt modelId="{A77581C1-616C-4F94-A651-F379439FB28E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Приобретение необходимых материалов и реквизита;</a:t>
          </a:r>
          <a:endParaRPr lang="ru-RU" dirty="0">
            <a:latin typeface="Century Gothic" panose="020B0502020202020204" pitchFamily="34" charset="0"/>
          </a:endParaRPr>
        </a:p>
      </dgm:t>
    </dgm:pt>
    <dgm:pt modelId="{3854D784-4C3F-42D3-BC09-1D9D2B3A5672}" type="parTrans" cxnId="{79AD83BB-EA8A-4C28-948E-0267A7061AEB}">
      <dgm:prSet/>
      <dgm:spPr/>
      <dgm:t>
        <a:bodyPr/>
        <a:lstStyle/>
        <a:p>
          <a:endParaRPr lang="ru-RU"/>
        </a:p>
      </dgm:t>
    </dgm:pt>
    <dgm:pt modelId="{5FD9039C-BA40-483E-8C4A-4DE9965FCB07}" type="sibTrans" cxnId="{79AD83BB-EA8A-4C28-948E-0267A7061AEB}">
      <dgm:prSet/>
      <dgm:spPr/>
      <dgm:t>
        <a:bodyPr/>
        <a:lstStyle/>
        <a:p>
          <a:endParaRPr lang="ru-RU"/>
        </a:p>
      </dgm:t>
    </dgm:pt>
    <dgm:pt modelId="{35083E63-C8C5-4A9A-9AF2-F79031C8689E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Разработка сценариев интерактивных игровых площадок</a:t>
          </a:r>
          <a:r>
            <a:rPr lang="ru-RU" dirty="0" smtClean="0"/>
            <a:t>. </a:t>
          </a:r>
          <a:endParaRPr lang="ru-RU" dirty="0"/>
        </a:p>
      </dgm:t>
    </dgm:pt>
    <dgm:pt modelId="{D599BC1D-3737-41A7-A677-F241BCCC0834}" type="parTrans" cxnId="{40A1CB50-88F8-4234-9371-96A663E0C039}">
      <dgm:prSet/>
      <dgm:spPr/>
      <dgm:t>
        <a:bodyPr/>
        <a:lstStyle/>
        <a:p>
          <a:endParaRPr lang="ru-RU"/>
        </a:p>
      </dgm:t>
    </dgm:pt>
    <dgm:pt modelId="{219814D9-B2F6-4B44-B746-1AE4580251C5}" type="sibTrans" cxnId="{40A1CB50-88F8-4234-9371-96A663E0C039}">
      <dgm:prSet/>
      <dgm:spPr/>
      <dgm:t>
        <a:bodyPr/>
        <a:lstStyle/>
        <a:p>
          <a:endParaRPr lang="ru-RU"/>
        </a:p>
      </dgm:t>
    </dgm:pt>
    <dgm:pt modelId="{8756AA3F-546D-4AF6-BEC4-4F0C15BBBB0A}">
      <dgm:prSet/>
      <dgm:spPr/>
      <dgm:t>
        <a:bodyPr/>
        <a:lstStyle/>
        <a:p>
          <a:pPr rtl="0"/>
          <a:endParaRPr lang="ru-RU"/>
        </a:p>
      </dgm:t>
    </dgm:pt>
    <dgm:pt modelId="{6F8C272B-6A8F-41A7-B57E-C5F7A6BC5EED}" type="parTrans" cxnId="{5ECBE7EE-052E-413C-96E0-A6DE27560952}">
      <dgm:prSet/>
      <dgm:spPr/>
      <dgm:t>
        <a:bodyPr/>
        <a:lstStyle/>
        <a:p>
          <a:endParaRPr lang="ru-RU"/>
        </a:p>
      </dgm:t>
    </dgm:pt>
    <dgm:pt modelId="{D22EB768-8D64-4026-BAEB-C0A76ED8A92F}" type="sibTrans" cxnId="{5ECBE7EE-052E-413C-96E0-A6DE27560952}">
      <dgm:prSet/>
      <dgm:spPr/>
      <dgm:t>
        <a:bodyPr/>
        <a:lstStyle/>
        <a:p>
          <a:endParaRPr lang="ru-RU"/>
        </a:p>
      </dgm:t>
    </dgm:pt>
    <dgm:pt modelId="{50263F18-4A1A-4808-9AEE-B493FC047166}">
      <dgm:prSet/>
      <dgm:spPr/>
      <dgm:t>
        <a:bodyPr/>
        <a:lstStyle/>
        <a:p>
          <a:pPr rtl="0"/>
          <a:r>
            <a:rPr lang="ru-RU" b="1" dirty="0" smtClean="0">
              <a:latin typeface="Century Gothic" panose="020B0502020202020204" pitchFamily="34" charset="0"/>
            </a:rPr>
            <a:t>2 этап – основной (Июнь - Ноябрь)</a:t>
          </a:r>
          <a:endParaRPr lang="ru-RU" dirty="0">
            <a:latin typeface="Century Gothic" panose="020B0502020202020204" pitchFamily="34" charset="0"/>
          </a:endParaRPr>
        </a:p>
      </dgm:t>
    </dgm:pt>
    <dgm:pt modelId="{37C447AF-F89B-4E5D-B6E4-5D2FBC341F18}" type="parTrans" cxnId="{8965F402-EF28-49C1-A536-93BE220392FB}">
      <dgm:prSet/>
      <dgm:spPr/>
      <dgm:t>
        <a:bodyPr/>
        <a:lstStyle/>
        <a:p>
          <a:endParaRPr lang="ru-RU"/>
        </a:p>
      </dgm:t>
    </dgm:pt>
    <dgm:pt modelId="{C26ED102-EA83-4C8E-A744-E78920DEA207}" type="sibTrans" cxnId="{8965F402-EF28-49C1-A536-93BE220392FB}">
      <dgm:prSet/>
      <dgm:spPr/>
      <dgm:t>
        <a:bodyPr/>
        <a:lstStyle/>
        <a:p>
          <a:endParaRPr lang="ru-RU"/>
        </a:p>
      </dgm:t>
    </dgm:pt>
    <dgm:pt modelId="{0EC59262-1A2D-45DC-9DE5-3B38A4A71CE1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Организация и проведение интерактивных игровых площадок в рамках городских массовых мероприятий, на базе лагерей образовательных организаций города Кандалакша и Кандалакшского района, оздоровительного – образовательного центра «</a:t>
          </a:r>
          <a:r>
            <a:rPr lang="ru-RU" dirty="0" err="1" smtClean="0">
              <a:latin typeface="Century Gothic" panose="020B0502020202020204" pitchFamily="34" charset="0"/>
            </a:rPr>
            <a:t>Гандвиг</a:t>
          </a:r>
          <a:r>
            <a:rPr lang="ru-RU" dirty="0" smtClean="0">
              <a:latin typeface="Century Gothic" panose="020B0502020202020204" pitchFamily="34" charset="0"/>
            </a:rPr>
            <a:t>».</a:t>
          </a:r>
          <a:endParaRPr lang="ru-RU" dirty="0">
            <a:latin typeface="Century Gothic" panose="020B0502020202020204" pitchFamily="34" charset="0"/>
          </a:endParaRPr>
        </a:p>
      </dgm:t>
    </dgm:pt>
    <dgm:pt modelId="{E560B5C6-2351-444A-B43F-9B62E38FA383}" type="parTrans" cxnId="{F91227CB-121C-42D4-8FBF-551F726C1AF4}">
      <dgm:prSet/>
      <dgm:spPr/>
      <dgm:t>
        <a:bodyPr/>
        <a:lstStyle/>
        <a:p>
          <a:endParaRPr lang="ru-RU"/>
        </a:p>
      </dgm:t>
    </dgm:pt>
    <dgm:pt modelId="{42936282-E101-4A41-8FE1-05C42818AF51}" type="sibTrans" cxnId="{F91227CB-121C-42D4-8FBF-551F726C1AF4}">
      <dgm:prSet/>
      <dgm:spPr/>
      <dgm:t>
        <a:bodyPr/>
        <a:lstStyle/>
        <a:p>
          <a:endParaRPr lang="ru-RU"/>
        </a:p>
      </dgm:t>
    </dgm:pt>
    <dgm:pt modelId="{2EBDAA63-161A-499D-9599-1876ECE4CEFF}">
      <dgm:prSet/>
      <dgm:spPr/>
      <dgm:t>
        <a:bodyPr/>
        <a:lstStyle/>
        <a:p>
          <a:pPr rtl="0"/>
          <a:r>
            <a:rPr lang="ru-RU" b="1" dirty="0" smtClean="0">
              <a:latin typeface="Century Gothic" panose="020B0502020202020204" pitchFamily="34" charset="0"/>
            </a:rPr>
            <a:t>3 этап - заключительный (до 15 декабря)</a:t>
          </a:r>
          <a:endParaRPr lang="ru-RU" dirty="0">
            <a:latin typeface="Century Gothic" panose="020B0502020202020204" pitchFamily="34" charset="0"/>
          </a:endParaRPr>
        </a:p>
      </dgm:t>
    </dgm:pt>
    <dgm:pt modelId="{FB75618F-3A05-4786-82B1-FA0600388209}" type="parTrans" cxnId="{50681951-D16D-4D9E-A7A0-3AB89C99BFF8}">
      <dgm:prSet/>
      <dgm:spPr/>
      <dgm:t>
        <a:bodyPr/>
        <a:lstStyle/>
        <a:p>
          <a:endParaRPr lang="ru-RU"/>
        </a:p>
      </dgm:t>
    </dgm:pt>
    <dgm:pt modelId="{9E56676B-D02F-4C8B-9CA3-0604775A611D}" type="sibTrans" cxnId="{50681951-D16D-4D9E-A7A0-3AB89C99BFF8}">
      <dgm:prSet/>
      <dgm:spPr/>
      <dgm:t>
        <a:bodyPr/>
        <a:lstStyle/>
        <a:p>
          <a:endParaRPr lang="ru-RU"/>
        </a:p>
      </dgm:t>
    </dgm:pt>
    <dgm:pt modelId="{DB6BFBE2-07FE-4F08-9996-1A2CAD948A10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Подведение итогов проекта. Награждение активных участников проекта. </a:t>
          </a:r>
          <a:endParaRPr lang="ru-RU" dirty="0">
            <a:latin typeface="Century Gothic" panose="020B0502020202020204" pitchFamily="34" charset="0"/>
          </a:endParaRPr>
        </a:p>
      </dgm:t>
    </dgm:pt>
    <dgm:pt modelId="{9A57F53C-10E0-4283-969C-AA34DE8A9496}" type="parTrans" cxnId="{A6D2AB43-470D-441E-A4D1-FCE13E536A69}">
      <dgm:prSet/>
      <dgm:spPr/>
      <dgm:t>
        <a:bodyPr/>
        <a:lstStyle/>
        <a:p>
          <a:endParaRPr lang="ru-RU"/>
        </a:p>
      </dgm:t>
    </dgm:pt>
    <dgm:pt modelId="{8DFEC792-81CA-44D7-A837-36C4E93408CA}" type="sibTrans" cxnId="{A6D2AB43-470D-441E-A4D1-FCE13E536A69}">
      <dgm:prSet/>
      <dgm:spPr/>
      <dgm:t>
        <a:bodyPr/>
        <a:lstStyle/>
        <a:p>
          <a:endParaRPr lang="ru-RU"/>
        </a:p>
      </dgm:t>
    </dgm:pt>
    <dgm:pt modelId="{17E8CF3D-0BE2-46B9-98F9-059BF977D412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Информирование общественности об итогах реализации проекта.</a:t>
          </a:r>
          <a:endParaRPr lang="ru-RU" dirty="0">
            <a:latin typeface="Century Gothic" panose="020B0502020202020204" pitchFamily="34" charset="0"/>
          </a:endParaRPr>
        </a:p>
      </dgm:t>
    </dgm:pt>
    <dgm:pt modelId="{B57F71C0-FCD4-40FD-BECF-CC02D55789F6}" type="parTrans" cxnId="{8B761BF2-5750-4466-9DDD-0E83EC33142F}">
      <dgm:prSet/>
      <dgm:spPr/>
      <dgm:t>
        <a:bodyPr/>
        <a:lstStyle/>
        <a:p>
          <a:endParaRPr lang="ru-RU"/>
        </a:p>
      </dgm:t>
    </dgm:pt>
    <dgm:pt modelId="{E052CD54-34CB-4E57-931E-B05012E30B87}" type="sibTrans" cxnId="{8B761BF2-5750-4466-9DDD-0E83EC33142F}">
      <dgm:prSet/>
      <dgm:spPr/>
      <dgm:t>
        <a:bodyPr/>
        <a:lstStyle/>
        <a:p>
          <a:endParaRPr lang="ru-RU"/>
        </a:p>
      </dgm:t>
    </dgm:pt>
    <dgm:pt modelId="{6BBE6021-C64F-49E9-A45E-AFBDA3C91A1F}">
      <dgm:prSet/>
      <dgm:spPr/>
      <dgm:t>
        <a:bodyPr/>
        <a:lstStyle/>
        <a:p>
          <a:pPr rtl="0"/>
          <a:r>
            <a:rPr lang="ru-RU" dirty="0" smtClean="0">
              <a:latin typeface="Century Gothic" panose="020B0502020202020204" pitchFamily="34" charset="0"/>
            </a:rPr>
            <a:t>Сдача отчётной документации по реализации проекта.</a:t>
          </a:r>
          <a:endParaRPr lang="ru-RU" dirty="0">
            <a:latin typeface="Century Gothic" panose="020B0502020202020204" pitchFamily="34" charset="0"/>
          </a:endParaRPr>
        </a:p>
      </dgm:t>
    </dgm:pt>
    <dgm:pt modelId="{E6812C26-6695-4634-B560-7FC095752712}" type="parTrans" cxnId="{A0B4EF70-BE62-4231-81DE-02D2CE751DFD}">
      <dgm:prSet/>
      <dgm:spPr/>
      <dgm:t>
        <a:bodyPr/>
        <a:lstStyle/>
        <a:p>
          <a:endParaRPr lang="ru-RU"/>
        </a:p>
      </dgm:t>
    </dgm:pt>
    <dgm:pt modelId="{C9F0C047-A902-48A7-8C43-F43E105BC0BF}" type="sibTrans" cxnId="{A0B4EF70-BE62-4231-81DE-02D2CE751DFD}">
      <dgm:prSet/>
      <dgm:spPr/>
      <dgm:t>
        <a:bodyPr/>
        <a:lstStyle/>
        <a:p>
          <a:endParaRPr lang="ru-RU"/>
        </a:p>
      </dgm:t>
    </dgm:pt>
    <dgm:pt modelId="{5B70235C-D19E-41A5-AFCE-112430A67301}" type="pres">
      <dgm:prSet presAssocID="{DBEF0D7B-FD34-49F0-8533-0E6E72C27313}" presName="Name0" presStyleCnt="0">
        <dgm:presLayoutVars>
          <dgm:dir/>
          <dgm:animLvl val="lvl"/>
          <dgm:resizeHandles val="exact"/>
        </dgm:presLayoutVars>
      </dgm:prSet>
      <dgm:spPr/>
    </dgm:pt>
    <dgm:pt modelId="{C10FE7E9-E995-4646-A344-CF4A128189BD}" type="pres">
      <dgm:prSet presAssocID="{83D44A1F-5AA7-442B-B7FE-2EAD29F63E2E}" presName="linNode" presStyleCnt="0"/>
      <dgm:spPr/>
    </dgm:pt>
    <dgm:pt modelId="{3EFACE31-07CB-41E2-9AEF-2A7C5E00DF9B}" type="pres">
      <dgm:prSet presAssocID="{83D44A1F-5AA7-442B-B7FE-2EAD29F63E2E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91EB2C2-CCE9-4177-8EC3-05EFB87CE7E7}" type="pres">
      <dgm:prSet presAssocID="{83D44A1F-5AA7-442B-B7FE-2EAD29F63E2E}" presName="descendantText" presStyleLbl="alignAccFollowNode1" presStyleIdx="0" presStyleCnt="3">
        <dgm:presLayoutVars>
          <dgm:bulletEnabled val="1"/>
        </dgm:presLayoutVars>
      </dgm:prSet>
      <dgm:spPr/>
    </dgm:pt>
    <dgm:pt modelId="{87734B3D-5E51-4599-81CD-5B666EEEB9C2}" type="pres">
      <dgm:prSet presAssocID="{6E8B6B29-1065-4E31-8FC0-718440575A5E}" presName="sp" presStyleCnt="0"/>
      <dgm:spPr/>
    </dgm:pt>
    <dgm:pt modelId="{A32E34BD-2F25-44B4-87D3-C4CA0FFBD41B}" type="pres">
      <dgm:prSet presAssocID="{50263F18-4A1A-4808-9AEE-B493FC047166}" presName="linNode" presStyleCnt="0"/>
      <dgm:spPr/>
    </dgm:pt>
    <dgm:pt modelId="{632B9C35-8D9A-4362-AFDA-23D85B1CFFF7}" type="pres">
      <dgm:prSet presAssocID="{50263F18-4A1A-4808-9AEE-B493FC04716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AA4A53B-B3F2-4E07-8389-A6F4CEDB9F63}" type="pres">
      <dgm:prSet presAssocID="{50263F18-4A1A-4808-9AEE-B493FC047166}" presName="descendantText" presStyleLbl="alignAccFollowNode1" presStyleIdx="1" presStyleCnt="3">
        <dgm:presLayoutVars>
          <dgm:bulletEnabled val="1"/>
        </dgm:presLayoutVars>
      </dgm:prSet>
      <dgm:spPr/>
    </dgm:pt>
    <dgm:pt modelId="{BBEED95C-5238-4F46-80C8-D39A44DEAD3D}" type="pres">
      <dgm:prSet presAssocID="{C26ED102-EA83-4C8E-A744-E78920DEA207}" presName="sp" presStyleCnt="0"/>
      <dgm:spPr/>
    </dgm:pt>
    <dgm:pt modelId="{8118C0CA-76A3-4C0D-986B-878A5A308ED1}" type="pres">
      <dgm:prSet presAssocID="{2EBDAA63-161A-499D-9599-1876ECE4CEFF}" presName="linNode" presStyleCnt="0"/>
      <dgm:spPr/>
    </dgm:pt>
    <dgm:pt modelId="{927E8CF6-DF83-4D56-BD6F-5B14FC0C520D}" type="pres">
      <dgm:prSet presAssocID="{2EBDAA63-161A-499D-9599-1876ECE4CEF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D1B8F2-D63E-41C1-8780-FA9A445B658D}" type="pres">
      <dgm:prSet presAssocID="{2EBDAA63-161A-499D-9599-1876ECE4CEF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56B29818-97D1-4DD7-B894-E0BE92D86BB3}" type="presOf" srcId="{DBEF0D7B-FD34-49F0-8533-0E6E72C27313}" destId="{5B70235C-D19E-41A5-AFCE-112430A67301}" srcOrd="0" destOrd="0" presId="urn:microsoft.com/office/officeart/2005/8/layout/vList5"/>
    <dgm:cxn modelId="{4CDC57A3-5033-4FA2-A406-4A9D3A951A6E}" srcId="{DBEF0D7B-FD34-49F0-8533-0E6E72C27313}" destId="{83D44A1F-5AA7-442B-B7FE-2EAD29F63E2E}" srcOrd="0" destOrd="0" parTransId="{2C127F95-B2B1-46A6-BF09-A2BE1D35629F}" sibTransId="{6E8B6B29-1065-4E31-8FC0-718440575A5E}"/>
    <dgm:cxn modelId="{5ECBE7EE-052E-413C-96E0-A6DE27560952}" srcId="{35083E63-C8C5-4A9A-9AF2-F79031C8689E}" destId="{8756AA3F-546D-4AF6-BEC4-4F0C15BBBB0A}" srcOrd="0" destOrd="0" parTransId="{6F8C272B-6A8F-41A7-B57E-C5F7A6BC5EED}" sibTransId="{D22EB768-8D64-4026-BAEB-C0A76ED8A92F}"/>
    <dgm:cxn modelId="{A6D2AB43-470D-441E-A4D1-FCE13E536A69}" srcId="{2EBDAA63-161A-499D-9599-1876ECE4CEFF}" destId="{DB6BFBE2-07FE-4F08-9996-1A2CAD948A10}" srcOrd="0" destOrd="0" parTransId="{9A57F53C-10E0-4283-969C-AA34DE8A9496}" sibTransId="{8DFEC792-81CA-44D7-A837-36C4E93408CA}"/>
    <dgm:cxn modelId="{35F3CA7D-FF34-4159-AF26-726309A06F3B}" type="presOf" srcId="{17E8CF3D-0BE2-46B9-98F9-059BF977D412}" destId="{D1D1B8F2-D63E-41C1-8780-FA9A445B658D}" srcOrd="0" destOrd="1" presId="urn:microsoft.com/office/officeart/2005/8/layout/vList5"/>
    <dgm:cxn modelId="{F91227CB-121C-42D4-8FBF-551F726C1AF4}" srcId="{50263F18-4A1A-4808-9AEE-B493FC047166}" destId="{0EC59262-1A2D-45DC-9DE5-3B38A4A71CE1}" srcOrd="0" destOrd="0" parTransId="{E560B5C6-2351-444A-B43F-9B62E38FA383}" sibTransId="{42936282-E101-4A41-8FE1-05C42818AF51}"/>
    <dgm:cxn modelId="{F721EE0B-C363-4462-88C3-24B6BB7D5CA5}" type="presOf" srcId="{A77581C1-616C-4F94-A651-F379439FB28E}" destId="{B91EB2C2-CCE9-4177-8EC3-05EFB87CE7E7}" srcOrd="0" destOrd="0" presId="urn:microsoft.com/office/officeart/2005/8/layout/vList5"/>
    <dgm:cxn modelId="{6B1F7046-72B6-4874-B135-23B9C3D191C4}" type="presOf" srcId="{6BBE6021-C64F-49E9-A45E-AFBDA3C91A1F}" destId="{D1D1B8F2-D63E-41C1-8780-FA9A445B658D}" srcOrd="0" destOrd="2" presId="urn:microsoft.com/office/officeart/2005/8/layout/vList5"/>
    <dgm:cxn modelId="{ADB5E8F0-A7D8-417A-BA68-D6DA12AA53FD}" type="presOf" srcId="{83D44A1F-5AA7-442B-B7FE-2EAD29F63E2E}" destId="{3EFACE31-07CB-41E2-9AEF-2A7C5E00DF9B}" srcOrd="0" destOrd="0" presId="urn:microsoft.com/office/officeart/2005/8/layout/vList5"/>
    <dgm:cxn modelId="{82BAA078-341C-4EEA-A2A5-6CD320FC546A}" type="presOf" srcId="{2EBDAA63-161A-499D-9599-1876ECE4CEFF}" destId="{927E8CF6-DF83-4D56-BD6F-5B14FC0C520D}" srcOrd="0" destOrd="0" presId="urn:microsoft.com/office/officeart/2005/8/layout/vList5"/>
    <dgm:cxn modelId="{A0B4EF70-BE62-4231-81DE-02D2CE751DFD}" srcId="{2EBDAA63-161A-499D-9599-1876ECE4CEFF}" destId="{6BBE6021-C64F-49E9-A45E-AFBDA3C91A1F}" srcOrd="2" destOrd="0" parTransId="{E6812C26-6695-4634-B560-7FC095752712}" sibTransId="{C9F0C047-A902-48A7-8C43-F43E105BC0BF}"/>
    <dgm:cxn modelId="{8B761BF2-5750-4466-9DDD-0E83EC33142F}" srcId="{2EBDAA63-161A-499D-9599-1876ECE4CEFF}" destId="{17E8CF3D-0BE2-46B9-98F9-059BF977D412}" srcOrd="1" destOrd="0" parTransId="{B57F71C0-FCD4-40FD-BECF-CC02D55789F6}" sibTransId="{E052CD54-34CB-4E57-931E-B05012E30B87}"/>
    <dgm:cxn modelId="{40A1CB50-88F8-4234-9371-96A663E0C039}" srcId="{83D44A1F-5AA7-442B-B7FE-2EAD29F63E2E}" destId="{35083E63-C8C5-4A9A-9AF2-F79031C8689E}" srcOrd="1" destOrd="0" parTransId="{D599BC1D-3737-41A7-A677-F241BCCC0834}" sibTransId="{219814D9-B2F6-4B44-B746-1AE4580251C5}"/>
    <dgm:cxn modelId="{50681951-D16D-4D9E-A7A0-3AB89C99BFF8}" srcId="{DBEF0D7B-FD34-49F0-8533-0E6E72C27313}" destId="{2EBDAA63-161A-499D-9599-1876ECE4CEFF}" srcOrd="2" destOrd="0" parTransId="{FB75618F-3A05-4786-82B1-FA0600388209}" sibTransId="{9E56676B-D02F-4C8B-9CA3-0604775A611D}"/>
    <dgm:cxn modelId="{8965F402-EF28-49C1-A536-93BE220392FB}" srcId="{DBEF0D7B-FD34-49F0-8533-0E6E72C27313}" destId="{50263F18-4A1A-4808-9AEE-B493FC047166}" srcOrd="1" destOrd="0" parTransId="{37C447AF-F89B-4E5D-B6E4-5D2FBC341F18}" sibTransId="{C26ED102-EA83-4C8E-A744-E78920DEA207}"/>
    <dgm:cxn modelId="{A6779AF0-EC39-4F69-9FD6-D1052773353D}" type="presOf" srcId="{8756AA3F-546D-4AF6-BEC4-4F0C15BBBB0A}" destId="{B91EB2C2-CCE9-4177-8EC3-05EFB87CE7E7}" srcOrd="0" destOrd="2" presId="urn:microsoft.com/office/officeart/2005/8/layout/vList5"/>
    <dgm:cxn modelId="{5E837F7F-3F61-4493-A90B-CB6957CA65A6}" type="presOf" srcId="{0EC59262-1A2D-45DC-9DE5-3B38A4A71CE1}" destId="{DAA4A53B-B3F2-4E07-8389-A6F4CEDB9F63}" srcOrd="0" destOrd="0" presId="urn:microsoft.com/office/officeart/2005/8/layout/vList5"/>
    <dgm:cxn modelId="{A62768FD-463A-4B86-A7A7-30C54F771AA4}" type="presOf" srcId="{50263F18-4A1A-4808-9AEE-B493FC047166}" destId="{632B9C35-8D9A-4362-AFDA-23D85B1CFFF7}" srcOrd="0" destOrd="0" presId="urn:microsoft.com/office/officeart/2005/8/layout/vList5"/>
    <dgm:cxn modelId="{59BF9DFD-415E-4CFA-ADA8-B7624D538CC0}" type="presOf" srcId="{35083E63-C8C5-4A9A-9AF2-F79031C8689E}" destId="{B91EB2C2-CCE9-4177-8EC3-05EFB87CE7E7}" srcOrd="0" destOrd="1" presId="urn:microsoft.com/office/officeart/2005/8/layout/vList5"/>
    <dgm:cxn modelId="{79AD83BB-EA8A-4C28-948E-0267A7061AEB}" srcId="{83D44A1F-5AA7-442B-B7FE-2EAD29F63E2E}" destId="{A77581C1-616C-4F94-A651-F379439FB28E}" srcOrd="0" destOrd="0" parTransId="{3854D784-4C3F-42D3-BC09-1D9D2B3A5672}" sibTransId="{5FD9039C-BA40-483E-8C4A-4DE9965FCB07}"/>
    <dgm:cxn modelId="{808534FB-C90E-42AB-BAE0-2261C7413933}" type="presOf" srcId="{DB6BFBE2-07FE-4F08-9996-1A2CAD948A10}" destId="{D1D1B8F2-D63E-41C1-8780-FA9A445B658D}" srcOrd="0" destOrd="0" presId="urn:microsoft.com/office/officeart/2005/8/layout/vList5"/>
    <dgm:cxn modelId="{8D68C847-8052-4895-A10F-DE7073BF76AA}" type="presParOf" srcId="{5B70235C-D19E-41A5-AFCE-112430A67301}" destId="{C10FE7E9-E995-4646-A344-CF4A128189BD}" srcOrd="0" destOrd="0" presId="urn:microsoft.com/office/officeart/2005/8/layout/vList5"/>
    <dgm:cxn modelId="{86D759C7-EB54-49D2-B278-A96F233C5417}" type="presParOf" srcId="{C10FE7E9-E995-4646-A344-CF4A128189BD}" destId="{3EFACE31-07CB-41E2-9AEF-2A7C5E00DF9B}" srcOrd="0" destOrd="0" presId="urn:microsoft.com/office/officeart/2005/8/layout/vList5"/>
    <dgm:cxn modelId="{396322EB-961A-4336-88B6-74E566383508}" type="presParOf" srcId="{C10FE7E9-E995-4646-A344-CF4A128189BD}" destId="{B91EB2C2-CCE9-4177-8EC3-05EFB87CE7E7}" srcOrd="1" destOrd="0" presId="urn:microsoft.com/office/officeart/2005/8/layout/vList5"/>
    <dgm:cxn modelId="{9CE36464-221A-4041-A44C-D5504988F8A8}" type="presParOf" srcId="{5B70235C-D19E-41A5-AFCE-112430A67301}" destId="{87734B3D-5E51-4599-81CD-5B666EEEB9C2}" srcOrd="1" destOrd="0" presId="urn:microsoft.com/office/officeart/2005/8/layout/vList5"/>
    <dgm:cxn modelId="{1E2F5794-5DF0-4684-AAC1-F24CA5DEAE0A}" type="presParOf" srcId="{5B70235C-D19E-41A5-AFCE-112430A67301}" destId="{A32E34BD-2F25-44B4-87D3-C4CA0FFBD41B}" srcOrd="2" destOrd="0" presId="urn:microsoft.com/office/officeart/2005/8/layout/vList5"/>
    <dgm:cxn modelId="{26C1CB4B-A7BA-447E-B799-1D63FB9F1C4A}" type="presParOf" srcId="{A32E34BD-2F25-44B4-87D3-C4CA0FFBD41B}" destId="{632B9C35-8D9A-4362-AFDA-23D85B1CFFF7}" srcOrd="0" destOrd="0" presId="urn:microsoft.com/office/officeart/2005/8/layout/vList5"/>
    <dgm:cxn modelId="{5AF7CD1C-123A-48C9-9B3F-84317E68FA0B}" type="presParOf" srcId="{A32E34BD-2F25-44B4-87D3-C4CA0FFBD41B}" destId="{DAA4A53B-B3F2-4E07-8389-A6F4CEDB9F63}" srcOrd="1" destOrd="0" presId="urn:microsoft.com/office/officeart/2005/8/layout/vList5"/>
    <dgm:cxn modelId="{662C9AB4-E556-45DF-BFBD-D0A265E93111}" type="presParOf" srcId="{5B70235C-D19E-41A5-AFCE-112430A67301}" destId="{BBEED95C-5238-4F46-80C8-D39A44DEAD3D}" srcOrd="3" destOrd="0" presId="urn:microsoft.com/office/officeart/2005/8/layout/vList5"/>
    <dgm:cxn modelId="{929F45B7-ABE9-44F4-8DD8-E75E1D2BD936}" type="presParOf" srcId="{5B70235C-D19E-41A5-AFCE-112430A67301}" destId="{8118C0CA-76A3-4C0D-986B-878A5A308ED1}" srcOrd="4" destOrd="0" presId="urn:microsoft.com/office/officeart/2005/8/layout/vList5"/>
    <dgm:cxn modelId="{611D6356-4BDB-4317-AEDB-4CD00D910E02}" type="presParOf" srcId="{8118C0CA-76A3-4C0D-986B-878A5A308ED1}" destId="{927E8CF6-DF83-4D56-BD6F-5B14FC0C520D}" srcOrd="0" destOrd="0" presId="urn:microsoft.com/office/officeart/2005/8/layout/vList5"/>
    <dgm:cxn modelId="{815DBFC7-930C-4A6B-8FC7-897CA335E447}" type="presParOf" srcId="{8118C0CA-76A3-4C0D-986B-878A5A308ED1}" destId="{D1D1B8F2-D63E-41C1-8780-FA9A445B65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EB2C2-CCE9-4177-8EC3-05EFB87CE7E7}">
      <dsp:nvSpPr>
        <dsp:cNvPr id="0" name=""/>
        <dsp:cNvSpPr/>
      </dsp:nvSpPr>
      <dsp:spPr>
        <a:xfrm rot="5400000">
          <a:off x="5467123" y="-2176261"/>
          <a:ext cx="1012520" cy="562200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anose="020B0502020202020204" pitchFamily="34" charset="0"/>
            </a:rPr>
            <a:t>Приобретение необходимых материалов и реквизита;</a:t>
          </a:r>
          <a:endParaRPr lang="ru-RU" sz="1200" kern="1200" dirty="0">
            <a:latin typeface="Century Gothic" panose="020B0502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anose="020B0502020202020204" pitchFamily="34" charset="0"/>
            </a:rPr>
            <a:t>Разработка сценариев интерактивных игровых площадок</a:t>
          </a:r>
          <a:r>
            <a:rPr lang="ru-RU" sz="1200" kern="1200" dirty="0" smtClean="0"/>
            <a:t>. </a:t>
          </a:r>
          <a:endParaRPr lang="ru-RU" sz="1200" kern="1200" dirty="0"/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/>
        </a:p>
      </dsp:txBody>
      <dsp:txXfrm rot="-5400000">
        <a:off x="3162380" y="177909"/>
        <a:ext cx="5572581" cy="913666"/>
      </dsp:txXfrm>
    </dsp:sp>
    <dsp:sp modelId="{3EFACE31-07CB-41E2-9AEF-2A7C5E00DF9B}">
      <dsp:nvSpPr>
        <dsp:cNvPr id="0" name=""/>
        <dsp:cNvSpPr/>
      </dsp:nvSpPr>
      <dsp:spPr>
        <a:xfrm>
          <a:off x="0" y="1917"/>
          <a:ext cx="3162379" cy="12656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entury Gothic" panose="020B0502020202020204" pitchFamily="34" charset="0"/>
            </a:rPr>
            <a:t>1 этап – подготовительный (Апрель – май)</a:t>
          </a:r>
          <a:endParaRPr lang="ru-RU" sz="2200" kern="1200" dirty="0">
            <a:latin typeface="Century Gothic" panose="020B0502020202020204" pitchFamily="34" charset="0"/>
          </a:endParaRPr>
        </a:p>
      </dsp:txBody>
      <dsp:txXfrm>
        <a:off x="61784" y="63701"/>
        <a:ext cx="3038811" cy="1142082"/>
      </dsp:txXfrm>
    </dsp:sp>
    <dsp:sp modelId="{DAA4A53B-B3F2-4E07-8389-A6F4CEDB9F63}">
      <dsp:nvSpPr>
        <dsp:cNvPr id="0" name=""/>
        <dsp:cNvSpPr/>
      </dsp:nvSpPr>
      <dsp:spPr>
        <a:xfrm rot="5400000">
          <a:off x="5467123" y="-847328"/>
          <a:ext cx="1012520" cy="56220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anose="020B0502020202020204" pitchFamily="34" charset="0"/>
            </a:rPr>
            <a:t>Организация и проведение интерактивных игровых площадок в рамках городских массовых мероприятий, на базе лагерей образовательных организаций города Кандалакша и Кандалакшского района, оздоровительного – образовательного центра «</a:t>
          </a:r>
          <a:r>
            <a:rPr lang="ru-RU" sz="1200" kern="1200" dirty="0" err="1" smtClean="0">
              <a:latin typeface="Century Gothic" panose="020B0502020202020204" pitchFamily="34" charset="0"/>
            </a:rPr>
            <a:t>Гандвиг</a:t>
          </a:r>
          <a:r>
            <a:rPr lang="ru-RU" sz="1200" kern="1200" dirty="0" smtClean="0">
              <a:latin typeface="Century Gothic" panose="020B0502020202020204" pitchFamily="34" charset="0"/>
            </a:rPr>
            <a:t>».</a:t>
          </a:r>
          <a:endParaRPr lang="ru-RU" sz="1200" kern="1200" dirty="0">
            <a:latin typeface="Century Gothic" panose="020B0502020202020204" pitchFamily="34" charset="0"/>
          </a:endParaRPr>
        </a:p>
      </dsp:txBody>
      <dsp:txXfrm rot="-5400000">
        <a:off x="3162380" y="1506842"/>
        <a:ext cx="5572581" cy="913666"/>
      </dsp:txXfrm>
    </dsp:sp>
    <dsp:sp modelId="{632B9C35-8D9A-4362-AFDA-23D85B1CFFF7}">
      <dsp:nvSpPr>
        <dsp:cNvPr id="0" name=""/>
        <dsp:cNvSpPr/>
      </dsp:nvSpPr>
      <dsp:spPr>
        <a:xfrm>
          <a:off x="0" y="1330850"/>
          <a:ext cx="3162379" cy="12656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entury Gothic" panose="020B0502020202020204" pitchFamily="34" charset="0"/>
            </a:rPr>
            <a:t>2 этап – основной (Июнь - Ноябрь)</a:t>
          </a:r>
          <a:endParaRPr lang="ru-RU" sz="2200" kern="1200" dirty="0">
            <a:latin typeface="Century Gothic" panose="020B0502020202020204" pitchFamily="34" charset="0"/>
          </a:endParaRPr>
        </a:p>
      </dsp:txBody>
      <dsp:txXfrm>
        <a:off x="61784" y="1392634"/>
        <a:ext cx="3038811" cy="1142082"/>
      </dsp:txXfrm>
    </dsp:sp>
    <dsp:sp modelId="{D1D1B8F2-D63E-41C1-8780-FA9A445B658D}">
      <dsp:nvSpPr>
        <dsp:cNvPr id="0" name=""/>
        <dsp:cNvSpPr/>
      </dsp:nvSpPr>
      <dsp:spPr>
        <a:xfrm rot="5400000">
          <a:off x="5467123" y="481604"/>
          <a:ext cx="1012520" cy="562200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anose="020B0502020202020204" pitchFamily="34" charset="0"/>
            </a:rPr>
            <a:t>Подведение итогов проекта. Награждение активных участников проекта. </a:t>
          </a:r>
          <a:endParaRPr lang="ru-RU" sz="1200" kern="1200" dirty="0">
            <a:latin typeface="Century Gothic" panose="020B0502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anose="020B0502020202020204" pitchFamily="34" charset="0"/>
            </a:rPr>
            <a:t>Информирование общественности об итогах реализации проекта.</a:t>
          </a:r>
          <a:endParaRPr lang="ru-RU" sz="1200" kern="1200" dirty="0">
            <a:latin typeface="Century Gothic" panose="020B0502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entury Gothic" panose="020B0502020202020204" pitchFamily="34" charset="0"/>
            </a:rPr>
            <a:t>Сдача отчётной документации по реализации проекта.</a:t>
          </a:r>
          <a:endParaRPr lang="ru-RU" sz="1200" kern="1200" dirty="0">
            <a:latin typeface="Century Gothic" panose="020B0502020202020204" pitchFamily="34" charset="0"/>
          </a:endParaRPr>
        </a:p>
      </dsp:txBody>
      <dsp:txXfrm rot="-5400000">
        <a:off x="3162380" y="2835775"/>
        <a:ext cx="5572581" cy="913666"/>
      </dsp:txXfrm>
    </dsp:sp>
    <dsp:sp modelId="{927E8CF6-DF83-4D56-BD6F-5B14FC0C520D}">
      <dsp:nvSpPr>
        <dsp:cNvPr id="0" name=""/>
        <dsp:cNvSpPr/>
      </dsp:nvSpPr>
      <dsp:spPr>
        <a:xfrm>
          <a:off x="0" y="2659783"/>
          <a:ext cx="3162379" cy="12656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entury Gothic" panose="020B0502020202020204" pitchFamily="34" charset="0"/>
            </a:rPr>
            <a:t>3 этап - заключительный (до 15 декабря)</a:t>
          </a:r>
          <a:endParaRPr lang="ru-RU" sz="2200" kern="1200" dirty="0">
            <a:latin typeface="Century Gothic" panose="020B0502020202020204" pitchFamily="34" charset="0"/>
          </a:endParaRPr>
        </a:p>
      </dsp:txBody>
      <dsp:txXfrm>
        <a:off x="61784" y="2721567"/>
        <a:ext cx="3038811" cy="1142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5452" y="1567455"/>
            <a:ext cx="3860758" cy="2416715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anose="020B0502020202020204" pitchFamily="34" charset="0"/>
              </a:rPr>
              <a:t>Проект «Веселый светофор»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1577" y="203760"/>
            <a:ext cx="6080376" cy="11274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Цели и задачи проекта</a:t>
            </a:r>
            <a:endParaRPr lang="ru-RU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945" y="1993256"/>
            <a:ext cx="70800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интерактивных игровых площадок с целью информирования детей и подростков о правилах дорожного движения и необходимости их соблюдения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600" dirty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 интерактивных игровых площадок для разных возрастных категорий;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Непосредственное проведение интерактивных игровых площадок;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 образовательными учреждениями города;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общественности к проблемам нарушений правил дорожного движения детьми и подростками;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 общественности о ходе реализации проекта</a:t>
            </a: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600" b="1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 проекта </a:t>
            </a: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дети и подростки в возрасте от 8 до 18 лет</a:t>
            </a:r>
            <a:endParaRPr lang="ru-RU" sz="16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27" y="3892732"/>
            <a:ext cx="1501152" cy="22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8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892" y="425828"/>
            <a:ext cx="6080376" cy="1127498"/>
          </a:xfrm>
        </p:spPr>
        <p:txBody>
          <a:bodyPr>
            <a:normAutofit fontScale="90000"/>
          </a:bodyPr>
          <a:lstStyle/>
          <a:p>
            <a:r>
              <a:rPr lang="ru-RU" sz="3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Стратегия и механизм достижения поставленной </a:t>
            </a:r>
            <a:r>
              <a:rPr lang="ru-RU" sz="37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цели</a:t>
            </a:r>
            <a:r>
              <a:rPr lang="ru-RU" sz="3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49117599"/>
              </p:ext>
            </p:extLst>
          </p:nvPr>
        </p:nvGraphicFramePr>
        <p:xfrm>
          <a:off x="182880" y="2690950"/>
          <a:ext cx="8784388" cy="392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9633" y="2123183"/>
            <a:ext cx="68318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FF00"/>
                </a:solidFill>
                <a:latin typeface="Segoe UI Semilight" panose="020B0402040204020203" pitchFamily="34" charset="0"/>
                <a:ea typeface="Times New Roman" panose="02020603050405020304" pitchFamily="18" charset="0"/>
                <a:cs typeface="Segoe UI Semilight" panose="020B0402040204020203" pitchFamily="34" charset="0"/>
              </a:rPr>
              <a:t>Реализация проекта разделяется на три этапа реализации:</a:t>
            </a:r>
            <a:endParaRPr lang="ru-RU" sz="1400" b="1" dirty="0">
              <a:solidFill>
                <a:srgbClr val="FFFF00"/>
              </a:solidFill>
              <a:effectLst/>
              <a:latin typeface="Segoe UI Semilight" panose="020B0402040204020203" pitchFamily="34" charset="0"/>
              <a:ea typeface="Times New Roman" panose="02020603050405020304" pitchFamily="18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8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954" y="465017"/>
            <a:ext cx="6001999" cy="1127498"/>
          </a:xfrm>
        </p:spPr>
        <p:txBody>
          <a:bodyPr>
            <a:normAutofit fontScale="90000"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ru-RU" sz="37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Планируемые результаты реализации проекта и социальный эффект.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5578" y="2013083"/>
            <a:ext cx="78115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Количественные показатели:</a:t>
            </a:r>
            <a:endParaRPr lang="ru-RU" sz="1600" dirty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мероприятиях проекта приняло участие не менее 1000 человек – дети и подростки </a:t>
            </a:r>
            <a:r>
              <a:rPr lang="ru-RU" sz="1600" dirty="0" err="1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г.п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Кандалакша и Кандалакшского района, преимущественно в возрасте до 18 лет;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Организовано 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проведено не менее 12 интерактивных игровых площадок «Весёлый светофор»;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социальных сетях и на сайтах партнеров вышло не менее 10 публикаций о ходе реализации проекта.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Качественные показатели:</a:t>
            </a:r>
            <a:endParaRPr lang="ru-RU" sz="1600" dirty="0">
              <a:solidFill>
                <a:srgbClr val="FFFF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Дети 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и подростки </a:t>
            </a:r>
            <a:r>
              <a:rPr lang="ru-RU" sz="1600" dirty="0" err="1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г.п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Кандалакши получат знания о правилах дорожного движения, что будет способствовать снижению нарушений ими ПДД.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FF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В процессе реализации команда проекта получит не только знания, но и опыт подготовки и проведения акций и мероприятий в сфере профилактики нарушений правил дорожного движения.</a:t>
            </a:r>
            <a:endParaRPr lang="ru-RU" sz="16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50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074" y="465017"/>
            <a:ext cx="6426926" cy="1127498"/>
          </a:xfrm>
        </p:spPr>
        <p:txBody>
          <a:bodyPr>
            <a:normAutofit fontScale="90000"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ru-RU" sz="37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Дальнейшее развитие проекта «Веселый Светофор»</a:t>
            </a:r>
            <a:r>
              <a:rPr lang="ru-RU" sz="1400" dirty="0"/>
              <a:t/>
            </a:r>
            <a:br>
              <a:rPr lang="ru-RU" sz="14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0526" y="2155850"/>
            <a:ext cx="740663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ru-RU" kern="1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успешной реализации проекта возможен вариант тиражирования опыта эффективной профилактики нарушений правил дорожного движения на другие территории Кандалакшского района и региона. Опыт полученный в результате проекта будет использован членам общественной организации при подготовке последующих проектов данном направление.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дальнейшее развит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580" y="4159475"/>
            <a:ext cx="3580402" cy="2386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100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312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Segoe UI Semilight</vt:lpstr>
      <vt:lpstr>Times New Roman</vt:lpstr>
      <vt:lpstr>Wingdings</vt:lpstr>
      <vt:lpstr>Тема Office</vt:lpstr>
      <vt:lpstr>Проект «Веселый светофор»</vt:lpstr>
      <vt:lpstr>Цели и задачи проекта</vt:lpstr>
      <vt:lpstr>Стратегия и механизм достижения поставленной цели. </vt:lpstr>
      <vt:lpstr>Планируемые результаты реализации проекта и социальный эффект. </vt:lpstr>
      <vt:lpstr>Дальнейшее развитие проекта «Веселый Светофор»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82</cp:revision>
  <dcterms:created xsi:type="dcterms:W3CDTF">2014-11-21T11:00:06Z</dcterms:created>
  <dcterms:modified xsi:type="dcterms:W3CDTF">2018-05-29T15:46:03Z</dcterms:modified>
</cp:coreProperties>
</file>