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69" r:id="rId5"/>
    <p:sldId id="270" r:id="rId6"/>
    <p:sldId id="271" r:id="rId7"/>
    <p:sldId id="272" r:id="rId8"/>
    <p:sldId id="273" r:id="rId9"/>
    <p:sldId id="274" r:id="rId10"/>
    <p:sldId id="27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mailto:k.pochepova@yandex.ru" TargetMode="Externa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оциум\Desktop\Алёна Костина\Проект\Затсавка.jpg"/>
          <p:cNvPicPr>
            <a:picLocks noChangeAspect="1" noChangeArrowheads="1"/>
          </p:cNvPicPr>
          <p:nvPr/>
        </p:nvPicPr>
        <p:blipFill rotWithShape="1">
          <a:blip r:embed="rId2">
            <a:extLst>
              <a:ext uri="{28A0092B-C50C-407E-A947-70E740481C1C}">
                <a14:useLocalDpi xmlns:a14="http://schemas.microsoft.com/office/drawing/2010/main" val="0"/>
              </a:ext>
            </a:extLst>
          </a:blip>
          <a:srcRect t="656" b="48721"/>
          <a:stretch/>
        </p:blipFill>
        <p:spPr bwMode="auto">
          <a:xfrm>
            <a:off x="0" y="3380"/>
            <a:ext cx="9144001" cy="685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30309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amosjuntos.org/wp-content/uploads/2014/09/green-gradient-1920x1080-abstract-background-80-3560873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23810"/>
          <a:stretch/>
        </p:blipFill>
        <p:spPr bwMode="auto">
          <a:xfrm>
            <a:off x="0" y="0"/>
            <a:ext cx="916969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www.picpng.com/images/large/flower-pink-flower-spring-summer-png-free-48602"/>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077260" y="4725144"/>
            <a:ext cx="2995877" cy="20643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683568" y="329913"/>
            <a:ext cx="799288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r"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Приложение 2</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lang="ru-RU" altLang="ru-RU" sz="2000" b="1" i="1" dirty="0" smtClean="0">
                <a:latin typeface="Times New Roman" panose="02020603050405020304" pitchFamily="18" charset="0"/>
                <a:ea typeface="Batang" panose="02030600000101010101" pitchFamily="18" charset="-127"/>
                <a:cs typeface="Times New Roman" panose="02020603050405020304" pitchFamily="18" charset="0"/>
              </a:rPr>
              <a:t>Отчет </a:t>
            </a:r>
            <a:r>
              <a:rPr lang="ru-RU" altLang="ru-RU" sz="2000" b="1" i="1" dirty="0">
                <a:latin typeface="Times New Roman" panose="02020603050405020304" pitchFamily="18" charset="0"/>
                <a:ea typeface="Batang" panose="02030600000101010101" pitchFamily="18" charset="-127"/>
                <a:cs typeface="Times New Roman" panose="02020603050405020304" pitchFamily="18" charset="0"/>
              </a:rPr>
              <a:t>об участии в городской добровольческой </a:t>
            </a:r>
            <a:r>
              <a:rPr lang="ru-RU" altLang="ru-RU" sz="2000" b="1" i="1" dirty="0" smtClean="0">
                <a:latin typeface="Times New Roman" panose="02020603050405020304" pitchFamily="18" charset="0"/>
                <a:ea typeface="Batang" panose="02030600000101010101" pitchFamily="18" charset="-127"/>
                <a:cs typeface="Times New Roman" panose="02020603050405020304" pitchFamily="18" charset="0"/>
              </a:rPr>
              <a:t>акции </a:t>
            </a:r>
          </a:p>
          <a:p>
            <a:pPr marL="0" marR="0" lvl="0" indent="449263" algn="ctr" defTabSz="914400" rtl="0" eaLnBrk="0" fontAlgn="base" latinLnBrk="0" hangingPunct="0">
              <a:lnSpc>
                <a:spcPct val="100000"/>
              </a:lnSpc>
              <a:spcBef>
                <a:spcPct val="0"/>
              </a:spcBef>
              <a:spcAft>
                <a:spcPct val="0"/>
              </a:spcAft>
              <a:buClrTx/>
              <a:buSzTx/>
              <a:buFontTx/>
              <a:buNone/>
              <a:tabLst/>
            </a:pPr>
            <a:r>
              <a:rPr lang="ru-RU" altLang="ru-RU" sz="2000" b="1" i="1" dirty="0" smtClean="0">
                <a:latin typeface="Times New Roman" panose="02020603050405020304" pitchFamily="18" charset="0"/>
                <a:ea typeface="Batang" panose="02030600000101010101" pitchFamily="18" charset="-127"/>
                <a:cs typeface="Times New Roman" panose="02020603050405020304" pitchFamily="18" charset="0"/>
              </a:rPr>
              <a:t>«</a:t>
            </a:r>
            <a:r>
              <a:rPr lang="ru-RU" altLang="ru-RU" sz="2000" b="1" i="1" dirty="0">
                <a:latin typeface="Times New Roman" panose="02020603050405020304" pitchFamily="18" charset="0"/>
                <a:ea typeface="Batang" panose="02030600000101010101" pitchFamily="18" charset="-127"/>
                <a:cs typeface="Times New Roman" panose="02020603050405020304" pitchFamily="18" charset="0"/>
              </a:rPr>
              <a:t>Уроки добра»</a:t>
            </a:r>
            <a:endParaRPr kumimoji="0" lang="ru-RU" altLang="ru-RU" sz="10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395536" y="3570981"/>
            <a:ext cx="6768752" cy="830997"/>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Дата подачи заявки «___» ____________ 2018 г.</a:t>
            </a:r>
          </a:p>
          <a:p>
            <a:r>
              <a:rPr lang="ru-RU" sz="1600" dirty="0">
                <a:latin typeface="Times New Roman" panose="02020603050405020304" pitchFamily="18" charset="0"/>
                <a:cs typeface="Times New Roman" panose="02020603050405020304" pitchFamily="18" charset="0"/>
              </a:rPr>
              <a:t>Подпись руководителя </a:t>
            </a:r>
            <a:r>
              <a:rPr lang="ru-RU" sz="1600" dirty="0" smtClean="0">
                <a:latin typeface="Times New Roman" panose="02020603050405020304" pitchFamily="18" charset="0"/>
                <a:cs typeface="Times New Roman" panose="02020603050405020304" pitchFamily="18" charset="0"/>
              </a:rPr>
              <a:t>________________/____________________/. </a:t>
            </a:r>
          </a:p>
          <a:p>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М.П</a:t>
            </a:r>
            <a:r>
              <a:rPr lang="ru-RU" sz="1600" dirty="0">
                <a:latin typeface="Times New Roman" panose="02020603050405020304" pitchFamily="18" charset="0"/>
                <a:cs typeface="Times New Roman" panose="02020603050405020304" pitchFamily="18" charset="0"/>
              </a:rPr>
              <a:t>.</a:t>
            </a:r>
          </a:p>
        </p:txBody>
      </p:sp>
      <p:graphicFrame>
        <p:nvGraphicFramePr>
          <p:cNvPr id="2" name="Таблица 1"/>
          <p:cNvGraphicFramePr>
            <a:graphicFrameLocks noGrp="1"/>
          </p:cNvGraphicFramePr>
          <p:nvPr>
            <p:extLst>
              <p:ext uri="{D42A27DB-BD31-4B8C-83A1-F6EECF244321}">
                <p14:modId xmlns:p14="http://schemas.microsoft.com/office/powerpoint/2010/main" val="1984451997"/>
              </p:ext>
            </p:extLst>
          </p:nvPr>
        </p:nvGraphicFramePr>
        <p:xfrm>
          <a:off x="251521" y="1628800"/>
          <a:ext cx="8712966" cy="1463040"/>
        </p:xfrm>
        <a:graphic>
          <a:graphicData uri="http://schemas.openxmlformats.org/drawingml/2006/table">
            <a:tbl>
              <a:tblPr firstRow="1" firstCol="1" bandRow="1">
                <a:tableStyleId>{9D7B26C5-4107-4FEC-AEDC-1716B250A1EF}</a:tableStyleId>
              </a:tblPr>
              <a:tblGrid>
                <a:gridCol w="352003"/>
                <a:gridCol w="1773961"/>
                <a:gridCol w="1085635"/>
                <a:gridCol w="995880"/>
                <a:gridCol w="1612782"/>
                <a:gridCol w="1007219"/>
                <a:gridCol w="1885486"/>
              </a:tblGrid>
              <a:tr h="1097280">
                <a:tc>
                  <a:txBody>
                    <a:bodyPr/>
                    <a:lstStyle/>
                    <a:p>
                      <a:pPr>
                        <a:spcAft>
                          <a:spcPts val="0"/>
                        </a:spcAft>
                      </a:pPr>
                      <a:r>
                        <a:rPr lang="ru-RU" sz="1200">
                          <a:effectLst/>
                        </a:rPr>
                        <a:t>№ п/п</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a:effectLst/>
                        </a:rPr>
                        <a:t>Учреждение/ Организация/ добровольческое объединение или ФИО добровольца/активиста</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Мероприятие</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Дата проведения</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Охват: участники/волонтеры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Если есть публикации в сети Интернет и СМИ (ссылки)</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Видео- и фотоматериалы направить на почту </a:t>
                      </a:r>
                      <a:r>
                        <a:rPr lang="en-US" sz="1200" u="sng">
                          <a:effectLst/>
                          <a:hlinkClick r:id="rId6"/>
                        </a:rPr>
                        <a:t>k</a:t>
                      </a:r>
                      <a:r>
                        <a:rPr lang="ru-RU" sz="1200" u="sng">
                          <a:effectLst/>
                          <a:hlinkClick r:id="rId6"/>
                        </a:rPr>
                        <a:t>.</a:t>
                      </a:r>
                      <a:r>
                        <a:rPr lang="en-US" sz="1200" u="sng">
                          <a:effectLst/>
                          <a:hlinkClick r:id="rId6"/>
                        </a:rPr>
                        <a:t>pochepova</a:t>
                      </a:r>
                      <a:r>
                        <a:rPr lang="ru-RU" sz="1200" u="sng">
                          <a:effectLst/>
                          <a:hlinkClick r:id="rId6"/>
                        </a:rPr>
                        <a:t>@</a:t>
                      </a:r>
                      <a:r>
                        <a:rPr lang="en-US" sz="1200" u="sng">
                          <a:effectLst/>
                          <a:hlinkClick r:id="rId6"/>
                        </a:rPr>
                        <a:t>yandex</a:t>
                      </a:r>
                      <a:r>
                        <a:rPr lang="ru-RU" sz="1200" u="sng">
                          <a:effectLst/>
                          <a:hlinkClick r:id="rId6"/>
                        </a:rPr>
                        <a:t>.</a:t>
                      </a:r>
                      <a:r>
                        <a:rPr lang="en-US" sz="1200" u="sng">
                          <a:effectLst/>
                          <a:hlinkClick r:id="rId6"/>
                        </a:rPr>
                        <a:t>ru</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200" dirty="0">
                          <a:effectLst/>
                        </a:rPr>
                        <a:t> </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018210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amosjuntos.org/wp-content/uploads/2014/09/green-gradient-1920x1080-abstract-background-80-3560873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23810"/>
          <a:stretch/>
        </p:blipFill>
        <p:spPr bwMode="auto">
          <a:xfrm>
            <a:off x="0" y="0"/>
            <a:ext cx="91311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79356" y="3583"/>
            <a:ext cx="7772400" cy="1470025"/>
          </a:xfrm>
        </p:spPr>
        <p:txBody>
          <a:bodyPr>
            <a:normAutofit/>
          </a:bodyPr>
          <a:lstStyle/>
          <a:p>
            <a:r>
              <a:rPr lang="ru-RU" sz="5400"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Цель</a:t>
            </a:r>
            <a:endParaRPr lang="ru-RU" sz="54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Подзаголовок 2"/>
          <p:cNvSpPr>
            <a:spLocks noGrp="1"/>
          </p:cNvSpPr>
          <p:nvPr>
            <p:ph type="subTitle" idx="1"/>
          </p:nvPr>
        </p:nvSpPr>
        <p:spPr>
          <a:xfrm>
            <a:off x="425096" y="1844824"/>
            <a:ext cx="8280920" cy="4392488"/>
          </a:xfrm>
        </p:spPr>
        <p:txBody>
          <a:bodyPr>
            <a:normAutofit/>
          </a:bodyPr>
          <a:lstStyle/>
          <a:p>
            <a:r>
              <a:rPr lang="ru-RU" dirty="0" smtClean="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Пропаганда </a:t>
            </a:r>
            <a:r>
              <a:rPr lang="ru-RU"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и распространение  позитивных идей добровольного служения обществу в подростково-молодежной среде.</a:t>
            </a:r>
          </a:p>
        </p:txBody>
      </p:sp>
      <p:pic>
        <p:nvPicPr>
          <p:cNvPr id="8194" name="Picture 2" descr="https://www.picpng.com/images/large/flower-pink-flower-spring-summer-png-free-48602"/>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077260" y="4725144"/>
            <a:ext cx="2995877" cy="206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5246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vamosjuntos.org/wp-content/uploads/2014/09/green-gradient-1920x1080-abstract-background-80-3560873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23810"/>
          <a:stretch/>
        </p:blipFill>
        <p:spPr bwMode="auto">
          <a:xfrm>
            <a:off x="0" y="0"/>
            <a:ext cx="91311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79356" y="26098"/>
            <a:ext cx="7772400" cy="1470025"/>
          </a:xfrm>
        </p:spPr>
        <p:txBody>
          <a:bodyPr>
            <a:normAutofit/>
          </a:bodyPr>
          <a:lstStyle/>
          <a:p>
            <a:r>
              <a:rPr lang="ru-RU" sz="6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Задачи:</a:t>
            </a:r>
          </a:p>
        </p:txBody>
      </p:sp>
      <p:pic>
        <p:nvPicPr>
          <p:cNvPr id="1026" name="Picture 2" descr="http://dreempics.com/img/picture/Apr/15/caceb9dc186edb3b69e6343904f2292b/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436096" y="3717033"/>
            <a:ext cx="3600400" cy="2961329"/>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45076" y="1484784"/>
            <a:ext cx="8719412" cy="4680520"/>
          </a:xfrm>
        </p:spPr>
        <p:txBody>
          <a:bodyPr>
            <a:normAutofit fontScale="92500" lnSpcReduction="10000"/>
          </a:bodyPr>
          <a:lstStyle/>
          <a:p>
            <a:pPr marL="457200" indent="-457200" algn="l">
              <a:buClr>
                <a:schemeClr val="accent2">
                  <a:lumMod val="75000"/>
                </a:schemeClr>
              </a:buClr>
              <a:buFont typeface="Wingdings" panose="05000000000000000000" pitchFamily="2" charset="2"/>
              <a:buChar char="ü"/>
            </a:pPr>
            <a:r>
              <a:rPr lang="ru-RU" dirty="0" smtClean="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содействие </a:t>
            </a:r>
            <a:r>
              <a:rPr lang="ru-RU"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развитию молодежного </a:t>
            </a:r>
            <a:r>
              <a:rPr lang="ru-RU" dirty="0" smtClean="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добровольческого </a:t>
            </a:r>
            <a:r>
              <a:rPr lang="ru-RU"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движения в городе Волгограде</a:t>
            </a:r>
            <a:r>
              <a:rPr lang="ru-RU" dirty="0" smtClean="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t>
            </a:r>
          </a:p>
          <a:p>
            <a:pPr marL="457200" indent="-457200" algn="l">
              <a:buClr>
                <a:schemeClr val="accent2">
                  <a:lumMod val="75000"/>
                </a:schemeClr>
              </a:buClr>
              <a:buFont typeface="Wingdings" panose="05000000000000000000" pitchFamily="2" charset="2"/>
              <a:buChar char="ü"/>
            </a:pPr>
            <a:r>
              <a:rPr lang="ru-RU" dirty="0" smtClean="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создание </a:t>
            </a:r>
            <a:r>
              <a:rPr lang="ru-RU"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условий для формирования социально-активной жизненной позиции подростков и молодежи Волгограда</a:t>
            </a:r>
            <a:r>
              <a:rPr lang="ru-RU" dirty="0" smtClean="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t>
            </a:r>
          </a:p>
          <a:p>
            <a:pPr marL="457200" indent="-457200" algn="l">
              <a:buClr>
                <a:schemeClr val="accent2">
                  <a:lumMod val="75000"/>
                </a:schemeClr>
              </a:buClr>
              <a:buFont typeface="Wingdings" panose="05000000000000000000" pitchFamily="2" charset="2"/>
              <a:buChar char="ü"/>
            </a:pPr>
            <a:r>
              <a:rPr lang="ru-RU" dirty="0" smtClean="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организация </a:t>
            </a:r>
            <a:r>
              <a:rPr lang="ru-RU"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взаимодействия я подростков и молодежи по принципу «равный-равному».</a:t>
            </a:r>
          </a:p>
        </p:txBody>
      </p:sp>
    </p:spTree>
    <p:extLst>
      <p:ext uri="{BB962C8B-B14F-4D97-AF65-F5344CB8AC3E}">
        <p14:creationId xmlns:p14="http://schemas.microsoft.com/office/powerpoint/2010/main" val="407669445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vamosjuntos.org/wp-content/uploads/2014/09/green-gradient-1920x1080-abstract-background-80-3560873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23810"/>
          <a:stretch/>
        </p:blipFill>
        <p:spPr bwMode="auto">
          <a:xfrm>
            <a:off x="0" y="0"/>
            <a:ext cx="91311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66992" y="-99392"/>
            <a:ext cx="9865096" cy="1470025"/>
          </a:xfrm>
        </p:spPr>
        <p:txBody>
          <a:bodyPr>
            <a:normAutofit/>
          </a:bodyPr>
          <a:lstStyle/>
          <a:p>
            <a:r>
              <a:rPr lang="ru-RU" sz="48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Организаторы </a:t>
            </a:r>
            <a:r>
              <a:rPr lang="ru-RU" sz="4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и</a:t>
            </a:r>
            <a:r>
              <a:rPr lang="ru-RU" sz="48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участники:</a:t>
            </a:r>
          </a:p>
        </p:txBody>
      </p:sp>
      <p:sp>
        <p:nvSpPr>
          <p:cNvPr id="3" name="Подзаголовок 2"/>
          <p:cNvSpPr>
            <a:spLocks noGrp="1"/>
          </p:cNvSpPr>
          <p:nvPr>
            <p:ph type="subTitle" idx="1"/>
          </p:nvPr>
        </p:nvSpPr>
        <p:spPr>
          <a:xfrm>
            <a:off x="245076" y="1484784"/>
            <a:ext cx="8719412" cy="4680520"/>
          </a:xfrm>
        </p:spPr>
        <p:txBody>
          <a:bodyPr>
            <a:normAutofit fontScale="85000" lnSpcReduction="20000"/>
          </a:bodyPr>
          <a:lstStyle/>
          <a:p>
            <a:pPr>
              <a:buClr>
                <a:schemeClr val="accent2">
                  <a:lumMod val="75000"/>
                </a:schemeClr>
              </a:buClr>
            </a:pPr>
            <a:r>
              <a:rPr lang="ru-RU" sz="3500" i="1"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Организаторы и участники</a:t>
            </a:r>
            <a:r>
              <a:rPr lang="ru-RU" i="1"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t>
            </a:r>
          </a:p>
          <a:p>
            <a:pPr>
              <a:buClr>
                <a:schemeClr val="accent2">
                  <a:lumMod val="75000"/>
                </a:schemeClr>
              </a:buClr>
            </a:pPr>
            <a:r>
              <a:rPr lang="ru-RU" dirty="0">
                <a:solidFill>
                  <a:schemeClr val="tx1">
                    <a:lumMod val="95000"/>
                    <a:lumOff val="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ru-RU" dirty="0">
                <a:solidFill>
                  <a:schemeClr val="tx1">
                    <a:lumMod val="95000"/>
                    <a:lumOff val="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ru-RU" dirty="0">
                <a:solidFill>
                  <a:schemeClr val="tx1">
                    <a:lumMod val="95000"/>
                    <a:lumOff val="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Организаторами  являются Муниципальное упреждение социально-психологической помощи и поддержки молодежи «Социум» при поддержке комитета молодежной политики и туризма администрации Волгограда и департамента по образованию администрации Волгограда</a:t>
            </a:r>
            <a:r>
              <a:rPr lang="ru-RU"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t>
            </a:r>
            <a:r>
              <a:rPr lang="ru-RU"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ru-RU"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ru-RU" dirty="0">
                <a:solidFill>
                  <a:schemeClr val="tx1">
                    <a:lumMod val="95000"/>
                    <a:lumOff val="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ru-RU" dirty="0">
                <a:solidFill>
                  <a:schemeClr val="tx1">
                    <a:lumMod val="95000"/>
                    <a:lumOff val="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ru-RU" sz="3500" i="1" dirty="0">
                <a:solidFill>
                  <a:schemeClr val="tx1">
                    <a:lumMod val="95000"/>
                    <a:lumOff val="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Участники:</a:t>
            </a:r>
            <a:r>
              <a:rPr lang="ru-RU" dirty="0">
                <a:solidFill>
                  <a:schemeClr val="tx1">
                    <a:lumMod val="95000"/>
                    <a:lumOff val="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ru-RU" dirty="0">
                <a:solidFill>
                  <a:schemeClr val="tx1">
                    <a:lumMod val="95000"/>
                    <a:lumOff val="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ru-RU" dirty="0">
                <a:solidFill>
                  <a:schemeClr val="tx1">
                    <a:lumMod val="95000"/>
                    <a:lumOff val="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Молодежь Волгограда в возрасте от 14 до 30 лет</a:t>
            </a:r>
            <a:r>
              <a:rPr lang="ru-RU"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t>
            </a:r>
          </a:p>
        </p:txBody>
      </p:sp>
    </p:spTree>
    <p:extLst>
      <p:ext uri="{BB962C8B-B14F-4D97-AF65-F5344CB8AC3E}">
        <p14:creationId xmlns:p14="http://schemas.microsoft.com/office/powerpoint/2010/main" val="394324205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vamosjuntos.org/wp-content/uploads/2014/09/green-gradient-1920x1080-abstract-background-80-3560873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238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66992" y="-99392"/>
            <a:ext cx="9865096" cy="1470025"/>
          </a:xfrm>
        </p:spPr>
        <p:txBody>
          <a:bodyPr>
            <a:normAutofit fontScale="90000"/>
          </a:bodyPr>
          <a:lstStyle/>
          <a:p>
            <a:r>
              <a:rPr lang="ru-RU" sz="48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Порядок организации </a:t>
            </a:r>
            <a:br>
              <a:rPr lang="ru-RU" sz="48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ru-RU" sz="4800"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проведения </a:t>
            </a:r>
            <a:r>
              <a:rPr lang="ru-RU" sz="48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Акции</a:t>
            </a:r>
          </a:p>
        </p:txBody>
      </p:sp>
      <p:sp>
        <p:nvSpPr>
          <p:cNvPr id="3" name="Подзаголовок 2"/>
          <p:cNvSpPr>
            <a:spLocks noGrp="1"/>
          </p:cNvSpPr>
          <p:nvPr>
            <p:ph type="subTitle" idx="1"/>
          </p:nvPr>
        </p:nvSpPr>
        <p:spPr>
          <a:xfrm>
            <a:off x="245076" y="1484784"/>
            <a:ext cx="8719412" cy="5184576"/>
          </a:xfrm>
        </p:spPr>
        <p:txBody>
          <a:bodyPr>
            <a:normAutofit fontScale="55000" lnSpcReduction="20000"/>
          </a:bodyPr>
          <a:lstStyle/>
          <a:p>
            <a:pPr>
              <a:buClr>
                <a:schemeClr val="accent2">
                  <a:lumMod val="75000"/>
                </a:schemeClr>
              </a:buClr>
            </a:pPr>
            <a:r>
              <a:rPr lang="ru-RU" sz="4400" b="1" dirty="0">
                <a:solidFill>
                  <a:schemeClr val="accent2">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Для участия в Акции необходимо предоставить</a:t>
            </a:r>
            <a:r>
              <a:rPr lang="ru-RU" sz="3600" b="1" dirty="0">
                <a:solidFill>
                  <a:schemeClr val="accent2">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t>
            </a:r>
          </a:p>
          <a:p>
            <a:pPr algn="just">
              <a:buClr>
                <a:schemeClr val="accent2">
                  <a:lumMod val="75000"/>
                </a:schemeClr>
              </a:buClr>
            </a:pPr>
            <a:r>
              <a:rPr lang="ru-RU" sz="3500" b="1"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Заявку на участие в Акции (Приложение 1);</a:t>
            </a:r>
          </a:p>
          <a:p>
            <a:pPr algn="just">
              <a:buClr>
                <a:schemeClr val="accent2">
                  <a:lumMod val="75000"/>
                </a:schemeClr>
              </a:buClr>
            </a:pPr>
            <a:r>
              <a:rPr lang="ru-RU" sz="3500" b="1"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Отчет и фотографии о проведении Акции (Приложение 2).</a:t>
            </a:r>
          </a:p>
          <a:p>
            <a:pPr algn="just">
              <a:buClr>
                <a:schemeClr val="accent2">
                  <a:lumMod val="75000"/>
                </a:schemeClr>
              </a:buClr>
            </a:pPr>
            <a:r>
              <a:rPr lang="ru-RU" sz="3500" b="1"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Материалы предоставляются на электронную почту k.pochepova@yandex.ru с пометкой в теме – «ВНД». </a:t>
            </a:r>
          </a:p>
          <a:p>
            <a:pPr algn="just">
              <a:buClr>
                <a:schemeClr val="accent2">
                  <a:lumMod val="75000"/>
                </a:schemeClr>
              </a:buClr>
            </a:pPr>
            <a:r>
              <a:rPr lang="ru-RU" sz="3500" b="1"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t>
            </a:r>
          </a:p>
          <a:p>
            <a:pPr>
              <a:buClr>
                <a:schemeClr val="accent2">
                  <a:lumMod val="75000"/>
                </a:schemeClr>
              </a:buClr>
            </a:pPr>
            <a:r>
              <a:rPr lang="ru-RU" sz="4400" b="1" dirty="0">
                <a:solidFill>
                  <a:schemeClr val="accent2">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Акция проводится в 3 этапа:</a:t>
            </a:r>
          </a:p>
          <a:p>
            <a:pPr algn="just">
              <a:buClr>
                <a:schemeClr val="accent2">
                  <a:lumMod val="75000"/>
                </a:schemeClr>
              </a:buClr>
            </a:pPr>
            <a:r>
              <a:rPr lang="ru-RU" sz="3500" b="1" u="sng"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1 этап </a:t>
            </a:r>
            <a:r>
              <a:rPr lang="ru-RU" sz="3500" b="1"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с 14 по 22 апреля – проведение добровольцами молодежных объединений Волгограда мероприятия «Урок добра» для обучающихся МОУ СШ Волгограда, воспитанников МУ сферы молодежной политики (конспекты для проведения «Урока добра» будут представлены участникам акции «Весенняя неделя добра» после получения заявки в течение 2 рабочих дней, участники акции могут также разработать собственные конспекты);</a:t>
            </a:r>
          </a:p>
          <a:p>
            <a:pPr algn="just">
              <a:buClr>
                <a:schemeClr val="accent2">
                  <a:lumMod val="75000"/>
                </a:schemeClr>
              </a:buClr>
            </a:pPr>
            <a:r>
              <a:rPr lang="ru-RU" sz="3500" b="1" u="sng"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2 этап </a:t>
            </a:r>
            <a:r>
              <a:rPr lang="ru-RU" sz="3500" b="1"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с 23 по 25 апреля – получение отчета, фотографий о проведенных добровольцами «Уроках добра» (если участник разрабатывал собственный конспект, то он предоставляется вместе с отчетом);</a:t>
            </a:r>
          </a:p>
          <a:p>
            <a:pPr algn="just">
              <a:buClr>
                <a:schemeClr val="accent2">
                  <a:lumMod val="75000"/>
                </a:schemeClr>
              </a:buClr>
            </a:pPr>
            <a:r>
              <a:rPr lang="ru-RU" sz="3500" b="1" u="sng"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3 этап </a:t>
            </a:r>
            <a:r>
              <a:rPr lang="ru-RU" sz="3500" b="1" dirty="0">
                <a:solidFill>
                  <a:schemeClr val="tx1">
                    <a:lumMod val="85000"/>
                    <a:lumOff val="1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итоговое мероприятие для участников Акции. </a:t>
            </a:r>
          </a:p>
        </p:txBody>
      </p:sp>
    </p:spTree>
    <p:extLst>
      <p:ext uri="{BB962C8B-B14F-4D97-AF65-F5344CB8AC3E}">
        <p14:creationId xmlns:p14="http://schemas.microsoft.com/office/powerpoint/2010/main" val="329511389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vamosjuntos.org/wp-content/uploads/2014/09/green-gradient-1920x1080-abstract-background-80-3560873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238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66992" y="-99392"/>
            <a:ext cx="9865096" cy="1470025"/>
          </a:xfrm>
        </p:spPr>
        <p:txBody>
          <a:bodyPr>
            <a:normAutofit/>
          </a:bodyPr>
          <a:lstStyle/>
          <a:p>
            <a:r>
              <a:rPr lang="ru-RU" sz="48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Награждение участников</a:t>
            </a:r>
          </a:p>
        </p:txBody>
      </p:sp>
      <p:sp>
        <p:nvSpPr>
          <p:cNvPr id="3" name="Подзаголовок 2"/>
          <p:cNvSpPr>
            <a:spLocks noGrp="1"/>
          </p:cNvSpPr>
          <p:nvPr>
            <p:ph type="subTitle" idx="1"/>
          </p:nvPr>
        </p:nvSpPr>
        <p:spPr>
          <a:xfrm>
            <a:off x="323528" y="1700808"/>
            <a:ext cx="8719412" cy="4680520"/>
          </a:xfrm>
        </p:spPr>
        <p:txBody>
          <a:bodyPr>
            <a:normAutofit/>
          </a:bodyPr>
          <a:lstStyle/>
          <a:p>
            <a:pPr>
              <a:buClr>
                <a:schemeClr val="accent2">
                  <a:lumMod val="75000"/>
                </a:schemeClr>
              </a:buClr>
            </a:pPr>
            <a:r>
              <a:rPr lang="ru-RU" sz="3500"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Участники Акции награждаются дипломами комитета молодежной политики и туризма администрации Волгограда.</a:t>
            </a:r>
          </a:p>
        </p:txBody>
      </p:sp>
      <p:pic>
        <p:nvPicPr>
          <p:cNvPr id="2050" name="Picture 2" descr="http://dreempics.com/img/picture/Apr/15/caceb9dc186edb3b69e6343904f2292b/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09560">
            <a:off x="-265117" y="3141577"/>
            <a:ext cx="3946244" cy="324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3821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vamosjuntos.org/wp-content/uploads/2014/09/green-gradient-1920x1080-abstract-background-80-3560873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238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66992" y="-99392"/>
            <a:ext cx="9865096" cy="1470025"/>
          </a:xfrm>
        </p:spPr>
        <p:txBody>
          <a:bodyPr>
            <a:normAutofit/>
          </a:bodyPr>
          <a:lstStyle/>
          <a:p>
            <a:r>
              <a:rPr lang="ru-RU" sz="48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Партнеры Акции</a:t>
            </a:r>
          </a:p>
        </p:txBody>
      </p:sp>
      <p:sp>
        <p:nvSpPr>
          <p:cNvPr id="3" name="Подзаголовок 2"/>
          <p:cNvSpPr>
            <a:spLocks noGrp="1"/>
          </p:cNvSpPr>
          <p:nvPr>
            <p:ph type="subTitle" idx="1"/>
          </p:nvPr>
        </p:nvSpPr>
        <p:spPr>
          <a:xfrm>
            <a:off x="0" y="1484784"/>
            <a:ext cx="9036496" cy="4680520"/>
          </a:xfrm>
        </p:spPr>
        <p:txBody>
          <a:bodyPr>
            <a:normAutofit/>
          </a:bodyPr>
          <a:lstStyle/>
          <a:p>
            <a:pPr marL="457200" indent="-457200">
              <a:buClr>
                <a:schemeClr val="accent2">
                  <a:lumMod val="75000"/>
                </a:schemeClr>
              </a:buClr>
              <a:buFont typeface="Wingdings" panose="05000000000000000000" pitchFamily="2" charset="2"/>
              <a:buChar char="ü"/>
            </a:pPr>
            <a:r>
              <a:rPr lang="ru-RU" sz="3500"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Партнерами Акции могут </a:t>
            </a:r>
            <a:r>
              <a:rPr lang="ru-RU"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выступать юридические или физические лица, оказавшие финансовую поддержку в проведении Акции. </a:t>
            </a:r>
            <a:endParaRPr lang="ru-RU" dirty="0" smtClean="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a:p>
            <a:pPr>
              <a:buClr>
                <a:schemeClr val="accent2">
                  <a:lumMod val="75000"/>
                </a:schemeClr>
              </a:buClr>
            </a:pPr>
            <a:endParaRPr lang="ru-RU"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a:p>
            <a:pPr marL="457200" indent="-457200">
              <a:buClr>
                <a:schemeClr val="accent2">
                  <a:lumMod val="75000"/>
                </a:schemeClr>
              </a:buClr>
              <a:buFont typeface="Wingdings" panose="05000000000000000000" pitchFamily="2" charset="2"/>
              <a:buChar char="ü"/>
            </a:pPr>
            <a:r>
              <a:rPr lang="ru-RU"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Партнеры имеют право учреждать собственные номинации и устанавливать для них призы.</a:t>
            </a:r>
          </a:p>
        </p:txBody>
      </p:sp>
      <p:pic>
        <p:nvPicPr>
          <p:cNvPr id="4098" name="Picture 2" descr="https://www.brookbirchlandscapes.co.uk/wp-content/uploads/2017/05/cropped-cropped-leaf-vector.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5229200"/>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6440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vamosjuntos.org/wp-content/uploads/2014/09/green-gradient-1920x1080-abstract-background-80-3560873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238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66992" y="-99392"/>
            <a:ext cx="9865096" cy="1470025"/>
          </a:xfrm>
        </p:spPr>
        <p:txBody>
          <a:bodyPr>
            <a:normAutofit/>
          </a:bodyPr>
          <a:lstStyle/>
          <a:p>
            <a:r>
              <a:rPr lang="ru-RU" sz="48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Особые условия</a:t>
            </a:r>
          </a:p>
        </p:txBody>
      </p:sp>
      <p:sp>
        <p:nvSpPr>
          <p:cNvPr id="3" name="Подзаголовок 2"/>
          <p:cNvSpPr>
            <a:spLocks noGrp="1"/>
          </p:cNvSpPr>
          <p:nvPr>
            <p:ph type="subTitle" idx="1"/>
          </p:nvPr>
        </p:nvSpPr>
        <p:spPr>
          <a:xfrm>
            <a:off x="0" y="1484784"/>
            <a:ext cx="9144000" cy="5256584"/>
          </a:xfrm>
        </p:spPr>
        <p:txBody>
          <a:bodyPr>
            <a:normAutofit fontScale="92500" lnSpcReduction="20000"/>
          </a:bodyPr>
          <a:lstStyle/>
          <a:p>
            <a:pPr marL="457200" indent="-457200">
              <a:buClr>
                <a:schemeClr val="accent2">
                  <a:lumMod val="75000"/>
                </a:schemeClr>
              </a:buClr>
              <a:buFont typeface="Wingdings" panose="05000000000000000000" pitchFamily="2" charset="2"/>
              <a:buChar char="ü"/>
            </a:pPr>
            <a:r>
              <a:rPr lang="ru-RU" sz="3500"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Организаторы имеют право использовать фото-, аудио-, видеоматериалы, сценарии участников Акции, а также выпускать и свободно распространять любые материалы по итогам или в рамках мероприятия. </a:t>
            </a:r>
            <a:endParaRPr lang="ru-RU" sz="3500" dirty="0" smtClean="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a:p>
            <a:pPr marL="457200" indent="-457200">
              <a:buClr>
                <a:schemeClr val="accent2">
                  <a:lumMod val="75000"/>
                </a:schemeClr>
              </a:buClr>
              <a:buFont typeface="Wingdings" panose="05000000000000000000" pitchFamily="2" charset="2"/>
              <a:buChar char="ü"/>
            </a:pPr>
            <a:endParaRPr lang="ru-RU" sz="3500"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a:p>
            <a:pPr marL="457200" indent="-457200">
              <a:buClr>
                <a:schemeClr val="accent2">
                  <a:lumMod val="75000"/>
                </a:schemeClr>
              </a:buClr>
              <a:buFont typeface="Wingdings" panose="05000000000000000000" pitchFamily="2" charset="2"/>
              <a:buChar char="ü"/>
            </a:pPr>
            <a:r>
              <a:rPr lang="ru-RU" sz="3500"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Организаторы имеют право вносить изменения или дополнения в настоящее Положение с обязательным информированием заинтересованных </a:t>
            </a:r>
            <a:r>
              <a:rPr lang="ru-RU" sz="3500" dirty="0" smtClean="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лиц.</a:t>
            </a:r>
            <a:endParaRPr lang="ru-RU" dirty="0">
              <a:solidFill>
                <a:schemeClr val="tx1">
                  <a:lumMod val="75000"/>
                  <a:lumOff val="2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81205452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amosjuntos.org/wp-content/uploads/2014/09/green-gradient-1920x1080-abstract-background-80-3560873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23810"/>
          <a:stretch/>
        </p:blipFill>
        <p:spPr bwMode="auto">
          <a:xfrm>
            <a:off x="0" y="0"/>
            <a:ext cx="916969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www.picpng.com/images/large/flower-pink-flower-spring-summer-png-free-48602"/>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077260" y="4725144"/>
            <a:ext cx="2995877" cy="20643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Таблица 6"/>
          <p:cNvGraphicFramePr>
            <a:graphicFrameLocks noGrp="1"/>
          </p:cNvGraphicFramePr>
          <p:nvPr>
            <p:extLst>
              <p:ext uri="{D42A27DB-BD31-4B8C-83A1-F6EECF244321}">
                <p14:modId xmlns:p14="http://schemas.microsoft.com/office/powerpoint/2010/main" val="3721330479"/>
              </p:ext>
            </p:extLst>
          </p:nvPr>
        </p:nvGraphicFramePr>
        <p:xfrm>
          <a:off x="251520" y="1844824"/>
          <a:ext cx="8640960" cy="1645920"/>
        </p:xfrm>
        <a:graphic>
          <a:graphicData uri="http://schemas.openxmlformats.org/drawingml/2006/table">
            <a:tbl>
              <a:tblPr firstRow="1" firstCol="1" bandRow="1">
                <a:tableStyleId>{616DA210-FB5B-4158-B5E0-FEB733F419BA}</a:tableStyleId>
              </a:tblPr>
              <a:tblGrid>
                <a:gridCol w="432048"/>
                <a:gridCol w="1584176"/>
                <a:gridCol w="1080120"/>
                <a:gridCol w="838268"/>
                <a:gridCol w="1177956"/>
                <a:gridCol w="741186"/>
                <a:gridCol w="987006"/>
                <a:gridCol w="792088"/>
                <a:gridCol w="1008112"/>
              </a:tblGrid>
              <a:tr h="1280160">
                <a:tc>
                  <a:txBody>
                    <a:bodyPr/>
                    <a:lstStyle/>
                    <a:p>
                      <a:pPr algn="ctr">
                        <a:spcAft>
                          <a:spcPts val="0"/>
                        </a:spcAft>
                      </a:pPr>
                      <a:r>
                        <a:rPr lang="ru-RU" sz="1200" dirty="0">
                          <a:effectLst/>
                        </a:rPr>
                        <a:t>№ п/п </a:t>
                      </a:r>
                      <a:endParaRPr lang="ru-RU" sz="1200" dirty="0">
                        <a:effectLst/>
                        <a:latin typeface="Times New Roman"/>
                        <a:ea typeface="Times New Roman"/>
                      </a:endParaRPr>
                    </a:p>
                  </a:txBody>
                  <a:tcPr marL="68580" marR="68580" marT="0" marB="0"/>
                </a:tc>
                <a:tc>
                  <a:txBody>
                    <a:bodyPr/>
                    <a:lstStyle/>
                    <a:p>
                      <a:pPr algn="ctr">
                        <a:spcAft>
                          <a:spcPts val="0"/>
                        </a:spcAft>
                      </a:pPr>
                      <a:r>
                        <a:rPr lang="ru-RU" sz="1200" dirty="0">
                          <a:effectLst/>
                        </a:rPr>
                        <a:t>Учреждение/ Организация/ добровольческое объединение или ФИО добровольца/активиста</a:t>
                      </a:r>
                      <a:endParaRPr lang="ru-RU" sz="1200" dirty="0">
                        <a:effectLst/>
                        <a:latin typeface="Times New Roman"/>
                        <a:ea typeface="Times New Roman"/>
                      </a:endParaRPr>
                    </a:p>
                  </a:txBody>
                  <a:tcPr marL="68580" marR="68580" marT="0" marB="0"/>
                </a:tc>
                <a:tc>
                  <a:txBody>
                    <a:bodyPr/>
                    <a:lstStyle/>
                    <a:p>
                      <a:pPr>
                        <a:spcAft>
                          <a:spcPts val="0"/>
                        </a:spcAft>
                      </a:pPr>
                      <a:r>
                        <a:rPr lang="ru-RU" sz="1200" dirty="0">
                          <a:effectLst/>
                        </a:rPr>
                        <a:t>Место, дата и время проведения мероприятия </a:t>
                      </a:r>
                    </a:p>
                    <a:p>
                      <a:pPr algn="ctr">
                        <a:spcAft>
                          <a:spcPts val="0"/>
                        </a:spcAft>
                      </a:pPr>
                      <a:r>
                        <a:rPr lang="ru-RU" sz="1200" dirty="0">
                          <a:effectLst/>
                        </a:rPr>
                        <a:t> </a:t>
                      </a:r>
                      <a:endParaRPr lang="ru-RU" sz="1200" dirty="0">
                        <a:effectLst/>
                        <a:latin typeface="Times New Roman"/>
                        <a:ea typeface="Times New Roman"/>
                      </a:endParaRPr>
                    </a:p>
                  </a:txBody>
                  <a:tcPr marL="68580" marR="68580" marT="0" marB="0"/>
                </a:tc>
                <a:tc>
                  <a:txBody>
                    <a:bodyPr/>
                    <a:lstStyle/>
                    <a:p>
                      <a:pPr algn="ctr">
                        <a:spcAft>
                          <a:spcPts val="0"/>
                        </a:spcAft>
                      </a:pPr>
                      <a:r>
                        <a:rPr lang="ru-RU" sz="1200">
                          <a:effectLst/>
                        </a:rPr>
                        <a:t>Название мероприятие </a:t>
                      </a:r>
                      <a:endParaRPr lang="ru-RU" sz="1200">
                        <a:effectLst/>
                        <a:latin typeface="Times New Roman"/>
                        <a:ea typeface="Times New Roman"/>
                      </a:endParaRPr>
                    </a:p>
                  </a:txBody>
                  <a:tcPr marL="68580" marR="68580" marT="0" marB="0"/>
                </a:tc>
                <a:tc>
                  <a:txBody>
                    <a:bodyPr/>
                    <a:lstStyle/>
                    <a:p>
                      <a:pPr>
                        <a:spcAft>
                          <a:spcPts val="0"/>
                        </a:spcAft>
                      </a:pPr>
                      <a:r>
                        <a:rPr lang="ru-RU" sz="1200">
                          <a:effectLst/>
                        </a:rPr>
                        <a:t>Ответственный</a:t>
                      </a:r>
                    </a:p>
                    <a:p>
                      <a:pPr algn="ctr">
                        <a:spcAft>
                          <a:spcPts val="0"/>
                        </a:spcAft>
                      </a:pPr>
                      <a:r>
                        <a:rPr lang="ru-RU" sz="1200">
                          <a:effectLst/>
                        </a:rPr>
                        <a:t>Ф.И.О., должность</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Телефон</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Электронный адрес</a:t>
                      </a:r>
                      <a:endParaRPr lang="ru-RU" sz="1200">
                        <a:effectLst/>
                        <a:latin typeface="Times New Roman"/>
                        <a:ea typeface="Times New Roman"/>
                      </a:endParaRPr>
                    </a:p>
                  </a:txBody>
                  <a:tcPr marL="68580" marR="68580" marT="0" marB="0"/>
                </a:tc>
                <a:tc>
                  <a:txBody>
                    <a:bodyPr/>
                    <a:lstStyle/>
                    <a:p>
                      <a:pPr>
                        <a:spcAft>
                          <a:spcPts val="0"/>
                        </a:spcAft>
                      </a:pPr>
                      <a:r>
                        <a:rPr lang="ru-RU" sz="1200">
                          <a:effectLst/>
                        </a:rPr>
                        <a:t>Участники акции (класс/ возраст)</a:t>
                      </a:r>
                    </a:p>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spcAft>
                          <a:spcPts val="0"/>
                        </a:spcAft>
                      </a:pPr>
                      <a:r>
                        <a:rPr lang="ru-RU" sz="1200">
                          <a:effectLst/>
                        </a:rPr>
                        <a:t>Планируемое количество участников</a:t>
                      </a:r>
                    </a:p>
                    <a:p>
                      <a:pPr>
                        <a:spcAft>
                          <a:spcPts val="0"/>
                        </a:spcAft>
                      </a:pPr>
                      <a:r>
                        <a:rPr lang="ru-RU" sz="1200">
                          <a:effectLst/>
                        </a:rPr>
                        <a:t> </a:t>
                      </a:r>
                      <a:endParaRPr lang="ru-RU" sz="1200">
                        <a:effectLst/>
                        <a:latin typeface="Times New Roman"/>
                        <a:ea typeface="Times New Roman"/>
                      </a:endParaRPr>
                    </a:p>
                  </a:txBody>
                  <a:tcPr marL="68580" marR="68580" marT="0" marB="0"/>
                </a:tc>
              </a:tr>
              <a:tr h="182880">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r>
              <a:tr h="182880">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dirty="0">
                          <a:effectLst/>
                        </a:rPr>
                        <a:t> </a:t>
                      </a:r>
                      <a:endParaRPr lang="ru-RU" sz="1200" dirty="0">
                        <a:effectLst/>
                        <a:latin typeface="Times New Roman"/>
                        <a:ea typeface="Times New Roman"/>
                      </a:endParaRPr>
                    </a:p>
                  </a:txBody>
                  <a:tcPr marL="68580" marR="68580" marT="0" marB="0"/>
                </a:tc>
              </a:tr>
            </a:tbl>
          </a:graphicData>
        </a:graphic>
      </p:graphicFrame>
      <p:sp>
        <p:nvSpPr>
          <p:cNvPr id="8" name="Rectangle 1"/>
          <p:cNvSpPr>
            <a:spLocks noChangeArrowheads="1"/>
          </p:cNvSpPr>
          <p:nvPr/>
        </p:nvSpPr>
        <p:spPr bwMode="auto">
          <a:xfrm>
            <a:off x="683568" y="329913"/>
            <a:ext cx="799288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r"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Приложение 1</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altLang="ru-RU" sz="20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Заявка на участие в городской добровольческой акции</a:t>
            </a: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altLang="ru-RU" sz="20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«Уроки добра»</a:t>
            </a:r>
            <a:endParaRPr kumimoji="0" lang="ru-RU" altLang="ru-RU" sz="10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395536" y="3986480"/>
            <a:ext cx="6768752" cy="830997"/>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Дата подачи заявки «___» ____________ 2018 г.</a:t>
            </a:r>
          </a:p>
          <a:p>
            <a:r>
              <a:rPr lang="ru-RU" sz="1600" dirty="0">
                <a:latin typeface="Times New Roman" panose="02020603050405020304" pitchFamily="18" charset="0"/>
                <a:cs typeface="Times New Roman" panose="02020603050405020304" pitchFamily="18" charset="0"/>
              </a:rPr>
              <a:t>Подпись руководителя </a:t>
            </a:r>
            <a:r>
              <a:rPr lang="ru-RU" sz="1600" dirty="0" smtClean="0">
                <a:latin typeface="Times New Roman" panose="02020603050405020304" pitchFamily="18" charset="0"/>
                <a:cs typeface="Times New Roman" panose="02020603050405020304" pitchFamily="18" charset="0"/>
              </a:rPr>
              <a:t>________________/____________________/. </a:t>
            </a:r>
          </a:p>
          <a:p>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М.П</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838004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321</Words>
  <Application>Microsoft Office PowerPoint</Application>
  <PresentationFormat>Экран (4:3)</PresentationFormat>
  <Paragraphs>93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Цель</vt:lpstr>
      <vt:lpstr>Задачи:</vt:lpstr>
      <vt:lpstr>Организаторы и участники:</vt:lpstr>
      <vt:lpstr>Порядок организации  проведения Акции</vt:lpstr>
      <vt:lpstr>Награждение участников</vt:lpstr>
      <vt:lpstr>Партнеры Акции</vt:lpstr>
      <vt:lpstr>Особые условия</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Социум</dc:creator>
  <cp:lastModifiedBy>Социум</cp:lastModifiedBy>
  <cp:revision>11</cp:revision>
  <dcterms:created xsi:type="dcterms:W3CDTF">2018-07-20T09:04:12Z</dcterms:created>
  <dcterms:modified xsi:type="dcterms:W3CDTF">2018-07-20T11:02:32Z</dcterms:modified>
</cp:coreProperties>
</file>