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780" r:id="rId2"/>
    <p:sldMasterId id="2147483792" r:id="rId3"/>
  </p:sldMasterIdLst>
  <p:notesMasterIdLst>
    <p:notesMasterId r:id="rId41"/>
  </p:notesMasterIdLst>
  <p:sldIdLst>
    <p:sldId id="377" r:id="rId4"/>
    <p:sldId id="330" r:id="rId5"/>
    <p:sldId id="349" r:id="rId6"/>
    <p:sldId id="350" r:id="rId7"/>
    <p:sldId id="367" r:id="rId8"/>
    <p:sldId id="352" r:id="rId9"/>
    <p:sldId id="351" r:id="rId10"/>
    <p:sldId id="366" r:id="rId11"/>
    <p:sldId id="353" r:id="rId12"/>
    <p:sldId id="363" r:id="rId13"/>
    <p:sldId id="365" r:id="rId14"/>
    <p:sldId id="364" r:id="rId15"/>
    <p:sldId id="356" r:id="rId16"/>
    <p:sldId id="357" r:id="rId17"/>
    <p:sldId id="359" r:id="rId18"/>
    <p:sldId id="360" r:id="rId19"/>
    <p:sldId id="361" r:id="rId20"/>
    <p:sldId id="336" r:id="rId21"/>
    <p:sldId id="337" r:id="rId22"/>
    <p:sldId id="339" r:id="rId23"/>
    <p:sldId id="338" r:id="rId24"/>
    <p:sldId id="341" r:id="rId25"/>
    <p:sldId id="342" r:id="rId26"/>
    <p:sldId id="343" r:id="rId27"/>
    <p:sldId id="376" r:id="rId28"/>
    <p:sldId id="344" r:id="rId29"/>
    <p:sldId id="345" r:id="rId30"/>
    <p:sldId id="346" r:id="rId31"/>
    <p:sldId id="368" r:id="rId32"/>
    <p:sldId id="369" r:id="rId33"/>
    <p:sldId id="370" r:id="rId34"/>
    <p:sldId id="371" r:id="rId35"/>
    <p:sldId id="372" r:id="rId36"/>
    <p:sldId id="373" r:id="rId37"/>
    <p:sldId id="374" r:id="rId38"/>
    <p:sldId id="260" r:id="rId39"/>
    <p:sldId id="334" r:id="rId4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008000"/>
    <a:srgbClr val="CCECFF"/>
    <a:srgbClr val="000099"/>
    <a:srgbClr val="996633"/>
    <a:srgbClr val="FFFF00"/>
    <a:srgbClr val="993300"/>
    <a:srgbClr val="FF339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20" autoAdjust="0"/>
    <p:restoredTop sz="94660"/>
  </p:normalViewPr>
  <p:slideViewPr>
    <p:cSldViewPr showGuides="1">
      <p:cViewPr varScale="1">
        <p:scale>
          <a:sx n="75" d="100"/>
          <a:sy n="75" d="100"/>
        </p:scale>
        <p:origin x="-136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8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57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noProof="0" smtClean="0"/>
              <a:t>Образец текста</a:t>
            </a:r>
          </a:p>
          <a:p>
            <a:pPr lvl="1"/>
            <a:r>
              <a:rPr lang="ru-RU" altLang="ru-RU" noProof="0" smtClean="0"/>
              <a:t>Второй уровень</a:t>
            </a:r>
          </a:p>
          <a:p>
            <a:pPr lvl="2"/>
            <a:r>
              <a:rPr lang="ru-RU" altLang="ru-RU" noProof="0" smtClean="0"/>
              <a:t>Третий уровень</a:t>
            </a:r>
          </a:p>
          <a:p>
            <a:pPr lvl="3"/>
            <a:r>
              <a:rPr lang="ru-RU" altLang="ru-RU" noProof="0" smtClean="0"/>
              <a:t>Четвертый уровень</a:t>
            </a:r>
          </a:p>
          <a:p>
            <a:pPr lvl="4"/>
            <a:r>
              <a:rPr lang="ru-RU" altLang="ru-RU" noProof="0" smtClean="0"/>
              <a:t>Пятый уровень</a:t>
            </a:r>
          </a:p>
        </p:txBody>
      </p:sp>
      <p:sp>
        <p:nvSpPr>
          <p:cNvPr id="757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57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fld id="{B2E5BE47-861A-4938-94FC-2D3F991DBA6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764565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E5BE47-861A-4938-94FC-2D3F991DBA6E}" type="slidenum">
              <a:rPr lang="ru-RU" altLang="ru-RU" smtClean="0"/>
              <a:pPr>
                <a:defRPr/>
              </a:pPr>
              <a:t>14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5283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1A9FD9-75C8-4D2E-83F0-A48FEECCDFD2}" type="datetime1">
              <a:rPr lang="ru-RU" altLang="ru-RU" smtClean="0"/>
              <a:t>03.06.2019</a:t>
            </a:fld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01A615-0353-46DF-B6E3-9AEDDE52696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36214043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565258-CFCE-45BD-803D-E84121B45A9A}" type="datetime1">
              <a:rPr lang="ru-RU" altLang="ru-RU" smtClean="0"/>
              <a:t>03.06.2019</a:t>
            </a:fld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E72E9-E43D-4665-9ED8-DAAA8DFBA91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59282299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FAF12F-A5DB-4DF0-B843-0E24C2212EA6}" type="datetime1">
              <a:rPr lang="ru-RU" altLang="ru-RU" smtClean="0"/>
              <a:t>03.06.2019</a:t>
            </a:fld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B24DC4-E7E8-4FE4-8DDC-396798A84B9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03426770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E79B7-DA04-4474-BF78-2834B425088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03.06.2019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B319E-2B9B-414B-A9AD-60E115386E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931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DFFEC-74CD-4649-9FEE-8F4B5E8DCD8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03.06.2019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B319E-2B9B-414B-A9AD-60E115386E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0762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E6D59-6958-4FFA-80B8-A180F40B7EC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03.06.2019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B319E-2B9B-414B-A9AD-60E115386E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3634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CFEF-6379-44B2-AC9D-65E27618B13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03.06.2019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B319E-2B9B-414B-A9AD-60E115386E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2832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645DC-6C3A-424B-BBEC-A5D5A0F0FF9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03.06.2019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B319E-2B9B-414B-A9AD-60E115386E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1012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D2A74-D191-4232-9F14-9DF8A122E66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03.06.2019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B319E-2B9B-414B-A9AD-60E115386E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4646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91D91-DE6F-44B5-8B0F-F9B94070ED9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03.06.2019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B319E-2B9B-414B-A9AD-60E115386E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8230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BC837-062E-4723-8B19-A44756A1EC0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03.06.2019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B319E-2B9B-414B-A9AD-60E115386E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247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3248C9-87E2-4BD3-B1AE-A470AC300DB7}" type="datetime1">
              <a:rPr lang="ru-RU" altLang="ru-RU" smtClean="0"/>
              <a:t>03.06.2019</a:t>
            </a:fld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335A0-0E00-4ABD-9741-110C0380FAC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9982388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1BDD2-C4B0-4B1C-99C5-CA089F2E727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03.06.2019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B319E-2B9B-414B-A9AD-60E115386E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5406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065A6-2700-4627-8FEA-E292A5E91C8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03.06.2019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B319E-2B9B-414B-A9AD-60E115386E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3623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DD03D-57DF-408B-9C45-55A3B7ED3D0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03.06.2019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B319E-2B9B-414B-A9AD-60E115386E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3075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6D27A283-E260-4F20-9C20-04EB1049C9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36465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385B763A-5707-4040-8519-4FDE460A72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72568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C9BE88A1-C55F-43EB-A215-0B4F34DF9C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23372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52911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52911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F6A06C7E-1413-417E-92BE-DF7F01FA68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06341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71F4C2CA-EBBD-43E6-86C8-E1EC41484B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12738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00E886F2-C477-4516-8F73-218B1C2033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885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043912AC-0DA9-455A-854F-4417EFDB50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7643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C91055-768D-4468-920B-FE125888E79C}" type="datetime1">
              <a:rPr lang="ru-RU" altLang="ru-RU" smtClean="0"/>
              <a:t>03.06.2019</a:t>
            </a:fld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45D1B-A1AA-4CFC-8C64-C1737EB579E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98270074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36DB75C1-A3E9-4D37-8440-05A03C086A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93579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77FDE3F0-5DB3-4A01-93D4-20C60BF5D1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65740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095D3C9A-DE4B-4F91-B19A-1CCFA9DCF2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84277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28588"/>
            <a:ext cx="2055813" cy="67627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9800" cy="67627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209D204A-40AD-49D8-9D70-34E13D2ADD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9905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143351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7013" cy="5291138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6613" y="1600200"/>
            <a:ext cx="4038600" cy="52911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3658AAFC-7B28-477B-AE0A-CBA687C653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44644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143351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8013" cy="2568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4321175"/>
            <a:ext cx="8228013" cy="2570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2778551E-776A-4D35-81F1-0B44EC2713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88243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143351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7013" cy="52911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52911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4880A6F0-D47F-4417-8BB0-60C187D2A3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8181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7C4174-A40F-4AFA-ABC5-DB8739E2DF81}" type="datetime1">
              <a:rPr lang="ru-RU" altLang="ru-RU" smtClean="0"/>
              <a:t>03.06.2019</a:t>
            </a:fld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69ED7A-9350-449C-9B1D-E4D4BA2777E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56467937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43EDE3-8CDA-4FF7-B36C-FD14099EE4E5}" type="datetime1">
              <a:rPr lang="ru-RU" altLang="ru-RU" smtClean="0"/>
              <a:t>03.06.2019</a:t>
            </a:fld>
            <a:endParaRPr lang="ru-RU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FDA5C6-BF6E-443F-AB00-D3FD29E23C1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55352944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C891C4-FDF0-4795-8860-A73EB9234BFC}" type="datetime1">
              <a:rPr lang="ru-RU" altLang="ru-RU" smtClean="0"/>
              <a:t>03.06.2019</a:t>
            </a:fld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80ACDC-CD52-487E-9BF3-5BE73586661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658993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29DC65-5207-4FA9-BBC7-F91388D3EC6B}" type="datetime1">
              <a:rPr lang="ru-RU" altLang="ru-RU" smtClean="0"/>
              <a:t>03.06.2019</a:t>
            </a:fld>
            <a:endParaRPr lang="ru-RU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AA776B-D23B-4A99-99FA-DD5299E48F8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66113389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44DFA3-E2B0-4B56-889A-B5F1AE84B6B7}" type="datetime1">
              <a:rPr lang="ru-RU" altLang="ru-RU" smtClean="0"/>
              <a:t>03.06.2019</a:t>
            </a:fld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8E0D86-B38A-480E-BD75-BB8B13BBBE0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6488454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226F4C-3240-48A7-9BD0-0F0BED49D19C}" type="datetime1">
              <a:rPr lang="ru-RU" altLang="ru-RU" smtClean="0"/>
              <a:t>03.06.2019</a:t>
            </a:fld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FDE1C7-82E4-416D-A5CB-C0125B4F7C6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61997412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484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fld id="{305C24A8-2B24-4A81-AEF6-3EB0B5B8A660}" type="datetime1">
              <a:rPr lang="ru-RU" altLang="ru-RU" smtClean="0"/>
              <a:t>03.06.2019</a:t>
            </a:fld>
            <a:endParaRPr lang="ru-RU" altLang="ru-RU"/>
          </a:p>
        </p:txBody>
      </p:sp>
      <p:sp>
        <p:nvSpPr>
          <p:cNvPr id="1484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484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2E808CCC-8522-4B51-B3ED-B5F87CFE596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8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8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8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2" grpId="0"/>
      <p:bldP spid="148483" grpId="0" build="p">
        <p:tmplLst>
          <p:tmpl lvl="1">
            <p:tnLst>
              <p:par>
                <p:cTn presetID="44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84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848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4848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4848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84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848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4848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4848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84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848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4848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4848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84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848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4848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4848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84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848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4848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4848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C2591FA-4F17-4ABA-A65B-720F09970011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03.06.2019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39B319E-2B9B-414B-A9AD-60E115386E5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1856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8013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529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defTabSz="449263"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94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defTabSz="449263"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defTabSz="449263"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1D268D57-AD4E-49EC-9F65-26F9F3D56C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498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4.png"/><Relationship Id="rId7" Type="http://schemas.openxmlformats.org/officeDocument/2006/relationships/image" Target="../media/image2.wmf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3.wdp"/><Relationship Id="rId7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11" Type="http://schemas.microsoft.com/office/2007/relationships/hdphoto" Target="../media/hdphoto6.wdp"/><Relationship Id="rId5" Type="http://schemas.microsoft.com/office/2007/relationships/hdphoto" Target="../media/hdphoto1.wdp"/><Relationship Id="rId10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8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26.png"/><Relationship Id="rId4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47.png"/><Relationship Id="rId4" Type="http://schemas.microsoft.com/office/2007/relationships/hdphoto" Target="../media/hdphoto13.wdp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microsoft.com/office/2007/relationships/hdphoto" Target="../media/hdphoto17.wdp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w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0" y="457200"/>
            <a:ext cx="9144000" cy="6858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defTabSz="449263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2707" name="Rectangle 558"/>
          <p:cNvSpPr>
            <a:spLocks noChangeArrowheads="1"/>
          </p:cNvSpPr>
          <p:nvPr/>
        </p:nvSpPr>
        <p:spPr bwMode="auto">
          <a:xfrm>
            <a:off x="0" y="3124200"/>
            <a:ext cx="92995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49263"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rgbClr val="000000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cs typeface="Arial" charset="0"/>
            </a:endParaRPr>
          </a:p>
        </p:txBody>
      </p:sp>
      <p:sp>
        <p:nvSpPr>
          <p:cNvPr id="72708" name="Rectangle 560"/>
          <p:cNvSpPr>
            <a:spLocks noChangeArrowheads="1"/>
          </p:cNvSpPr>
          <p:nvPr/>
        </p:nvSpPr>
        <p:spPr bwMode="auto">
          <a:xfrm>
            <a:off x="2260600" y="2833688"/>
            <a:ext cx="60229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49263"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rgbClr val="000000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cs typeface="Arial" charset="0"/>
            </a:endParaRPr>
          </a:p>
        </p:txBody>
      </p:sp>
      <p:sp>
        <p:nvSpPr>
          <p:cNvPr id="72709" name="Rectangle 1670"/>
          <p:cNvSpPr>
            <a:spLocks noChangeArrowheads="1"/>
          </p:cNvSpPr>
          <p:nvPr/>
        </p:nvSpPr>
        <p:spPr bwMode="auto">
          <a:xfrm>
            <a:off x="1600200" y="1905000"/>
            <a:ext cx="6099175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49263"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rgbClr val="000000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cs typeface="Arial" charset="0"/>
            </a:endParaRPr>
          </a:p>
        </p:txBody>
      </p:sp>
      <p:sp>
        <p:nvSpPr>
          <p:cNvPr id="72710" name="Rectangle 1702"/>
          <p:cNvSpPr>
            <a:spLocks noChangeArrowheads="1"/>
          </p:cNvSpPr>
          <p:nvPr/>
        </p:nvSpPr>
        <p:spPr bwMode="auto">
          <a:xfrm>
            <a:off x="3454400" y="5130800"/>
            <a:ext cx="5565775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49263"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rgbClr val="000000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cs typeface="Arial" charset="0"/>
            </a:endParaRPr>
          </a:p>
        </p:txBody>
      </p:sp>
      <p:sp>
        <p:nvSpPr>
          <p:cNvPr id="72711" name="Rectangle 1703"/>
          <p:cNvSpPr>
            <a:spLocks noChangeArrowheads="1"/>
          </p:cNvSpPr>
          <p:nvPr/>
        </p:nvSpPr>
        <p:spPr bwMode="auto">
          <a:xfrm>
            <a:off x="3578225" y="5562600"/>
            <a:ext cx="5565775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49263"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rgbClr val="000000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cs typeface="Arial" charset="0"/>
            </a:endParaRPr>
          </a:p>
        </p:txBody>
      </p:sp>
      <p:sp>
        <p:nvSpPr>
          <p:cNvPr id="72712" name="Text Box 1704"/>
          <p:cNvSpPr txBox="1">
            <a:spLocks noChangeArrowheads="1"/>
          </p:cNvSpPr>
          <p:nvPr/>
        </p:nvSpPr>
        <p:spPr bwMode="auto">
          <a:xfrm>
            <a:off x="1331913" y="2571750"/>
            <a:ext cx="6480175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rgbClr val="000000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ru-RU" altLang="ru-RU" sz="20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ГОСУДАРСТВЕННОЕ АВТОНОМНОЕ УЧРЕЖДЕНИЕ ДОПОЛНИТЕЛЬНОГО ПРОФЕССИОНАЛЬНОГО ОБРАЗОВАНИЯ РЕСПУБЛИКИ АДЫГЕЯ «УЧЕБНО –МЕТОДИЧЕСКИЙ ЦЕНТР ПО ГРАЖДАНСКОЙ ОБОРОНЕ, ЗАЩИТЕ ОТ ЧРЕЗВЫЧАЙНЫХ СИТУАЦИЙ И ПОЖАРНОЙ БЕЗОПАСНОСТИ» </a:t>
            </a:r>
          </a:p>
        </p:txBody>
      </p:sp>
      <p:pic>
        <p:nvPicPr>
          <p:cNvPr id="72713" name="Picture 17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02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2714" name="Object 1714"/>
          <p:cNvGraphicFramePr>
            <a:graphicFrameLocks noChangeAspect="1"/>
          </p:cNvGraphicFramePr>
          <p:nvPr/>
        </p:nvGraphicFramePr>
        <p:xfrm>
          <a:off x="0" y="5072063"/>
          <a:ext cx="9144000" cy="2084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CorelDRAW" r:id="rId4" imgW="7595616" imgH="1731264" progId="">
                  <p:embed/>
                </p:oleObj>
              </mc:Choice>
              <mc:Fallback>
                <p:oleObj name="CorelDRAW" r:id="rId4" imgW="7595616" imgH="173126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072063"/>
                        <a:ext cx="9144000" cy="2084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715" name="Object 1716"/>
          <p:cNvGraphicFramePr>
            <a:graphicFrameLocks noChangeAspect="1"/>
          </p:cNvGraphicFramePr>
          <p:nvPr/>
        </p:nvGraphicFramePr>
        <p:xfrm>
          <a:off x="117475" y="2357438"/>
          <a:ext cx="1428750" cy="148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CorelDRAW" r:id="rId6" imgW="902208" imgH="938784" progId="">
                  <p:embed/>
                </p:oleObj>
              </mc:Choice>
              <mc:Fallback>
                <p:oleObj name="CorelDRAW" r:id="rId6" imgW="902208" imgH="93878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475" y="2357438"/>
                        <a:ext cx="1428750" cy="148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716" name="Object 1717"/>
          <p:cNvGraphicFramePr>
            <a:graphicFrameLocks noChangeAspect="1"/>
          </p:cNvGraphicFramePr>
          <p:nvPr/>
        </p:nvGraphicFramePr>
        <p:xfrm>
          <a:off x="7618413" y="2428875"/>
          <a:ext cx="1500187" cy="1500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CorelDRAW" r:id="rId8" imgW="890016" imgH="890016" progId="">
                  <p:embed/>
                </p:oleObj>
              </mc:Choice>
              <mc:Fallback>
                <p:oleObj name="CorelDRAW" r:id="rId8" imgW="890016" imgH="89001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18413" y="2428875"/>
                        <a:ext cx="1500187" cy="1500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0" y="0"/>
            <a:ext cx="9144000" cy="19888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spc="200" dirty="0" smtClean="0"/>
              <a:t>ВНИМАНИЕ  ВСЕМ!!!</a:t>
            </a:r>
            <a:endParaRPr lang="ru-RU" sz="3600" b="1" i="1" spc="200" dirty="0"/>
          </a:p>
        </p:txBody>
      </p:sp>
    </p:spTree>
    <p:extLst>
      <p:ext uri="{BB962C8B-B14F-4D97-AF65-F5344CB8AC3E}">
        <p14:creationId xmlns:p14="http://schemas.microsoft.com/office/powerpoint/2010/main" val="37790016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" name="Picture 20" descr="http://freekaliningrad.ru/upload/iblock/21f/siren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3" b="98356" l="11523" r="899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047" y="372666"/>
            <a:ext cx="3549030" cy="266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samospasatel.by/sites/default/files/sirena-c-40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23" b="98361" l="2600" r="9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43" y="980728"/>
            <a:ext cx="2409090" cy="205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02.mchs.gov.ru/upload/site48/images/2664991ded9ebffd19e206f08f5fb954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560" b="100000" l="1563" r="977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" y="3843045"/>
            <a:ext cx="3672408" cy="275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116632"/>
            <a:ext cx="8640960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solidFill>
                  <a:prstClr val="white"/>
                </a:solidFill>
              </a:rPr>
              <a:t>Средства уличного оповещения и информирования населения</a:t>
            </a:r>
            <a:endParaRPr lang="ru-RU" sz="2400" dirty="0">
              <a:solidFill>
                <a:prstClr val="white"/>
              </a:solidFill>
            </a:endParaRPr>
          </a:p>
        </p:txBody>
      </p:sp>
      <p:pic>
        <p:nvPicPr>
          <p:cNvPr id="2064" name="Picture 16" descr="http://www.ee-m.ru/foto/16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26" b="89163" l="0" r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910" y="3964007"/>
            <a:ext cx="3712997" cy="301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вал 2"/>
          <p:cNvSpPr/>
          <p:nvPr/>
        </p:nvSpPr>
        <p:spPr>
          <a:xfrm>
            <a:off x="2632133" y="3038091"/>
            <a:ext cx="3596051" cy="9594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 smtClean="0">
                <a:solidFill>
                  <a:srgbClr val="FF0000"/>
                </a:solidFill>
              </a:rPr>
              <a:t>Стационарные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2066" name="Picture 18" descr="http://savepic.ru/1188977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907" b="99399" l="0" r="765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688673"/>
            <a:ext cx="3612317" cy="2349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B319E-2B9B-414B-A9AD-60E115386E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07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://www.gosvopros.ru/upload/authors/Davtyan/nko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02" b="93677" l="14531" r="83750">
                        <a14:foregroundMark x1="15625" y1="12178" x2="81094" y2="12881"/>
                        <a14:foregroundMark x1="81094" y1="14052" x2="80625" y2="90164"/>
                        <a14:foregroundMark x1="80156" y1="91569" x2="15937" y2="89696"/>
                        <a14:foregroundMark x1="16250" y1="92272" x2="80156" y2="92506"/>
                        <a14:foregroundMark x1="15781" y1="13349" x2="15469" y2="91569"/>
                        <a14:foregroundMark x1="20469" y1="43794" x2="20313" y2="88525"/>
                        <a14:foregroundMark x1="26250" y1="26464" x2="80000" y2="30211"/>
                        <a14:foregroundMark x1="57813" y1="15457" x2="74531" y2="47541"/>
                        <a14:foregroundMark x1="43750" y1="35831" x2="67031" y2="37471"/>
                        <a14:foregroundMark x1="34219" y1="37939" x2="44531" y2="43091"/>
                        <a14:foregroundMark x1="40625" y1="36768" x2="43438" y2="43326"/>
                        <a14:foregroundMark x1="62813" y1="48009" x2="79375" y2="59251"/>
                        <a14:foregroundMark x1="74844" y1="52927" x2="70625" y2="814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1591691"/>
            <a:ext cx="7663654" cy="511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brizcentr.ru/images/products/big/ruchnaya_sirena_s-1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383" y="3645024"/>
            <a:ext cx="2507432" cy="2507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23528" y="116632"/>
            <a:ext cx="8640960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solidFill>
                  <a:prstClr val="white"/>
                </a:solidFill>
              </a:rPr>
              <a:t>Средства уличного оповещения и информирования населения</a:t>
            </a:r>
            <a:endParaRPr lang="ru-RU" sz="2400" dirty="0">
              <a:solidFill>
                <a:prstClr val="white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1763688" y="836712"/>
            <a:ext cx="3596051" cy="9594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 smtClean="0">
                <a:solidFill>
                  <a:srgbClr val="FF0000"/>
                </a:solidFill>
              </a:rPr>
              <a:t>Переносные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2" name="Picture 2" descr="http://64.mchs.gov.ru/upload/site53/iblock/8ee/gromkogovoritel2-800x6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5122" l="6000" r="96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208" y="1796137"/>
            <a:ext cx="2569238" cy="1711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B319E-2B9B-414B-A9AD-60E115386E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50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www.fontanka.ru/mm/items/2014/8/27/0141/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69" b="80516" l="9688" r="93281">
                        <a14:foregroundMark x1="11563" y1="11268" x2="87031" y2="10798"/>
                        <a14:foregroundMark x1="87031" y1="11737" x2="88438" y2="74648"/>
                        <a14:foregroundMark x1="87500" y1="75587" x2="10938" y2="77465"/>
                        <a14:foregroundMark x1="12344" y1="12911" x2="11250" y2="77934"/>
                        <a14:foregroundMark x1="90000" y1="12441" x2="89375" y2="75822"/>
                        <a14:foregroundMark x1="36250" y1="19014" x2="79219" y2="19718"/>
                        <a14:foregroundMark x1="73906" y1="17371" x2="83594" y2="16667"/>
                        <a14:foregroundMark x1="11250" y1="75822" x2="89688" y2="77465"/>
                        <a14:foregroundMark x1="28906" y1="68310" x2="38438" y2="71362"/>
                        <a14:foregroundMark x1="69219" y1="67371" x2="73906" y2="71127"/>
                        <a14:foregroundMark x1="26875" y1="36854" x2="59062" y2="37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573016"/>
            <a:ext cx="5698985" cy="379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epira.ru/uploads/posts/2015-03/society_v-centre-simferopolya-ostanovilas-peredvizhnaya-informacionnaya-sistema-opovescheniya-naseleniya-foto-video_833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95672"/>
            <a:ext cx="4226757" cy="282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23528" y="116632"/>
            <a:ext cx="8640960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solidFill>
                  <a:prstClr val="white"/>
                </a:solidFill>
              </a:rPr>
              <a:t>Средства уличного оповещения и информирования населения</a:t>
            </a:r>
            <a:endParaRPr lang="ru-RU" sz="2400" dirty="0">
              <a:solidFill>
                <a:prstClr val="white"/>
              </a:solidFill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5292080" y="1628800"/>
            <a:ext cx="3312368" cy="10081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 smtClean="0">
                <a:solidFill>
                  <a:prstClr val="white"/>
                </a:solidFill>
              </a:rPr>
              <a:t>Мобильные</a:t>
            </a:r>
            <a:endParaRPr lang="ru-RU" b="1" dirty="0">
              <a:solidFill>
                <a:prstClr val="white"/>
              </a:solidFill>
            </a:endParaRPr>
          </a:p>
        </p:txBody>
      </p:sp>
      <p:pic>
        <p:nvPicPr>
          <p:cNvPr id="3074" name="Picture 2" descr="http://rsvo.ru/upload/medialibrary/d60/d603bc4a602a33f174bc42748ee8677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42389"/>
            <a:ext cx="4010552" cy="2669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B319E-2B9B-414B-A9AD-60E115386E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47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260648"/>
            <a:ext cx="792088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основе «Мобильного комплекса оповещения» (МКО) – легковой автомобиль УАЗ повышенной проходимости, оснащенный комплексом средств, позволяющим принимать, обрабатывать и транслировать сигналы оповещения об угрозе возникновения или возникновении ЧС. Вещание происходит прямо из громкоговорителей, установленных на крыше транспортного средства, как во время движения, так и режиме подключения МКО к стационарным источникам электропитания на стоянке.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6390620"/>
            <a:ext cx="8784976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ru-RU" dirty="0"/>
              <a:t>В момент вещания МКО охватывает территорию в радиусе 300 метров.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AA776B-D23B-4A99-99FA-DD5299E48F86}" type="slidenum">
              <a:rPr lang="ru-RU" altLang="ru-RU" smtClean="0"/>
              <a:pPr>
                <a:defRPr/>
              </a:pPr>
              <a:t>13</a:t>
            </a:fld>
            <a:endParaRPr lang="ru-RU" altLang="ru-RU"/>
          </a:p>
        </p:txBody>
      </p:sp>
      <p:pic>
        <p:nvPicPr>
          <p:cNvPr id="5" name="Picture 4" descr="http://www.fontanka.ru/mm/items/2014/8/27/0141/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69" b="80516" l="9688" r="93281">
                        <a14:foregroundMark x1="11563" y1="11268" x2="87031" y2="10798"/>
                        <a14:foregroundMark x1="87031" y1="11737" x2="88438" y2="74648"/>
                        <a14:foregroundMark x1="87500" y1="75587" x2="10938" y2="77465"/>
                        <a14:foregroundMark x1="12344" y1="12911" x2="11250" y2="77934"/>
                        <a14:foregroundMark x1="90000" y1="12441" x2="89375" y2="75822"/>
                        <a14:foregroundMark x1="36250" y1="19014" x2="79219" y2="19718"/>
                        <a14:foregroundMark x1="73906" y1="17371" x2="83594" y2="16667"/>
                        <a14:foregroundMark x1="11250" y1="75822" x2="89688" y2="77465"/>
                        <a14:foregroundMark x1="28906" y1="68310" x2="38438" y2="71362"/>
                        <a14:foregroundMark x1="69219" y1="67371" x2="73906" y2="71127"/>
                        <a14:foregroundMark x1="26875" y1="36854" x2="59062" y2="37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2276872"/>
            <a:ext cx="7668344" cy="5104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404664"/>
            <a:ext cx="78488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Для передачи сигнала «Внимание всем!» могут применяться  и более простые средства звукового оповещения, такие как, гудки на предприятиях и транспортных средствах, светозвуковая сигнализация автомобилей МЧС, ДПС, ГИБДД, ССМП и других специальных транспортных средств.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AA776B-D23B-4A99-99FA-DD5299E48F86}" type="slidenum">
              <a:rPr lang="ru-RU" altLang="ru-RU" smtClean="0"/>
              <a:pPr>
                <a:defRPr/>
              </a:pPr>
              <a:t>14</a:t>
            </a:fld>
            <a:endParaRPr lang="ru-RU" altLang="ru-RU"/>
          </a:p>
        </p:txBody>
      </p:sp>
      <p:pic>
        <p:nvPicPr>
          <p:cNvPr id="38914" name="Picture 2" descr="http://planeta-kids.shop/sites/default/files/824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59" b="94628" l="3628" r="962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784" y="1918100"/>
            <a:ext cx="4151188" cy="242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 descr="https://shkolazhizni.ru/img/content/i110/110714_big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74" b="100000" l="8765" r="98805">
                        <a14:foregroundMark x1="49270" y1="16509" x2="12749" y2="60377"/>
                        <a14:foregroundMark x1="50199" y1="17453" x2="60956" y2="10142"/>
                        <a14:foregroundMark x1="59495" y1="10849" x2="95618" y2="66038"/>
                        <a14:foregroundMark x1="12483" y1="56840" x2="20452" y2="20991"/>
                        <a14:foregroundMark x1="20053" y1="23585" x2="54847" y2="11792"/>
                        <a14:foregroundMark x1="39044" y1="35142" x2="71448" y2="60377"/>
                        <a14:foregroundMark x1="27092" y1="52123" x2="56839" y2="53774"/>
                        <a14:foregroundMark x1="60956" y1="11792" x2="86056" y2="29953"/>
                        <a14:foregroundMark x1="86056" y1="30425" x2="98805" y2="66038"/>
                        <a14:foregroundMark x1="10757" y1="97642" x2="96547" y2="98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8268"/>
            <a:ext cx="4355311" cy="2452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8" name="Picture 6" descr="http://www.npppolet.ru/netcat_files/Image/3(3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1" b="89831" l="10000" r="94000">
                        <a14:foregroundMark x1="52750" y1="33333" x2="71125" y2="41620"/>
                        <a14:foregroundMark x1="77125" y1="45763" x2="88000" y2="48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88" y="3941552"/>
            <a:ext cx="7416824" cy="2951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17000">
              <a:srgbClr val="85C2FF"/>
            </a:gs>
            <a:gs pos="34000">
              <a:srgbClr val="C4D6EB"/>
            </a:gs>
            <a:gs pos="100000">
              <a:srgbClr val="FFEBFA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AA776B-D23B-4A99-99FA-DD5299E48F86}" type="slidenum">
              <a:rPr lang="ru-RU" altLang="ru-RU" smtClean="0"/>
              <a:pPr>
                <a:defRPr/>
              </a:pPr>
              <a:t>15</a:t>
            </a:fld>
            <a:endParaRPr lang="ru-RU" alt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755576" y="188640"/>
            <a:ext cx="79208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Особенности и варианты речевых сообщений  об угрозе и возникновении опасностей природного и техногенного характера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340768"/>
            <a:ext cx="84969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Прежде чем передать речевое сообщение  об угрозе и возникновении опасностей природного и техногенного характера подаётся сигнал </a:t>
            </a:r>
            <a:r>
              <a:rPr lang="ru-RU" b="1" dirty="0"/>
              <a:t>«ВНИМАНИЕ ВСЕМ!».</a:t>
            </a:r>
            <a:r>
              <a:rPr lang="ru-RU" dirty="0"/>
              <a:t> Речевая информация не должна превышать 5 минут  с учетом того, что будет повторена несколько раз (2-3 раза).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3528" y="3068960"/>
            <a:ext cx="38884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Сигналы и тексты оповещения записываются заранее на магнитные носители, которые хранятся в этих органах управления. Но все предвидеть невозможно. В таких, не предвиденных ситуациях допускается "живая передача" из органа управления без предварительной записи.</a:t>
            </a:r>
          </a:p>
          <a:p>
            <a:pPr algn="just"/>
            <a:endParaRPr lang="ru-RU" dirty="0"/>
          </a:p>
        </p:txBody>
      </p:sp>
      <p:pic>
        <p:nvPicPr>
          <p:cNvPr id="39940" name="Picture 4" descr="http://11.mchs.gov.ru/upload/site2/iblock/072/0728d153e5d2bedc69c11aba0623548b-800x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256" y="3240048"/>
            <a:ext cx="4447224" cy="3074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AA776B-D23B-4A99-99FA-DD5299E48F86}" type="slidenum">
              <a:rPr lang="ru-RU" altLang="ru-RU" smtClean="0"/>
              <a:pPr>
                <a:defRPr/>
              </a:pPr>
              <a:t>16</a:t>
            </a:fld>
            <a:endParaRPr lang="ru-RU" alt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188640"/>
            <a:ext cx="849694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/>
              <a:t>Примерные варианты сообщений при угрозе и возникновении </a:t>
            </a:r>
            <a:endParaRPr lang="ru-RU" sz="1600" b="1" i="1" dirty="0" smtClean="0"/>
          </a:p>
          <a:p>
            <a:pPr algn="ctr"/>
            <a:r>
              <a:rPr lang="ru-RU" b="1" i="1" dirty="0" smtClean="0">
                <a:solidFill>
                  <a:srgbClr val="0070C0"/>
                </a:solidFill>
              </a:rPr>
              <a:t>ЧС </a:t>
            </a:r>
            <a:r>
              <a:rPr lang="ru-RU" b="1" i="1" dirty="0">
                <a:solidFill>
                  <a:srgbClr val="0070C0"/>
                </a:solidFill>
              </a:rPr>
              <a:t>природного и техногенного характера:</a:t>
            </a:r>
            <a:endParaRPr lang="ru-RU" dirty="0">
              <a:solidFill>
                <a:srgbClr val="0070C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2986525"/>
              </p:ext>
            </p:extLst>
          </p:nvPr>
        </p:nvGraphicFramePr>
        <p:xfrm>
          <a:off x="339391" y="878795"/>
          <a:ext cx="8481081" cy="5862574"/>
        </p:xfrm>
        <a:graphic>
          <a:graphicData uri="http://schemas.openxmlformats.org/drawingml/2006/table">
            <a:tbl>
              <a:tblPr firstRow="1" firstCol="1" bandRow="1"/>
              <a:tblGrid>
                <a:gridCol w="2360401"/>
                <a:gridCol w="6120680"/>
              </a:tblGrid>
              <a:tr h="3827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Название 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 сигнала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910" marR="46910" marT="65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Порядок доведения сигнала 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 до 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населения</a:t>
                      </a:r>
                    </a:p>
                  </a:txBody>
                  <a:tcPr marL="46910" marR="46910" marT="65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4348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</a:rPr>
                        <a:t>"АВАРИЯ НА АТОМНОЙ УСТАНОВКЕ"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910" marR="46910" marT="65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Внимание! Говорит Управление по чрезвычайным ситуациям г. Майкопа! Граждане Произошла авария на атомной установке.... Населению, проживающему в указанных населенных пунктах </a:t>
                      </a: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необходимо находиться в помещениях.</a:t>
                      </a: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Произвести дополнительную герметизацию жилых, служебных помещений и мест нахождения домашних животных. Принять йодистый препарат.</a:t>
                      </a: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 В дальнейшем действовать в соответствии с указаниями штаба ГО".</a:t>
                      </a:r>
                    </a:p>
                  </a:txBody>
                  <a:tcPr marL="46910" marR="46910" marT="651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5645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</a:rPr>
                        <a:t>"АВАРИЯ НА ХИМИЧЕСКОМ ОБЪЕКТЕ":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910" marR="46910" marT="65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Внимание! Говорит Управление по чрезвычайным ситуациям г. Майкопа! Граждане, произошла авария на... В связи с этим, населению, проживающему по улицам... </a:t>
                      </a: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необходимо находиться в помещениях.</a:t>
                      </a: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 Произвести дополнительную герметизацию своих квартир (домов). Населению, проживающему по улицам... </a:t>
                      </a: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немедленно покинуть </a:t>
                      </a: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жилые дома, здания учреждений и выйти в район... О полученной информации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сообщить соседям</a:t>
                      </a: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…</a:t>
                      </a:r>
                    </a:p>
                  </a:txBody>
                  <a:tcPr marL="46910" marR="46910" marT="651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4348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</a:rPr>
                        <a:t>"ВОЗМОЖНЫЕ ЗЕМЛЕТРЯСЕНИЯ":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910" marR="46910" marT="65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Внимание! Говорит Управление по чрезвычайным ситуациям г. Майкопа! Граждане, в связи с возможным землетрясением…</a:t>
                      </a: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Отключите газ, воду, электричество. Оповестите соседей. Возьмите необходимую одежду, документы, продукты питания, воду, медикаменты и выходите на улицу. Займите места в дали от зданий и линий электропередач. Окажите помощь престарелым, больным. Соблюдайте спокойствие и порядок…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910" marR="46910" marT="651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0456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</a:rPr>
                        <a:t>"НАВОДНЕНИЕ"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910" marR="46910" marT="65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"Внимание! Говорит Управление по чрезвычайным ситуациям г. Майкопа! Граждане,  в связи с повышением уровня воды в реке... </a:t>
                      </a: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собрать необходимые вещи, продукты питания, воду, отключить газ, воду, электричество и выйти в безопасный район. Окажите помощь престарелым и больным…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910" marR="46910" marT="651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AA776B-D23B-4A99-99FA-DD5299E48F86}" type="slidenum">
              <a:rPr lang="ru-RU" altLang="ru-RU" smtClean="0"/>
              <a:pPr>
                <a:defRPr/>
              </a:pPr>
              <a:t>17</a:t>
            </a:fld>
            <a:endParaRPr lang="ru-RU" alt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116632"/>
            <a:ext cx="871296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/>
              <a:t>Примерные варианты речевых сообщений по сигналам </a:t>
            </a:r>
            <a:endParaRPr lang="ru-RU" sz="1600" b="1" i="1" dirty="0" smtClean="0"/>
          </a:p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гражданской </a:t>
            </a:r>
            <a:r>
              <a:rPr lang="ru-RU" b="1" i="1" dirty="0">
                <a:solidFill>
                  <a:srgbClr val="FF0000"/>
                </a:solidFill>
              </a:rPr>
              <a:t>обороны:</a:t>
            </a:r>
            <a:endParaRPr lang="ru-RU" dirty="0">
              <a:solidFill>
                <a:srgbClr val="FF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9430475"/>
              </p:ext>
            </p:extLst>
          </p:nvPr>
        </p:nvGraphicFramePr>
        <p:xfrm>
          <a:off x="279128" y="773414"/>
          <a:ext cx="8685360" cy="5967954"/>
        </p:xfrm>
        <a:graphic>
          <a:graphicData uri="http://schemas.openxmlformats.org/drawingml/2006/table">
            <a:tbl>
              <a:tblPr/>
              <a:tblGrid>
                <a:gridCol w="2501171"/>
                <a:gridCol w="6184189"/>
              </a:tblGrid>
              <a:tr h="1386531">
                <a:tc>
                  <a:txBody>
                    <a:bodyPr/>
                    <a:lstStyle/>
                    <a:p>
                      <a:pPr marL="108000" fontAlgn="base"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«Воздушная тревога» </a:t>
                      </a: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(подается при угрозе воздушного нападения).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844" marR="14844" marT="45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77800" indent="0" fontAlgn="base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Внимание! Говорит штаб гражданской обороны. «Воздушная тревога!</a:t>
                      </a: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Воздушная тревога!»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177800" indent="0" fontAlgn="base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Граждане, возьмите средства индивидуальной защиты, документы, деньги, теплую одежду, запас продуктов питания и воды.</a:t>
                      </a:r>
                      <a:r>
                        <a:rPr lang="ru-RU" sz="1200" dirty="0">
                          <a:effectLst/>
                          <a:latin typeface="Arial"/>
                          <a:ea typeface="Times New Roman"/>
                        </a:rPr>
                        <a:t> О</a:t>
                      </a: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тключите электроэнергию, перекройте газ, воду, закройте окна и двери. Укройтесь в защитном сооружение ( в подвале), а при их отсутствии  в помещениях не имеющих окон.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844" marR="14844" marT="45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926351">
                <a:tc>
                  <a:txBody>
                    <a:bodyPr/>
                    <a:lstStyle/>
                    <a:p>
                      <a:pPr marL="108000" fontAlgn="base"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«Отбой воздушной тревоги» </a:t>
                      </a: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(подается при миновании угрозы воздушного нападения)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844" marR="14844" marT="45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88900" indent="0" fontAlgn="base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Внимание! Говорит штаб гражданской обороны. «Отбой воздушной тревоги!</a:t>
                      </a: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Отбой воздушной тревоги!»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88900" indent="0" fontAlgn="base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Граждане, возвращайтесь к местам работы или проживания.</a:t>
                      </a:r>
                      <a:r>
                        <a:rPr lang="ru-RU" sz="1200" dirty="0">
                          <a:effectLst/>
                          <a:latin typeface="Arial"/>
                          <a:ea typeface="Times New Roman"/>
                        </a:rPr>
                        <a:t> </a:t>
                      </a:r>
                      <a:r>
                        <a:rPr lang="ru-RU" sz="1200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Будте</a:t>
                      </a: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 готовы к повторному нападению противника. Имейте при себе средства индивидуальной защиты (СИЗ).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844" marR="14844" marT="45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712491">
                <a:tc>
                  <a:txBody>
                    <a:bodyPr/>
                    <a:lstStyle/>
                    <a:p>
                      <a:pPr marL="108000" fontAlgn="base"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«Химическая тревога»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108000" fontAlgn="base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(подается при угрозе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108000" fontAlgn="base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или обнаружении химического или бактериологического заражения)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844" marR="14844" marT="45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88900" indent="0" fontAlgn="base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Внимание! Говорит штаб гражданской обороны. «Химическая тревога!</a:t>
                      </a: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Химическая тревога!»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88900" indent="0" fontAlgn="base"/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Граждане, Наденьте противогазы  (ватно-марлевые повязки) и средства защиты кожи (плащи, накидки, сапоги).</a:t>
                      </a:r>
                      <a:r>
                        <a:rPr lang="ru-RU" sz="1200" dirty="0">
                          <a:effectLst/>
                          <a:latin typeface="Arial"/>
                        </a:rPr>
                        <a:t> </a:t>
                      </a: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Возьмите документы, деньги,  подготовленный запас продуктов и воды, медикаменты, предметы первой необходимости.</a:t>
                      </a:r>
                      <a:r>
                        <a:rPr lang="ru-RU" sz="1200" dirty="0">
                          <a:effectLst/>
                          <a:latin typeface="Arial"/>
                        </a:rPr>
                        <a:t> У</a:t>
                      </a: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кройтесь в защитном сооружении. При его отсутствии:</a:t>
                      </a:r>
                      <a:endParaRPr lang="ru-RU" sz="1200" dirty="0">
                        <a:effectLst/>
                        <a:latin typeface="Times New Roman"/>
                      </a:endParaRPr>
                    </a:p>
                    <a:p>
                      <a:pPr marL="88900" indent="0" fontAlgn="base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- </a:t>
                      </a:r>
                      <a:r>
                        <a:rPr lang="ru-RU" sz="1200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загерметизируйте</a:t>
                      </a: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помещения  (окна, двери, вентиляцию);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88900" indent="0" fontAlgn="base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- </a:t>
                      </a:r>
                      <a:r>
                        <a:rPr lang="ru-RU" sz="1200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загерметизируйте</a:t>
                      </a: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продукты питания и запасы воды в закрытых емкостях;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88900" indent="0" fontAlgn="base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 - не выходите из помещений до распоряжения штаба ГО.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844" marR="14844" marT="45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942581">
                <a:tc>
                  <a:txBody>
                    <a:bodyPr/>
                    <a:lstStyle/>
                    <a:p>
                      <a:pPr marL="108000" fontAlgn="base"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«Радиоактивная опасность» </a:t>
                      </a: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(подается при непосредственной угрозе радиоактивного заражения территории или при обнаружении такого заражения)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844" marR="14844" marT="45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88900" indent="0" fontAlgn="base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Внимание! Говорит штаб гражданской обороны. «Радиационная опасность! Радиационная опасность!»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88900" indent="0" fontAlgn="base"/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Граждане, наденьте противогазы  (ватно-марлевые повязки) и средства защиты кожи (плащи, накидки, сапоги).</a:t>
                      </a:r>
                      <a:r>
                        <a:rPr lang="ru-RU" sz="1200" dirty="0">
                          <a:effectLst/>
                          <a:latin typeface="Arial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/>
                        </a:rPr>
                        <a:t>Возьмите</a:t>
                      </a: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документы, деньги,  подготовленный запас продуктов и воды, медикаменты, предметы первой необходимости.</a:t>
                      </a:r>
                      <a:r>
                        <a:rPr lang="ru-RU" sz="1200" dirty="0">
                          <a:effectLst/>
                          <a:latin typeface="Arial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/>
                        </a:rPr>
                        <a:t>Укройтесь</a:t>
                      </a: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в защитном сооружении. При его отсутствии:</a:t>
                      </a:r>
                      <a:endParaRPr lang="ru-RU" sz="1200" dirty="0">
                        <a:effectLst/>
                        <a:latin typeface="Times New Roman"/>
                      </a:endParaRPr>
                    </a:p>
                    <a:p>
                      <a:pPr marL="88900" indent="0" fontAlgn="base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- </a:t>
                      </a:r>
                      <a:r>
                        <a:rPr lang="ru-RU" sz="1200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загерметизируйте</a:t>
                      </a: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помещения  (окна, двери, вентиляцию);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88900" indent="0" fontAlgn="base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- </a:t>
                      </a:r>
                      <a:r>
                        <a:rPr lang="ru-RU" sz="1200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загерметизируйте</a:t>
                      </a: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продукты питания и запасы воды в закрытых емкостях;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88900" indent="0" fontAlgn="base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- примите йодистый препарат (торрент или раствор йода).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88900" indent="0" fontAlgn="base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- не выходите из помещений до распоряжения штаба ГО.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844" marR="14844" marT="45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AA776B-D23B-4A99-99FA-DD5299E48F86}" type="slidenum">
              <a:rPr lang="ru-RU" altLang="ru-RU" smtClean="0"/>
              <a:pPr>
                <a:defRPr/>
              </a:pPr>
              <a:t>18</a:t>
            </a:fld>
            <a:endParaRPr lang="ru-RU" alt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877988"/>
            <a:ext cx="83529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dirty="0" smtClean="0"/>
              <a:t>включить </a:t>
            </a:r>
            <a:r>
              <a:rPr lang="ru-RU" sz="1400" dirty="0"/>
              <a:t>приемники городской радиотрансляционной сети, телевизоры, радиоприемники УКВ (</a:t>
            </a:r>
            <a:r>
              <a:rPr lang="en-US" sz="1400" dirty="0"/>
              <a:t>FM</a:t>
            </a:r>
            <a:r>
              <a:rPr lang="ru-RU" sz="1400" dirty="0"/>
              <a:t>), прослушать информацию</a:t>
            </a:r>
            <a:r>
              <a:rPr lang="ru-RU" sz="1400" dirty="0" smtClean="0"/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dirty="0" smtClean="0"/>
              <a:t>держать </a:t>
            </a:r>
            <a:r>
              <a:rPr lang="ru-RU" sz="1400" dirty="0"/>
              <a:t>средства информации включенными на весь период чрезвычайной ситуации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pic>
        <p:nvPicPr>
          <p:cNvPr id="1027" name="Picture 3" descr="C:\Фильмы_Фото_Звуки\Фото\яя Картинки для Презентаций\Оповещени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916832"/>
            <a:ext cx="6408710" cy="4806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251520" y="116632"/>
            <a:ext cx="8640960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>
                <a:solidFill>
                  <a:srgbClr val="000000"/>
                </a:solidFill>
                <a:latin typeface="Verdana" pitchFamily="34" charset="0"/>
              </a:rPr>
              <a:t>При получении сигнала «ВНИМАНИЕ ВСЕМ!» </a:t>
            </a:r>
            <a:r>
              <a:rPr lang="ru-RU" b="1" dirty="0" smtClean="0">
                <a:solidFill>
                  <a:srgbClr val="000000"/>
                </a:solidFill>
                <a:latin typeface="Verdana" pitchFamily="34" charset="0"/>
              </a:rPr>
              <a:t>необходимо:</a:t>
            </a:r>
            <a:endParaRPr lang="ru-RU" sz="20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4704" y="2636912"/>
            <a:ext cx="231906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 smtClean="0">
                <a:solidFill>
                  <a:srgbClr val="000000"/>
                </a:solidFill>
              </a:rPr>
              <a:t>    В </a:t>
            </a:r>
            <a:r>
              <a:rPr lang="ru-RU" sz="1400" dirty="0">
                <a:solidFill>
                  <a:srgbClr val="000000"/>
                </a:solidFill>
              </a:rPr>
              <a:t>сообщении указывается: вид угрозы, возможные масштабы ее развития (направление распространения угрозы,  населенные пункты или улицы, попадающие в зону чрезвычайной ситуации), а также порядок действий и населения при угрозе и возникновении ЧС.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AA776B-D23B-4A99-99FA-DD5299E48F86}" type="slidenum">
              <a:rPr lang="ru-RU" altLang="ru-RU" smtClean="0"/>
              <a:pPr>
                <a:defRPr/>
              </a:pPr>
              <a:t>19</a:t>
            </a:fld>
            <a:endParaRPr lang="ru-RU" alt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21284" y="692696"/>
            <a:ext cx="875079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050" indent="-19050" algn="just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rgbClr val="FF0000"/>
                </a:solidFill>
              </a:rPr>
              <a:t>- </a:t>
            </a:r>
            <a:r>
              <a:rPr lang="ru-RU" sz="1400" dirty="0">
                <a:solidFill>
                  <a:srgbClr val="FF0000"/>
                </a:solidFill>
              </a:rPr>
              <a:t>продумайте план действий во время землетрясения при нахождении дома, на работе, в кино, театре, на транспорте и на улице. Разъясните членам своей семьи, что они должны делать во время землетрясения и обучите их правилам оказания первой помощи;</a:t>
            </a:r>
          </a:p>
          <a:p>
            <a:pPr marL="19050" indent="-19050" algn="just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rgbClr val="FF0000"/>
                </a:solidFill>
              </a:rPr>
              <a:t>- держите в удобном месте документы, деньги, карманный фонарик и запасные батарейки. Имейте дома запас питьевой воды и консервов в расчете на несколько дней. Уберите кровати от окон и наружных стен. Закрепите шкафы, полки и стеллажи в квартирах, а с верхних полок и антресолей снимите тяжелые предметы</a:t>
            </a:r>
            <a:r>
              <a:rPr lang="ru-RU" sz="1400" dirty="0" smtClean="0">
                <a:solidFill>
                  <a:srgbClr val="FF0000"/>
                </a:solidFill>
              </a:rPr>
              <a:t>;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17340" y="116632"/>
            <a:ext cx="8712968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b="1" dirty="0">
                <a:solidFill>
                  <a:srgbClr val="000000"/>
                </a:solidFill>
                <a:latin typeface="Verdana" pitchFamily="34" charset="0"/>
              </a:rPr>
              <a:t>При получении сигнала (сообщения) о </a:t>
            </a:r>
            <a:r>
              <a:rPr lang="ru-RU" sz="1600" b="1" dirty="0" smtClean="0">
                <a:solidFill>
                  <a:srgbClr val="000000"/>
                </a:solidFill>
                <a:latin typeface="Verdana" pitchFamily="34" charset="0"/>
              </a:rPr>
              <a:t>возможном землетрясении</a:t>
            </a:r>
            <a:r>
              <a:rPr lang="ru-RU" sz="1400" b="1" dirty="0">
                <a:solidFill>
                  <a:srgbClr val="000000"/>
                </a:solidFill>
                <a:latin typeface="Verdana" pitchFamily="34" charset="0"/>
              </a:rPr>
              <a:t>:</a:t>
            </a:r>
            <a:endParaRPr lang="ru-RU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2420888"/>
            <a:ext cx="3528392" cy="2539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050" lvl="0" indent="-190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rgbClr val="FF0000"/>
                </a:solidFill>
              </a:rPr>
              <a:t>- опасные </a:t>
            </a:r>
            <a:r>
              <a:rPr lang="ru-RU" sz="1400" dirty="0">
                <a:solidFill>
                  <a:srgbClr val="FF0000"/>
                </a:solidFill>
              </a:rPr>
              <a:t>вещества (ядохимикаты, легковоспламеняющиеся жидкости) храните в надежном, хорошо изолированном месте.</a:t>
            </a:r>
          </a:p>
          <a:p>
            <a:pPr marL="19050" lvl="0" indent="-190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rgbClr val="FF0000"/>
                </a:solidFill>
              </a:rPr>
              <a:t>- все жильцы должны знать, где находится рубильник, магистральные газовые и водопроводные краны, чтобы в случае необходимости отключить электричество, газ и воду.</a:t>
            </a:r>
          </a:p>
        </p:txBody>
      </p:sp>
      <p:pic>
        <p:nvPicPr>
          <p:cNvPr id="2052" name="Picture 4" descr="http://media.bloger.by/source/photos/2011/05/24/a961ff481dea228589879a1ceb18d46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320553"/>
            <a:ext cx="5048152" cy="442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745" y="4960044"/>
            <a:ext cx="1899362" cy="1781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iplokasyon.com/wp-content/uploads/2012/12/gallery_bi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3224213"/>
            <a:ext cx="4648200" cy="346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4" descr="http://www.technologijos.lt/upload/image/n/technologijos/gsm/S-16351/antenn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1931988"/>
            <a:ext cx="3590925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Box 1"/>
          <p:cNvSpPr txBox="1">
            <a:spLocks noChangeArrowheads="1"/>
          </p:cNvSpPr>
          <p:nvPr/>
        </p:nvSpPr>
        <p:spPr bwMode="auto">
          <a:xfrm>
            <a:off x="250825" y="692150"/>
            <a:ext cx="893445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Verdana" pitchFamily="34" charset="0"/>
              </a:rPr>
              <a:t>ПОРЯДОК ДЕЙСТВИЙ НАСЕЛЕНИЯ ПО СИГНАЛУ ОПОВЕЩЕНИЯ «ВНИМАНИЕ ВСЕМ!» С ПОЛУЧЕНИЕМ ИНФОРМАЦИИ ОБ УГРОЗЕ И ВОЗНИКНОВЕНИИ ЧС, О РАДИАЦИОННОЙ ОПАСНОСТИ, ВОЗДУШНОЙ И ХИМИЧЕСКОЙ ТРЕВОГЕ</a:t>
            </a:r>
            <a:endParaRPr lang="ru-RU" altLang="ru-RU" sz="1800">
              <a:latin typeface="Verdana" pitchFamily="34" charset="0"/>
            </a:endParaRPr>
          </a:p>
        </p:txBody>
      </p:sp>
      <p:sp>
        <p:nvSpPr>
          <p:cNvPr id="6149" name="TextBox 2"/>
          <p:cNvSpPr txBox="1">
            <a:spLocks noChangeArrowheads="1"/>
          </p:cNvSpPr>
          <p:nvPr/>
        </p:nvSpPr>
        <p:spPr bwMode="auto">
          <a:xfrm>
            <a:off x="3348038" y="163513"/>
            <a:ext cx="24479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i="1" dirty="0" smtClean="0">
                <a:solidFill>
                  <a:srgbClr val="00B050"/>
                </a:solidFill>
                <a:latin typeface="Verdana" pitchFamily="34" charset="0"/>
              </a:rPr>
              <a:t>ТЕМА</a:t>
            </a:r>
            <a:endParaRPr lang="ru-RU" altLang="ru-RU" b="1" i="1" dirty="0">
              <a:solidFill>
                <a:srgbClr val="00B050"/>
              </a:solidFill>
              <a:latin typeface="Verdana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AA776B-D23B-4A99-99FA-DD5299E48F86}" type="slidenum">
              <a:rPr lang="ru-RU" altLang="ru-RU" smtClean="0"/>
              <a:pPr>
                <a:defRPr/>
              </a:pPr>
              <a:t>2</a:t>
            </a:fld>
            <a:endParaRPr lang="ru-RU" alt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AA776B-D23B-4A99-99FA-DD5299E48F86}" type="slidenum">
              <a:rPr lang="ru-RU" altLang="ru-RU" smtClean="0"/>
              <a:pPr>
                <a:defRPr/>
              </a:pPr>
              <a:t>20</a:t>
            </a:fld>
            <a:endParaRPr lang="ru-RU" alt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17340" y="614602"/>
            <a:ext cx="871296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400" b="1" dirty="0" smtClean="0">
                <a:solidFill>
                  <a:srgbClr val="FF0000"/>
                </a:solidFill>
              </a:rPr>
              <a:t>ощутив </a:t>
            </a:r>
            <a:r>
              <a:rPr lang="ru-RU" sz="1400" b="1" dirty="0">
                <a:solidFill>
                  <a:srgbClr val="FF0000"/>
                </a:solidFill>
              </a:rPr>
              <a:t>колебания </a:t>
            </a:r>
            <a:r>
              <a:rPr lang="ru-RU" sz="1400" dirty="0">
                <a:solidFill>
                  <a:srgbClr val="FF0000"/>
                </a:solidFill>
              </a:rPr>
              <a:t>здания, увидев качание светильников, падение предметов, услышав нарастающий гул и звон бьющегося стекла, не поддавайтесь панике (от момента, когда вы почувствовали первые толчки, до опасных для здания колебаний у вас есть 15-20 секунд);</a:t>
            </a:r>
          </a:p>
          <a:p>
            <a:pPr marL="285750" lvl="0" indent="-285750" algn="just">
              <a:buFont typeface="Wingdings" panose="05000000000000000000" pitchFamily="2" charset="2"/>
              <a:buChar char="q"/>
            </a:pPr>
            <a:r>
              <a:rPr lang="ru-RU" sz="1400" b="1" dirty="0" smtClean="0">
                <a:solidFill>
                  <a:srgbClr val="FF0000"/>
                </a:solidFill>
              </a:rPr>
              <a:t>сразу </a:t>
            </a:r>
            <a:r>
              <a:rPr lang="ru-RU" sz="1400" b="1" dirty="0">
                <a:solidFill>
                  <a:srgbClr val="FF0000"/>
                </a:solidFill>
              </a:rPr>
              <a:t>откройте </a:t>
            </a:r>
            <a:r>
              <a:rPr lang="ru-RU" sz="1400" dirty="0">
                <a:solidFill>
                  <a:srgbClr val="FF0000"/>
                </a:solidFill>
              </a:rPr>
              <a:t>входные двери (их может заклинить), быстро выйдите из здания, взяв документы, деньги и предметы первой необходимости. Покидая помещение, спускайтесь по лестнице, а не на лифте</a:t>
            </a:r>
            <a:r>
              <a:rPr lang="ru-RU" sz="1400" dirty="0" smtClean="0">
                <a:solidFill>
                  <a:srgbClr val="FF0000"/>
                </a:solidFill>
              </a:rPr>
              <a:t>;</a:t>
            </a:r>
            <a:r>
              <a:rPr lang="ru-RU" sz="1400" dirty="0">
                <a:solidFill>
                  <a:srgbClr val="FF0000"/>
                </a:solidFill>
              </a:rPr>
              <a:t> </a:t>
            </a:r>
            <a:endParaRPr lang="ru-RU" sz="1400" dirty="0" smtClean="0">
              <a:solidFill>
                <a:srgbClr val="FF0000"/>
              </a:solidFill>
            </a:endParaRPr>
          </a:p>
          <a:p>
            <a:pPr marL="285750" lvl="0" indent="-285750" algn="just">
              <a:buFont typeface="Wingdings" panose="05000000000000000000" pitchFamily="2" charset="2"/>
              <a:buChar char="q"/>
            </a:pPr>
            <a:r>
              <a:rPr lang="ru-RU" sz="1400" b="1" dirty="0" smtClean="0">
                <a:solidFill>
                  <a:srgbClr val="FF0000"/>
                </a:solidFill>
              </a:rPr>
              <a:t>оказавшись </a:t>
            </a:r>
            <a:r>
              <a:rPr lang="ru-RU" sz="1400" b="1" dirty="0">
                <a:solidFill>
                  <a:srgbClr val="FF0000"/>
                </a:solidFill>
              </a:rPr>
              <a:t>на улице</a:t>
            </a:r>
            <a:r>
              <a:rPr lang="ru-RU" sz="1400" dirty="0">
                <a:solidFill>
                  <a:srgbClr val="FF0000"/>
                </a:solidFill>
              </a:rPr>
              <a:t>, выйдете на открытое пространство, но не стойте вблизи зданий и линий электропередач</a:t>
            </a:r>
            <a:r>
              <a:rPr lang="ru-RU" sz="1400" dirty="0" smtClean="0">
                <a:solidFill>
                  <a:srgbClr val="FF0000"/>
                </a:solidFill>
              </a:rPr>
              <a:t>;</a:t>
            </a:r>
            <a:endParaRPr lang="ru-RU" sz="1400" dirty="0">
              <a:solidFill>
                <a:srgbClr val="FF0000"/>
              </a:solidFill>
            </a:endParaRPr>
          </a:p>
        </p:txBody>
      </p:sp>
      <p:pic>
        <p:nvPicPr>
          <p:cNvPr id="5" name="Picture 2" descr="http://www.st-dialog.ru/wp-content/uploads/chrezvychajnye-plakaty/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969" y="2708919"/>
            <a:ext cx="5794527" cy="410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217340" y="116632"/>
            <a:ext cx="8712968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b="1" dirty="0">
                <a:solidFill>
                  <a:srgbClr val="000000"/>
                </a:solidFill>
                <a:latin typeface="Verdana" pitchFamily="34" charset="0"/>
              </a:rPr>
              <a:t>Как действовать во время землетрясения: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17339" y="2708919"/>
            <a:ext cx="3024629" cy="398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400" b="1" u="sng" dirty="0" smtClean="0">
                <a:solidFill>
                  <a:srgbClr val="FF0000"/>
                </a:solidFill>
              </a:rPr>
              <a:t>Если </a:t>
            </a:r>
            <a:r>
              <a:rPr lang="ru-RU" sz="1400" b="1" u="sng" dirty="0">
                <a:solidFill>
                  <a:srgbClr val="FF0000"/>
                </a:solidFill>
              </a:rPr>
              <a:t>Вы вынужденно остались в помещении</a:t>
            </a:r>
            <a:r>
              <a:rPr lang="ru-RU" sz="1400" b="1" dirty="0">
                <a:solidFill>
                  <a:srgbClr val="FF0000"/>
                </a:solidFill>
              </a:rPr>
              <a:t>: </a:t>
            </a:r>
            <a:endParaRPr lang="ru-RU" sz="1400" b="1" dirty="0" smtClean="0">
              <a:solidFill>
                <a:srgbClr val="FF0000"/>
              </a:solidFill>
            </a:endParaRPr>
          </a:p>
          <a:p>
            <a:pPr marL="171450" lvl="0" indent="-17145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400" b="1" dirty="0" smtClean="0">
                <a:solidFill>
                  <a:srgbClr val="FF0000"/>
                </a:solidFill>
              </a:rPr>
              <a:t>встаньте</a:t>
            </a:r>
            <a:r>
              <a:rPr lang="ru-RU" sz="1400" dirty="0" smtClean="0">
                <a:solidFill>
                  <a:srgbClr val="FF0000"/>
                </a:solidFill>
              </a:rPr>
              <a:t> </a:t>
            </a:r>
            <a:r>
              <a:rPr lang="ru-RU" sz="1400" dirty="0">
                <a:solidFill>
                  <a:srgbClr val="FF0000"/>
                </a:solidFill>
              </a:rPr>
              <a:t>в безопасном месте (у внутренней стены, в углу, во внутреннем стенном проеме или у несущей опоры);</a:t>
            </a:r>
          </a:p>
          <a:p>
            <a:pPr marL="171450" lvl="0" indent="-17145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400" b="1" dirty="0" smtClean="0">
                <a:solidFill>
                  <a:srgbClr val="FF0000"/>
                </a:solidFill>
              </a:rPr>
              <a:t>по </a:t>
            </a:r>
            <a:r>
              <a:rPr lang="ru-RU" sz="1400" b="1" dirty="0">
                <a:solidFill>
                  <a:srgbClr val="FF0000"/>
                </a:solidFill>
              </a:rPr>
              <a:t>возможности</a:t>
            </a:r>
            <a:r>
              <a:rPr lang="ru-RU" sz="1400" dirty="0">
                <a:solidFill>
                  <a:srgbClr val="FF0000"/>
                </a:solidFill>
              </a:rPr>
              <a:t>, спрячьтесь под стол, он защитит вас от падающих предметов и обломков. Держитесь подальше от окон и тяжелой мебели;</a:t>
            </a:r>
          </a:p>
          <a:p>
            <a:pPr marL="171450" indent="-17145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400" b="1" dirty="0" smtClean="0">
                <a:solidFill>
                  <a:srgbClr val="FF0000"/>
                </a:solidFill>
              </a:rPr>
              <a:t>не </a:t>
            </a:r>
            <a:r>
              <a:rPr lang="ru-RU" sz="1400" b="1" dirty="0">
                <a:solidFill>
                  <a:srgbClr val="FF0000"/>
                </a:solidFill>
              </a:rPr>
              <a:t>пользуйтесь</a:t>
            </a:r>
            <a:r>
              <a:rPr lang="ru-RU" sz="1400" dirty="0">
                <a:solidFill>
                  <a:srgbClr val="FF0000"/>
                </a:solidFill>
              </a:rPr>
              <a:t> свечами, спичками, зажигалками - при утечке газа возможен пожар</a:t>
            </a:r>
            <a:r>
              <a:rPr lang="ru-RU" sz="1400" dirty="0" smtClean="0">
                <a:solidFill>
                  <a:srgbClr val="FF0000"/>
                </a:solidFill>
              </a:rPr>
              <a:t>;</a:t>
            </a:r>
            <a:endParaRPr lang="ru-RU" sz="1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AA776B-D23B-4A99-99FA-DD5299E48F86}" type="slidenum">
              <a:rPr lang="ru-RU" altLang="ru-RU" smtClean="0"/>
              <a:pPr>
                <a:defRPr/>
              </a:pPr>
              <a:t>21</a:t>
            </a:fld>
            <a:endParaRPr lang="ru-RU" alt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692696"/>
            <a:ext cx="8136904" cy="3216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 smtClean="0"/>
              <a:t>Действия </a:t>
            </a:r>
            <a:r>
              <a:rPr lang="ru-RU" sz="1400" b="1" u="sng" dirty="0"/>
              <a:t>до наводнения:</a:t>
            </a:r>
            <a:endParaRPr lang="ru-RU" sz="1400" dirty="0"/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400" dirty="0"/>
              <a:t>подготовьте документы, ценные вещи, медикаменты, запас продуктов;</a:t>
            </a:r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400" dirty="0"/>
              <a:t>необходимые вещи уложите в специальный чемодан или рюкзак;</a:t>
            </a:r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400" dirty="0"/>
              <a:t>перенесите мебель, электрооборудование и личные вещи на верхние этажи, или бо­лее возвышенные места (чердаки, антресоли и т.д.);</a:t>
            </a:r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400" dirty="0"/>
              <a:t>изучите с членами семьи пути эвакуации, возможные границы затопления (навод­нения), а также место расположения сборного эвакуационного пункта;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400" dirty="0" smtClean="0"/>
              <a:t>эвакуируйте </a:t>
            </a:r>
            <a:r>
              <a:rPr lang="ru-RU" sz="1400" dirty="0"/>
              <a:t>домашний скот в безопасное место, во дворе дома закрепите вещи и предметы, уберите все, что может быть унесено водой;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400" dirty="0" smtClean="0"/>
              <a:t>ознакомьтесь </a:t>
            </a:r>
            <a:r>
              <a:rPr lang="ru-RU" sz="1400" dirty="0"/>
              <a:t>с местонахождением лодок, плотов на случай внезапного и бурно раз­вития наводнения.;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400" dirty="0" smtClean="0"/>
              <a:t>слушайте </a:t>
            </a:r>
            <a:r>
              <a:rPr lang="ru-RU" sz="1400" dirty="0"/>
              <a:t>радио. чтобы получить известия о развитии событий;</a:t>
            </a:r>
            <a:r>
              <a:rPr lang="ru-RU" sz="1400" b="1" u="sng" dirty="0"/>
              <a:t> </a:t>
            </a:r>
            <a:endParaRPr lang="ru-RU" sz="14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17340" y="116632"/>
            <a:ext cx="8712968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b="1" dirty="0">
                <a:solidFill>
                  <a:srgbClr val="000000"/>
                </a:solidFill>
                <a:latin typeface="Verdana" pitchFamily="34" charset="0"/>
              </a:rPr>
              <a:t>При получении сигнала (сообщения) об  угрозе </a:t>
            </a:r>
            <a:endParaRPr lang="ru-RU" sz="1600" b="1" dirty="0" smtClean="0">
              <a:solidFill>
                <a:srgbClr val="000000"/>
              </a:solidFill>
              <a:latin typeface="Verdana" pitchFamily="34" charset="0"/>
            </a:endParaRPr>
          </a:p>
          <a:p>
            <a:pPr lvl="0" algn="ctr"/>
            <a:r>
              <a:rPr lang="ru-RU" sz="1600" b="1" dirty="0" smtClean="0">
                <a:solidFill>
                  <a:srgbClr val="000000"/>
                </a:solidFill>
                <a:latin typeface="Verdana" pitchFamily="34" charset="0"/>
              </a:rPr>
              <a:t>и возникновении </a:t>
            </a:r>
            <a:r>
              <a:rPr lang="ru-RU" sz="1600" b="1" dirty="0">
                <a:solidFill>
                  <a:srgbClr val="000000"/>
                </a:solidFill>
                <a:latin typeface="Verdana" pitchFamily="34" charset="0"/>
              </a:rPr>
              <a:t>наводнения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88" y="4118179"/>
            <a:ext cx="8930308" cy="2396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AA776B-D23B-4A99-99FA-DD5299E48F86}" type="slidenum">
              <a:rPr lang="ru-RU" altLang="ru-RU" smtClean="0"/>
              <a:pPr>
                <a:defRPr/>
              </a:pPr>
              <a:t>22</a:t>
            </a:fld>
            <a:endParaRPr lang="ru-RU" alt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17340" y="692696"/>
            <a:ext cx="871296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u="sng" dirty="0"/>
              <a:t>С началом наводнения:</a:t>
            </a:r>
            <a:endParaRPr lang="ru-RU" sz="1400" dirty="0"/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ru-RU" sz="1400" dirty="0"/>
              <a:t>предупредите соседей и помогите детям, старикам, инвалидам собраться;</a:t>
            </a: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ru-RU" sz="1400" dirty="0"/>
              <a:t>выключите газ, электричество, закройте плотно окна и двери;</a:t>
            </a: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ru-RU" sz="1400" dirty="0"/>
              <a:t>берите с собой только самые необходимые вещи - документы, деньги, медицин­скую аптечку, 3-дневный запас продуктов, постельное белье, туалетные принадлеж­ности, запасной комплект одежды и обуви;</a:t>
            </a: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ru-RU" sz="1400" dirty="0"/>
              <a:t>покиньте дом, как только получите распоряжение об эвакуации или при явной   угрозе затопления.</a:t>
            </a:r>
          </a:p>
          <a:p>
            <a:r>
              <a:rPr lang="ru-RU" sz="1400" b="1" u="sng" dirty="0" smtClean="0"/>
              <a:t>Если </a:t>
            </a:r>
            <a:r>
              <a:rPr lang="ru-RU" sz="1400" b="1" u="sng" dirty="0"/>
              <a:t>наводнение застало вас врасплох</a:t>
            </a:r>
            <a:r>
              <a:rPr lang="ru-RU" sz="1400" b="1" u="sng" dirty="0" smtClean="0"/>
              <a:t>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dirty="0" smtClean="0"/>
              <a:t>поднимитесь </a:t>
            </a:r>
            <a:r>
              <a:rPr lang="ru-RU" sz="1400" dirty="0"/>
              <a:t>на верхние этажи здания, чердак или крышу, либо на возвышенный</a:t>
            </a:r>
            <a:br>
              <a:rPr lang="ru-RU" sz="1400" dirty="0"/>
            </a:br>
            <a:r>
              <a:rPr lang="ru-RU" sz="1400" dirty="0"/>
              <a:t>участок местности, имея с собой предметы, пригодные для </a:t>
            </a:r>
            <a:r>
              <a:rPr lang="ru-RU" sz="1400" dirty="0" err="1"/>
              <a:t>самоэвакуации</a:t>
            </a:r>
            <a:r>
              <a:rPr lang="ru-RU" sz="1400" dirty="0"/>
              <a:t> (автомобильную камеру, надувной матрац и т.п.), а также для обозначения своего местона­хождения (яркий кусок ткани, фонарик);</a:t>
            </a: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ru-RU" sz="1400" dirty="0"/>
              <a:t>до прибытия помощи оставайтесь на месте, подавая сигналы о помощи;</a:t>
            </a: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ru-RU" sz="1400" dirty="0" err="1"/>
              <a:t>самоэвакуацию</a:t>
            </a:r>
            <a:r>
              <a:rPr lang="ru-RU" sz="1400" dirty="0"/>
              <a:t> на незатопленную территорию производите только при отсутствии уверенности в получении помощи со стороны.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17340" y="116632"/>
            <a:ext cx="8712968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b="1" dirty="0">
                <a:solidFill>
                  <a:srgbClr val="000000"/>
                </a:solidFill>
                <a:latin typeface="Verdana" pitchFamily="34" charset="0"/>
              </a:rPr>
              <a:t>Как действовать </a:t>
            </a:r>
            <a:r>
              <a:rPr lang="ru-RU" sz="1600" b="1" dirty="0" smtClean="0">
                <a:solidFill>
                  <a:srgbClr val="000000"/>
                </a:solidFill>
                <a:latin typeface="Verdana" pitchFamily="34" charset="0"/>
              </a:rPr>
              <a:t>при наводнении:</a:t>
            </a:r>
            <a:endParaRPr lang="ru-RU" sz="16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" y="4232126"/>
            <a:ext cx="9036495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AA776B-D23B-4A99-99FA-DD5299E48F86}" type="slidenum">
              <a:rPr lang="ru-RU" altLang="ru-RU" smtClean="0"/>
              <a:pPr>
                <a:defRPr/>
              </a:pPr>
              <a:t>23</a:t>
            </a:fld>
            <a:endParaRPr lang="ru-RU" alt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764704"/>
            <a:ext cx="8534772" cy="132343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400" u="sng" dirty="0" smtClean="0">
                <a:solidFill>
                  <a:schemeClr val="bg1"/>
                </a:solidFill>
              </a:rPr>
              <a:t>С </a:t>
            </a:r>
            <a:r>
              <a:rPr lang="ru-RU" sz="1400" u="sng" dirty="0">
                <a:solidFill>
                  <a:schemeClr val="bg1"/>
                </a:solidFill>
              </a:rPr>
              <a:t>получением информации о приближении урагана, бури, смерча:</a:t>
            </a:r>
            <a:endParaRPr lang="ru-RU" sz="1400" dirty="0">
              <a:solidFill>
                <a:schemeClr val="bg1"/>
              </a:solidFill>
            </a:endParaRPr>
          </a:p>
          <a:p>
            <a:pPr>
              <a:spcBef>
                <a:spcPts val="600"/>
              </a:spcBef>
            </a:pPr>
            <a:r>
              <a:rPr lang="ru-RU" sz="1400" dirty="0">
                <a:solidFill>
                  <a:schemeClr val="bg1"/>
                </a:solidFill>
              </a:rPr>
              <a:t>- надежно закройте окна, двери в квартире и чердачных помещениях (по возможности ставнями, щитами из досок или фанеры);</a:t>
            </a:r>
          </a:p>
          <a:p>
            <a:pPr>
              <a:spcBef>
                <a:spcPts val="600"/>
              </a:spcBef>
            </a:pPr>
            <a:r>
              <a:rPr lang="ru-RU" sz="1400" dirty="0">
                <a:solidFill>
                  <a:schemeClr val="bg1"/>
                </a:solidFill>
              </a:rPr>
              <a:t>- освободите балкон, территории двора от пожароопасных  и легковесных незакрепленных  предметов</a:t>
            </a:r>
            <a:r>
              <a:rPr lang="ru-RU" sz="1400" dirty="0" smtClean="0">
                <a:solidFill>
                  <a:schemeClr val="bg1"/>
                </a:solidFill>
              </a:rPr>
              <a:t>;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1027" name="Picture 3" descr="D:\МВИ Документы\1 КОНСПЕКТЫ\1 КОНСПЕКТЫ _ Курс Обучение\Тема 9 _  Действия по сигналам ГО\Буря урага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465" y="2179743"/>
            <a:ext cx="6187680" cy="4633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2835220"/>
            <a:ext cx="2286000" cy="2970044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lvl="0">
              <a:spcBef>
                <a:spcPts val="600"/>
              </a:spcBef>
            </a:pPr>
            <a:r>
              <a:rPr lang="ru-RU" sz="1400" dirty="0">
                <a:solidFill>
                  <a:schemeClr val="bg1"/>
                </a:solidFill>
              </a:rPr>
              <a:t>- сделайте запас продуктов и воды на 2-3 суток и автономных источников освещения (фонарей, керосиновых ламп, свечей);</a:t>
            </a:r>
          </a:p>
          <a:p>
            <a:pPr lvl="0">
              <a:spcBef>
                <a:spcPts val="600"/>
              </a:spcBef>
            </a:pPr>
            <a:r>
              <a:rPr lang="ru-RU" sz="1400" dirty="0">
                <a:solidFill>
                  <a:schemeClr val="bg1"/>
                </a:solidFill>
              </a:rPr>
              <a:t>- перейдите из легких построек в более прочные здания или подвальные помещения.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17340" y="44624"/>
            <a:ext cx="8712968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b="1" dirty="0">
                <a:solidFill>
                  <a:srgbClr val="000000"/>
                </a:solidFill>
                <a:latin typeface="Verdana" pitchFamily="34" charset="0"/>
              </a:rPr>
              <a:t> При получении сигнала (сообщения) о угрозе и возникновении урагана, бури, смерча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AA776B-D23B-4A99-99FA-DD5299E48F86}" type="slidenum">
              <a:rPr lang="ru-RU" altLang="ru-RU" smtClean="0"/>
              <a:pPr>
                <a:defRPr/>
              </a:pPr>
              <a:t>24</a:t>
            </a:fld>
            <a:endParaRPr lang="ru-RU" alt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751344"/>
            <a:ext cx="8208912" cy="203132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ru-RU" sz="1400" b="1" u="sng" dirty="0">
                <a:solidFill>
                  <a:schemeClr val="bg1"/>
                </a:solidFill>
              </a:rPr>
              <a:t>Если ураган, буря, смерч застал вас в здании:</a:t>
            </a:r>
            <a:endParaRPr lang="ru-RU" sz="1400" dirty="0">
              <a:solidFill>
                <a:schemeClr val="bg1"/>
              </a:solidFill>
            </a:endParaRPr>
          </a:p>
          <a:p>
            <a:r>
              <a:rPr lang="ru-RU" sz="1400" dirty="0">
                <a:solidFill>
                  <a:schemeClr val="bg1"/>
                </a:solidFill>
              </a:rPr>
              <a:t>- включите радиоприемник для получения информации органов ГОЧС и комиссии по чрезвычайным ситуациям;</a:t>
            </a:r>
          </a:p>
          <a:p>
            <a:r>
              <a:rPr lang="ru-RU" sz="1400" dirty="0">
                <a:solidFill>
                  <a:schemeClr val="bg1"/>
                </a:solidFill>
              </a:rPr>
              <a:t>- погасите огонь в печах, отключите электроэнергию, закройте краны. В темное время суток используйте фонари, лампы, свечи;</a:t>
            </a:r>
          </a:p>
          <a:p>
            <a:r>
              <a:rPr lang="ru-RU" sz="1400" dirty="0">
                <a:solidFill>
                  <a:schemeClr val="bg1"/>
                </a:solidFill>
              </a:rPr>
              <a:t>- отойдите от окон и займите безопасное место у стен внутренних помещений, в коридоре, у встроенных шкафов, в ванных комнатах, туалете, кладовых, в прочных шкафах, под столами;</a:t>
            </a:r>
          </a:p>
          <a:p>
            <a:r>
              <a:rPr lang="ru-RU" sz="1400" dirty="0">
                <a:solidFill>
                  <a:schemeClr val="bg1"/>
                </a:solidFill>
              </a:rPr>
              <a:t>- по возможности, находитесь в углубленном укрытии, погребах и т. п.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286000" y="28288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/>
              <a:t> 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17340" y="44624"/>
            <a:ext cx="8712968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b="1" dirty="0">
                <a:solidFill>
                  <a:srgbClr val="000000"/>
                </a:solidFill>
                <a:latin typeface="Verdana" pitchFamily="34" charset="0"/>
              </a:rPr>
              <a:t> При получении сигнала (сообщения) о угрозе и возникновении урагана, бури, смерча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40" y="2871252"/>
            <a:ext cx="8811265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02" y="4869160"/>
            <a:ext cx="2897138" cy="18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082" y="4862696"/>
            <a:ext cx="5532178" cy="18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AA776B-D23B-4A99-99FA-DD5299E48F86}" type="slidenum">
              <a:rPr lang="ru-RU" altLang="ru-RU" smtClean="0"/>
              <a:pPr>
                <a:defRPr/>
              </a:pPr>
              <a:t>25</a:t>
            </a:fld>
            <a:endParaRPr lang="ru-RU" altLang="ru-RU"/>
          </a:p>
        </p:txBody>
      </p:sp>
      <p:pic>
        <p:nvPicPr>
          <p:cNvPr id="2050" name="Picture 2" descr="https://psy.su/content/images/9mkJpYC5M2-1000x1000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7" y="202332"/>
            <a:ext cx="9089206" cy="645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96360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AA776B-D23B-4A99-99FA-DD5299E48F86}" type="slidenum">
              <a:rPr lang="ru-RU" altLang="ru-RU" smtClean="0"/>
              <a:pPr>
                <a:defRPr/>
              </a:pPr>
              <a:t>26</a:t>
            </a:fld>
            <a:endParaRPr lang="ru-RU" alt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737816"/>
            <a:ext cx="860678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ru-RU" sz="1400" dirty="0" smtClean="0"/>
              <a:t>Уточните</a:t>
            </a:r>
            <a:r>
              <a:rPr lang="ru-RU" sz="1400" dirty="0"/>
              <a:t>, находится ли вблизи места Вашего проживания или работы химически опасный объект.  Если да, то ознакомьтесь со свойствами, отличительными признаками и потенциальной опасностью АХОВ, имеющихся на данном объекте</a:t>
            </a:r>
            <a:r>
              <a:rPr lang="ru-RU" sz="1400" dirty="0" smtClean="0"/>
              <a:t>.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ru-RU" sz="1400" dirty="0" smtClean="0"/>
              <a:t>Изучите </a:t>
            </a:r>
            <a:r>
              <a:rPr lang="ru-RU" sz="1400" dirty="0"/>
              <a:t>порядок действий при его получении сигнала о химической аварии, правила герметизации помещения, защиты продовольствия и воды. </a:t>
            </a:r>
            <a:endParaRPr lang="ru-RU" sz="1400" dirty="0" smtClean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ru-RU" sz="1400" dirty="0" smtClean="0"/>
              <a:t>Изготовьте </a:t>
            </a:r>
            <a:r>
              <a:rPr lang="ru-RU" sz="1400" dirty="0"/>
              <a:t>и храните в доступном месте ватно-марлевые повязки для себя и членов семьи, а также памятку по действиям населения при аварии на химически опасном объекте. </a:t>
            </a:r>
            <a:endParaRPr lang="ru-RU" sz="1400" dirty="0" smtClean="0"/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400" dirty="0" smtClean="0"/>
              <a:t>При </a:t>
            </a:r>
            <a:r>
              <a:rPr lang="ru-RU" sz="1400" dirty="0"/>
              <a:t>возможности приобретите противогазы с коробками, </a:t>
            </a:r>
            <a:endParaRPr lang="ru-RU" sz="1400" dirty="0" smtClean="0"/>
          </a:p>
          <a:p>
            <a:pPr>
              <a:spcBef>
                <a:spcPts val="0"/>
              </a:spcBef>
            </a:pPr>
            <a:r>
              <a:rPr lang="ru-RU" sz="1400" dirty="0" smtClean="0"/>
              <a:t>защищающими </a:t>
            </a:r>
            <a:r>
              <a:rPr lang="ru-RU" sz="1400" dirty="0"/>
              <a:t>от соответствующих видов АХОВ.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17340" y="116632"/>
            <a:ext cx="8712968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b="1" dirty="0">
                <a:solidFill>
                  <a:srgbClr val="000000"/>
                </a:solidFill>
                <a:latin typeface="Verdana" pitchFamily="34" charset="0"/>
              </a:rPr>
              <a:t>При получении сигнала (сообщения) о </a:t>
            </a:r>
          </a:p>
          <a:p>
            <a:pPr lvl="0" algn="ctr"/>
            <a:r>
              <a:rPr lang="ru-RU" sz="1600" b="1" dirty="0">
                <a:solidFill>
                  <a:srgbClr val="000000"/>
                </a:solidFill>
                <a:latin typeface="Verdana" pitchFamily="34" charset="0"/>
              </a:rPr>
              <a:t>угрозе и возникновении химической аварии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2" y="4201294"/>
            <a:ext cx="8887081" cy="257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700" y="2636912"/>
            <a:ext cx="2720157" cy="1564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AA776B-D23B-4A99-99FA-DD5299E48F86}" type="slidenum">
              <a:rPr lang="ru-RU" altLang="ru-RU" smtClean="0"/>
              <a:pPr>
                <a:defRPr/>
              </a:pPr>
              <a:t>27</a:t>
            </a:fld>
            <a:endParaRPr lang="ru-RU" altLang="ru-RU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87128" y="620688"/>
            <a:ext cx="8709768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При сигнале «Внимание всем!» укройтесь в здании, включите радиоприемник и телевизор для получения достоверной информации об аварии и рекомендуемых действиях. Плотно закройте двери, окна, вентиляционные отверстия и дымоходы. Имеющиеся в них щели, заклейте бумагой или скотчем. Отключите электробытовые приборы и газ. Для защиты органов дыхания используйте противогаз, а при его отсутствии – ватно-марлевую повязку или подручные изделия из ткани, смоченные в воде, 2%-ном растворе пищевой соды (для защиты от хлора), 2%-ном растворе лимонной или уксусной кислоты (для защиты от аммиака). Для защиты от хлора укройтесь на верхних этажах здания, для защиты от аммиака – на нижних. </a:t>
            </a: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При авариях на железнодорожных и автомобильных магистралях, связанных с транспортировкой АХОВ, опасная зона устанавливается в радиусе 200 м от места аварии. Приближаться к этой зоне и входить в нее категорически запрещено.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17340" y="116632"/>
            <a:ext cx="8712968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b="1" dirty="0">
                <a:solidFill>
                  <a:srgbClr val="000000"/>
                </a:solidFill>
                <a:latin typeface="Verdana" pitchFamily="34" charset="0"/>
              </a:rPr>
              <a:t>Как действовать при химической аварии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107284"/>
            <a:ext cx="772477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200" y="4869160"/>
            <a:ext cx="3408304" cy="1800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AA776B-D23B-4A99-99FA-DD5299E48F86}" type="slidenum">
              <a:rPr lang="ru-RU" altLang="ru-RU" smtClean="0"/>
              <a:pPr>
                <a:defRPr/>
              </a:pPr>
              <a:t>28</a:t>
            </a:fld>
            <a:endParaRPr lang="ru-RU" alt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895248"/>
            <a:ext cx="86067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 smtClean="0"/>
              <a:t>а</a:t>
            </a:r>
            <a:r>
              <a:rPr lang="ru-RU" sz="1400" b="1" i="1" dirty="0"/>
              <a:t>) если вы находитесь на работе, в учебном заведении, необходимо</a:t>
            </a:r>
            <a:r>
              <a:rPr lang="ru-RU" sz="1400" dirty="0" smtClean="0"/>
              <a:t>:</a:t>
            </a:r>
            <a:endParaRPr lang="ru-RU" sz="14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17340" y="116632"/>
            <a:ext cx="8712968" cy="576064"/>
          </a:xfrm>
          <a:prstGeom prst="round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b="1" dirty="0">
                <a:solidFill>
                  <a:schemeClr val="bg1"/>
                </a:solidFill>
                <a:latin typeface="Verdana" pitchFamily="34" charset="0"/>
              </a:rPr>
              <a:t>ДЕЙСТВИЯ НАСЕЛЕНИЯ ПРИ ПОЛУЧЕНИИ </a:t>
            </a:r>
            <a:r>
              <a:rPr lang="ru-RU" sz="1600" b="1" dirty="0" smtClean="0">
                <a:solidFill>
                  <a:schemeClr val="bg1"/>
                </a:solidFill>
                <a:latin typeface="Verdana" pitchFamily="34" charset="0"/>
              </a:rPr>
              <a:t>СИГНАЛОВ</a:t>
            </a:r>
          </a:p>
          <a:p>
            <a:pPr lvl="0" algn="ctr"/>
            <a:r>
              <a:rPr lang="ru-RU" sz="1600" b="1" dirty="0" smtClean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ru-RU" sz="1600" b="1" dirty="0">
                <a:solidFill>
                  <a:schemeClr val="bg1"/>
                </a:solidFill>
                <a:latin typeface="Verdana" pitchFamily="34" charset="0"/>
              </a:rPr>
              <a:t>ГРАЖДАНСКОЙ ОБОРОНЫ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17340" y="836712"/>
            <a:ext cx="87129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dirty="0">
                <a:solidFill>
                  <a:srgbClr val="000000"/>
                </a:solidFill>
              </a:rPr>
              <a:t>Сигналами гражданской обороны в военное время являются</a:t>
            </a:r>
            <a:r>
              <a:rPr lang="ru-RU" sz="1400" dirty="0">
                <a:solidFill>
                  <a:srgbClr val="000000"/>
                </a:solidFill>
              </a:rPr>
              <a:t>: «Воздушная тревога», «Отбой воздушной тревоги», «Радиационная опасность», «Химическая тревога</a:t>
            </a:r>
            <a:r>
              <a:rPr lang="ru-RU" sz="1400" dirty="0" smtClean="0">
                <a:solidFill>
                  <a:srgbClr val="000000"/>
                </a:solidFill>
              </a:rPr>
              <a:t>».</a:t>
            </a:r>
            <a:endParaRPr lang="ru-RU" sz="1400" dirty="0">
              <a:solidFill>
                <a:srgbClr val="0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47664" y="1484784"/>
            <a:ext cx="6048672" cy="307777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1400" dirty="0">
                <a:solidFill>
                  <a:schemeClr val="bg1"/>
                </a:solidFill>
              </a:rPr>
              <a:t> </a:t>
            </a:r>
            <a:r>
              <a:rPr lang="ru-RU" sz="1400" b="1" dirty="0">
                <a:solidFill>
                  <a:schemeClr val="bg1"/>
                </a:solidFill>
              </a:rPr>
              <a:t>Как действовать по сигналу «Воздушная тревога»: 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2223737"/>
            <a:ext cx="555706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800"/>
              </a:spcBef>
            </a:pPr>
            <a:r>
              <a:rPr lang="ru-RU" sz="1400" dirty="0">
                <a:solidFill>
                  <a:srgbClr val="000000"/>
                </a:solidFill>
              </a:rPr>
              <a:t>- </a:t>
            </a:r>
            <a:r>
              <a:rPr lang="ru-RU" sz="1400" b="1" dirty="0">
                <a:solidFill>
                  <a:srgbClr val="000000"/>
                </a:solidFill>
              </a:rPr>
              <a:t>выполнить</a:t>
            </a:r>
            <a:r>
              <a:rPr lang="ru-RU" sz="1400" dirty="0">
                <a:solidFill>
                  <a:srgbClr val="000000"/>
                </a:solidFill>
              </a:rPr>
              <a:t> мероприятия, предусмотренные на этот случай инструкцией, разработанной для данного участка производства (прекратить работу или занятия);</a:t>
            </a:r>
          </a:p>
          <a:p>
            <a:pPr lvl="0">
              <a:spcBef>
                <a:spcPts val="1800"/>
              </a:spcBef>
            </a:pPr>
            <a:r>
              <a:rPr lang="ru-RU" sz="1400" dirty="0">
                <a:solidFill>
                  <a:srgbClr val="000000"/>
                </a:solidFill>
              </a:rPr>
              <a:t>- </a:t>
            </a:r>
            <a:r>
              <a:rPr lang="ru-RU" sz="1400" b="1" dirty="0">
                <a:solidFill>
                  <a:srgbClr val="000000"/>
                </a:solidFill>
              </a:rPr>
              <a:t>отключить</a:t>
            </a:r>
            <a:r>
              <a:rPr lang="ru-RU" sz="1400" dirty="0">
                <a:solidFill>
                  <a:srgbClr val="000000"/>
                </a:solidFill>
              </a:rPr>
              <a:t> (в темное время суток) наружное и внутреннее освещение, за исключением светильников маскировочного освещения;</a:t>
            </a:r>
          </a:p>
          <a:p>
            <a:pPr lvl="0">
              <a:spcBef>
                <a:spcPts val="1800"/>
              </a:spcBef>
            </a:pPr>
            <a:r>
              <a:rPr lang="ru-RU" sz="1400" dirty="0">
                <a:solidFill>
                  <a:srgbClr val="000000"/>
                </a:solidFill>
              </a:rPr>
              <a:t>- </a:t>
            </a:r>
            <a:r>
              <a:rPr lang="ru-RU" sz="1400" b="1" dirty="0">
                <a:solidFill>
                  <a:srgbClr val="000000"/>
                </a:solidFill>
              </a:rPr>
              <a:t>взять</a:t>
            </a:r>
            <a:r>
              <a:rPr lang="ru-RU" sz="1400" dirty="0">
                <a:solidFill>
                  <a:srgbClr val="000000"/>
                </a:solidFill>
              </a:rPr>
              <a:t> противогаз и закрепить его в «походном» положении;</a:t>
            </a:r>
          </a:p>
          <a:p>
            <a:pPr lvl="0">
              <a:spcBef>
                <a:spcPts val="1800"/>
              </a:spcBef>
            </a:pPr>
            <a:r>
              <a:rPr lang="ru-RU" sz="1400" dirty="0">
                <a:solidFill>
                  <a:srgbClr val="000000"/>
                </a:solidFill>
              </a:rPr>
              <a:t>- </a:t>
            </a:r>
            <a:r>
              <a:rPr lang="ru-RU" sz="1400" b="1" dirty="0">
                <a:solidFill>
                  <a:srgbClr val="000000"/>
                </a:solidFill>
              </a:rPr>
              <a:t>как можно быстрее </a:t>
            </a:r>
            <a:r>
              <a:rPr lang="ru-RU" sz="1400" dirty="0">
                <a:solidFill>
                  <a:srgbClr val="000000"/>
                </a:solidFill>
              </a:rPr>
              <a:t>занять место в убежище (укрытии);</a:t>
            </a:r>
          </a:p>
          <a:p>
            <a:pPr lvl="0">
              <a:spcBef>
                <a:spcPts val="1800"/>
              </a:spcBef>
            </a:pPr>
            <a:r>
              <a:rPr lang="ru-RU" sz="1400" dirty="0">
                <a:solidFill>
                  <a:srgbClr val="000000"/>
                </a:solidFill>
              </a:rPr>
              <a:t>- </a:t>
            </a:r>
            <a:r>
              <a:rPr lang="ru-RU" sz="1400" b="1" dirty="0">
                <a:solidFill>
                  <a:srgbClr val="000000"/>
                </a:solidFill>
              </a:rPr>
              <a:t>водители транспортных средств </a:t>
            </a:r>
            <a:r>
              <a:rPr lang="ru-RU" sz="1400" dirty="0">
                <a:solidFill>
                  <a:srgbClr val="000000"/>
                </a:solidFill>
              </a:rPr>
              <a:t>обязаны немедленно остановиться, открыть двери, отключить транспортное средство от источников электропитания и вслед за пассажирами поспешить в ближайшее укрытие;</a:t>
            </a:r>
          </a:p>
        </p:txBody>
      </p:sp>
      <p:pic>
        <p:nvPicPr>
          <p:cNvPr id="6146" name="Picture 2" descr="http://www.tabsite.com/media/36/369922/243892_man-with-list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917" l="0" r="98958">
                        <a14:foregroundMark x1="49479" y1="33854" x2="60938" y2="317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833" y="1882556"/>
            <a:ext cx="1512167" cy="1512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https://thumbs.dreamstime.com/x/light-bulb-cartoon-character-flipping-switch-3086276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000" l="3500" r="83250">
                        <a14:foregroundMark x1="31250" y1="7333" x2="22250" y2="11667"/>
                        <a14:foregroundMark x1="60750" y1="32667" x2="58250" y2="4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785" y="3019501"/>
            <a:ext cx="1615387" cy="121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ximza.ru/photos/big/1342ec171aa42782aa1f525593b2b41f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0505" y1="60484" x2="91751" y2="78360"/>
                        <a14:foregroundMark x1="78283" y1="61156" x2="71212" y2="88306"/>
                        <a14:foregroundMark x1="71212" y1="91263" x2="92593" y2="74731"/>
                        <a14:foregroundMark x1="71212" y1="59812" x2="68519" y2="65457"/>
                        <a14:foregroundMark x1="55051" y1="25538" x2="67508" y2="26210"/>
                        <a14:foregroundMark x1="49663" y1="26882" x2="61279" y2="23387"/>
                        <a14:foregroundMark x1="55051" y1="47581" x2="67508" y2="3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771" y="3369695"/>
            <a:ext cx="1070091" cy="1340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26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84" y="834763"/>
            <a:ext cx="5546252" cy="5414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984" y="3140968"/>
            <a:ext cx="3094129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AA776B-D23B-4A99-99FA-DD5299E48F86}" type="slidenum">
              <a:rPr lang="ru-RU" altLang="ru-RU" smtClean="0"/>
              <a:pPr>
                <a:defRPr/>
              </a:pPr>
              <a:t>29</a:t>
            </a:fld>
            <a:endParaRPr lang="ru-RU" alt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49884" y="963885"/>
            <a:ext cx="56902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б) если вы находитесь в общественном месте, необходимо внимательно выслушать </a:t>
            </a:r>
            <a:r>
              <a:rPr lang="ru-RU" sz="1400" dirty="0"/>
              <a:t>сообщение администрации о местонахождении ближайшего укрытия и поспешить туда, приведя имеющиеся средства индивидуальной защиты в готовность</a:t>
            </a:r>
            <a:r>
              <a:rPr lang="ru-RU" sz="1400" dirty="0" smtClean="0"/>
              <a:t>;</a:t>
            </a:r>
          </a:p>
          <a:p>
            <a:endParaRPr lang="ru-RU" sz="14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17340" y="116632"/>
            <a:ext cx="8712968" cy="43204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b="1" dirty="0">
                <a:solidFill>
                  <a:srgbClr val="000000"/>
                </a:solidFill>
                <a:latin typeface="Verdana" pitchFamily="34" charset="0"/>
              </a:rPr>
              <a:t>Как действовать по сигналу «Воздушная тревога»: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2924944"/>
            <a:ext cx="532859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dirty="0">
                <a:solidFill>
                  <a:srgbClr val="000000"/>
                </a:solidFill>
              </a:rPr>
              <a:t>в) если сигнал застал вас дома, необходимо:</a:t>
            </a:r>
          </a:p>
          <a:p>
            <a:pPr lvl="0"/>
            <a:r>
              <a:rPr lang="ru-RU" sz="1400" dirty="0">
                <a:solidFill>
                  <a:srgbClr val="000000"/>
                </a:solidFill>
              </a:rPr>
              <a:t>- выключить газ, все нагревательные приборы (погасить огонь в печи), отключить источники газо- и электроснабжения;</a:t>
            </a:r>
          </a:p>
          <a:p>
            <a:pPr lvl="0"/>
            <a:r>
              <a:rPr lang="ru-RU" sz="1400" dirty="0">
                <a:solidFill>
                  <a:srgbClr val="000000"/>
                </a:solidFill>
              </a:rPr>
              <a:t>- одеть детей, взять средства индивидуальной защиты;</a:t>
            </a:r>
          </a:p>
          <a:p>
            <a:pPr lvl="0"/>
            <a:r>
              <a:rPr lang="ru-RU" sz="1400" dirty="0">
                <a:solidFill>
                  <a:srgbClr val="000000"/>
                </a:solidFill>
              </a:rPr>
              <a:t>- взять медицинские средства защиты, запас воды и запас не скоропортящихся продуктов;</a:t>
            </a:r>
          </a:p>
          <a:p>
            <a:pPr lvl="0"/>
            <a:r>
              <a:rPr lang="ru-RU" sz="1400" dirty="0">
                <a:solidFill>
                  <a:srgbClr val="000000"/>
                </a:solidFill>
              </a:rPr>
              <a:t>- надеть противогаз и закрепить его в «походном» положении;</a:t>
            </a:r>
          </a:p>
          <a:p>
            <a:pPr lvl="0"/>
            <a:r>
              <a:rPr lang="ru-RU" sz="1400" dirty="0">
                <a:solidFill>
                  <a:srgbClr val="000000"/>
                </a:solidFill>
              </a:rPr>
              <a:t>- захватить имеющиеся средства защиты кожи;</a:t>
            </a:r>
          </a:p>
          <a:p>
            <a:pPr lvl="0"/>
            <a:r>
              <a:rPr lang="ru-RU" sz="1400" dirty="0">
                <a:solidFill>
                  <a:srgbClr val="000000"/>
                </a:solidFill>
              </a:rPr>
              <a:t>- предупредить соседей, если они не услышали сигнал;</a:t>
            </a:r>
          </a:p>
          <a:p>
            <a:pPr lvl="0"/>
            <a:r>
              <a:rPr lang="ru-RU" sz="1400" dirty="0">
                <a:solidFill>
                  <a:srgbClr val="000000"/>
                </a:solidFill>
              </a:rPr>
              <a:t>- как можно быстрее дойти до защитного сооружения, а если его нет, использовать естественные укрытия;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681077"/>
            <a:ext cx="2664296" cy="226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4858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>
                <a:lumMod val="41000"/>
                <a:lumOff val="59000"/>
              </a:srgbClr>
            </a:gs>
            <a:gs pos="39999">
              <a:srgbClr val="85C2FF">
                <a:lumMod val="31000"/>
                <a:lumOff val="69000"/>
              </a:srgbClr>
            </a:gs>
            <a:gs pos="70000">
              <a:srgbClr val="FFFF00">
                <a:lumMod val="11000"/>
                <a:lumOff val="89000"/>
              </a:srgbClr>
            </a:gs>
            <a:gs pos="100000">
              <a:srgbClr val="FFEBFA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45493"/>
            <a:ext cx="864096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Оповестить население означает: </a:t>
            </a:r>
            <a:r>
              <a:rPr lang="ru-RU" dirty="0"/>
              <a:t>своевременно предупредить его о надвигающейся опасности, создавшейся обстановке а также проинформировать о порядке поведения в этих условиях. В этих целях разработана специальная система оповещения населения (под словом населения подразумевается – руководители и должностные лица всех уровней власти и организаций, работающее и неработающее население, учащиеся).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2852936"/>
            <a:ext cx="354852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Система оповещения населения предназначена для передачи и доведения населению сигналов Гражданской обороны (ГО) и сигналов Единой государственной системы предупреждения и ликвидации чрезвычайных ситуаций (РСЧС).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AA776B-D23B-4A99-99FA-DD5299E48F86}" type="slidenum">
              <a:rPr lang="ru-RU" altLang="ru-RU" smtClean="0"/>
              <a:pPr>
                <a:defRPr/>
              </a:pPr>
              <a:t>3</a:t>
            </a:fld>
            <a:endParaRPr lang="ru-RU" altLang="ru-RU"/>
          </a:p>
        </p:txBody>
      </p:sp>
      <p:pic>
        <p:nvPicPr>
          <p:cNvPr id="38914" name="Picture 2" descr="http://900igr.net/up/datas/239748/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541169"/>
            <a:ext cx="5120211" cy="412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AA776B-D23B-4A99-99FA-DD5299E48F86}" type="slidenum">
              <a:rPr lang="ru-RU" altLang="ru-RU" smtClean="0"/>
              <a:pPr>
                <a:defRPr/>
              </a:pPr>
              <a:t>30</a:t>
            </a:fld>
            <a:endParaRPr lang="ru-RU" alt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17340" y="836712"/>
            <a:ext cx="701895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г) при получении сигнала на улице:</a:t>
            </a:r>
          </a:p>
          <a:p>
            <a:pPr marL="177800" indent="-177800">
              <a:spcBef>
                <a:spcPts val="600"/>
              </a:spcBef>
              <a:buFontTx/>
              <a:buChar char="-"/>
            </a:pPr>
            <a:r>
              <a:rPr lang="ru-RU" sz="1400" dirty="0" smtClean="0"/>
              <a:t>покинуть </a:t>
            </a:r>
            <a:r>
              <a:rPr lang="ru-RU" sz="1400" dirty="0"/>
              <a:t>транспортное средство сразу же после его остановки</a:t>
            </a:r>
            <a:r>
              <a:rPr lang="ru-RU" sz="1400" dirty="0" smtClean="0"/>
              <a:t>;</a:t>
            </a:r>
          </a:p>
          <a:p>
            <a:pPr marL="177800" indent="-177800">
              <a:spcBef>
                <a:spcPts val="600"/>
              </a:spcBef>
              <a:buFontTx/>
              <a:buChar char="-"/>
            </a:pPr>
            <a:r>
              <a:rPr lang="ru-RU" sz="1400" dirty="0" smtClean="0"/>
              <a:t>привести </a:t>
            </a:r>
            <a:r>
              <a:rPr lang="ru-RU" sz="1400" dirty="0"/>
              <a:t>в готовность имеющиеся при себе средства индивидуальной защиты и быстро занять ближайшее укрытие</a:t>
            </a:r>
            <a:r>
              <a:rPr lang="ru-RU" sz="1400" dirty="0" smtClean="0"/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480" y="2490414"/>
            <a:ext cx="2414133" cy="1971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25" b="96875" l="3518" r="989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732391"/>
            <a:ext cx="1561816" cy="1758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http://foundations.nathist.ru/sites/default/files/foundations/6c45b150-c4ba-42e9-94c8-682accaecb67/31548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078" y="4509120"/>
            <a:ext cx="3379401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2060848"/>
            <a:ext cx="592052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ru-RU" sz="1400" dirty="0">
                <a:solidFill>
                  <a:srgbClr val="000000"/>
                </a:solidFill>
              </a:rPr>
              <a:t> Если вы не успели занять убежище, (укрытие), спрячьтесь в ближайшем заглубленном помещении, подземном переходе, тоннеле или коллекторе; при отсутствии их используйте любую траншею, канаву, овраг, балку, лощину, яму и другие искусственные и естественные укрытия</a:t>
            </a:r>
            <a:r>
              <a:rPr lang="ru-RU" sz="1400" dirty="0" smtClean="0">
                <a:solidFill>
                  <a:srgbClr val="000000"/>
                </a:solidFill>
              </a:rPr>
              <a:t>.</a:t>
            </a:r>
            <a:endParaRPr lang="ru-RU" sz="1400" dirty="0">
              <a:solidFill>
                <a:srgbClr val="0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3717032"/>
            <a:ext cx="4824536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ru-RU" sz="1400" dirty="0">
                <a:solidFill>
                  <a:srgbClr val="000000"/>
                </a:solidFill>
              </a:rPr>
              <a:t>В сельской местности, кроме перечисленных выше мероприятий, по сигналу «Воздушная тревога» скот загоняют в герметизированное помещение или в естественные укрытия (овраги, балки, лощины, карьеры и т.д.).</a:t>
            </a:r>
          </a:p>
          <a:p>
            <a:pPr lvl="0">
              <a:spcBef>
                <a:spcPts val="600"/>
              </a:spcBef>
            </a:pPr>
            <a:r>
              <a:rPr lang="ru-RU" sz="1400" dirty="0">
                <a:solidFill>
                  <a:srgbClr val="000000"/>
                </a:solidFill>
              </a:rPr>
              <a:t>Во всех случаях внимательно прислушивайтесь к распоряжениям органов гражданской обороны (администрации), формирований охраны общественного порядка и неукоснительно выполняйте их.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17340" y="116632"/>
            <a:ext cx="8712968" cy="43204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b="1" dirty="0">
                <a:solidFill>
                  <a:srgbClr val="000000"/>
                </a:solidFill>
                <a:latin typeface="Verdana" pitchFamily="34" charset="0"/>
              </a:rPr>
              <a:t>Как действовать по сигналу «Воздушная тревога»: 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048" y="2469950"/>
            <a:ext cx="2823682" cy="2164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7803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AA776B-D23B-4A99-99FA-DD5299E48F86}" type="slidenum">
              <a:rPr lang="ru-RU" altLang="ru-RU" smtClean="0"/>
              <a:pPr>
                <a:defRPr/>
              </a:pPr>
              <a:t>31</a:t>
            </a:fld>
            <a:endParaRPr lang="ru-RU" alt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347864" y="692696"/>
            <a:ext cx="562829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400" dirty="0"/>
              <a:t>Сигнал </a:t>
            </a:r>
            <a:r>
              <a:rPr lang="ru-RU" sz="1400" b="1" dirty="0"/>
              <a:t>«Отбой воздушной тревоги»</a:t>
            </a:r>
            <a:r>
              <a:rPr lang="ru-RU" sz="1400" dirty="0"/>
              <a:t> подается для оповещения населения о том, что угроза непосредственного нападения противника миновала. Он доводится по радио- и телевизионной сетям: через каждые 3 минуты дикторы повторяют в течение 1-2 минут: «Внимание! Внимание! Граждане! Отбой воздушной тревоги! Отбой воздушной тревоги!» Сигнал дублируется по местным </a:t>
            </a:r>
            <a:r>
              <a:rPr lang="ru-RU" sz="1400" dirty="0" smtClean="0"/>
              <a:t> радиотрансляционным </a:t>
            </a:r>
            <a:r>
              <a:rPr lang="ru-RU" sz="1400" dirty="0"/>
              <a:t>сетям, с помощью подвижных громкоговорящих установок. 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63192" y="116632"/>
            <a:ext cx="8712968" cy="43204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b="1" dirty="0">
                <a:solidFill>
                  <a:srgbClr val="000000"/>
                </a:solidFill>
                <a:latin typeface="Verdana" pitchFamily="34" charset="0"/>
              </a:rPr>
              <a:t>«Отбой воздушной тревоги</a:t>
            </a:r>
            <a:r>
              <a:rPr lang="ru-RU" sz="1600" b="1" dirty="0" smtClean="0">
                <a:solidFill>
                  <a:srgbClr val="000000"/>
                </a:solidFill>
                <a:latin typeface="Verdana" pitchFamily="34" charset="0"/>
              </a:rPr>
              <a:t>»</a:t>
            </a:r>
            <a:endParaRPr lang="ru-RU" sz="16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72" y="709837"/>
            <a:ext cx="2826952" cy="2094974"/>
          </a:xfrm>
          <a:prstGeom prst="rect">
            <a:avLst/>
          </a:prstGeom>
          <a:noFill/>
          <a:ln>
            <a:noFill/>
          </a:ln>
          <a:effectLst>
            <a:glow rad="127000">
              <a:schemeClr val="accent1">
                <a:alpha val="18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7772" y="3893785"/>
            <a:ext cx="330009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ru-RU" sz="1400" dirty="0" smtClean="0">
                <a:solidFill>
                  <a:srgbClr val="000000"/>
                </a:solidFill>
              </a:rPr>
              <a:t>б</a:t>
            </a:r>
            <a:r>
              <a:rPr lang="ru-RU" sz="1400" dirty="0">
                <a:solidFill>
                  <a:srgbClr val="000000"/>
                </a:solidFill>
              </a:rPr>
              <a:t>) неработающее население вместе с детьми возвращается домой и действует в соответствии с объявленным порядком или режимом радиационной защиты. Все население должно находиться в готовности к возможному повторному нападению, внимательно следить за распоряжениями и сигналами органов гражданской обороны.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877444"/>
            <a:ext cx="5330087" cy="2867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7772" y="2858533"/>
            <a:ext cx="8928388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723900">
              <a:spcBef>
                <a:spcPts val="600"/>
              </a:spcBef>
            </a:pPr>
            <a:r>
              <a:rPr lang="ru-RU" sz="1400" dirty="0" smtClean="0">
                <a:solidFill>
                  <a:srgbClr val="000000"/>
                </a:solidFill>
              </a:rPr>
              <a:t>	После </a:t>
            </a:r>
            <a:r>
              <a:rPr lang="ru-RU" sz="1400" dirty="0">
                <a:solidFill>
                  <a:srgbClr val="000000"/>
                </a:solidFill>
              </a:rPr>
              <a:t>объявления этого сигнала население действует в соответствии со сложившейся обстановкой:</a:t>
            </a:r>
          </a:p>
          <a:p>
            <a:pPr lvl="0">
              <a:spcBef>
                <a:spcPts val="300"/>
              </a:spcBef>
            </a:pPr>
            <a:r>
              <a:rPr lang="ru-RU" sz="1400" dirty="0">
                <a:solidFill>
                  <a:srgbClr val="000000"/>
                </a:solidFill>
              </a:rPr>
              <a:t>а) рабочие, служащие, студенты (учащиеся) возвращаются к месту работы, учебы или включаются в работу по ликвидации последствий нападения;</a:t>
            </a:r>
          </a:p>
        </p:txBody>
      </p:sp>
    </p:spTree>
    <p:extLst>
      <p:ext uri="{BB962C8B-B14F-4D97-AF65-F5344CB8AC3E}">
        <p14:creationId xmlns:p14="http://schemas.microsoft.com/office/powerpoint/2010/main" val="39036276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AA776B-D23B-4A99-99FA-DD5299E48F86}" type="slidenum">
              <a:rPr lang="ru-RU" altLang="ru-RU" smtClean="0"/>
              <a:pPr>
                <a:defRPr/>
              </a:pPr>
              <a:t>32</a:t>
            </a:fld>
            <a:endParaRPr lang="ru-RU" alt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620688"/>
            <a:ext cx="72008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Сигнал </a:t>
            </a:r>
            <a:r>
              <a:rPr lang="ru-RU" sz="1400" dirty="0"/>
              <a:t>«Радиационная опасность» подается при выявлении начала радиоактивного заражения данного населенного пункта (района) или при угрозе радиоактивного заражения в течение ближайшего часа. Он доводится до населения по местным радио- и телевизионным сетям: диктор в течение 2-3 минут повторяет: «Внимание! Внимание! Граждане! Радиационная опасность! Радиационная опасность!». При необходимости оповещение дополняется словами: «Угрожаемые районы следующие…» В каждом населенном пункте (районе) способ доведения этого сигнала до жителей может уточняться исходя из местных условий.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17340" y="116632"/>
            <a:ext cx="8712968" cy="43204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b="1" dirty="0">
                <a:solidFill>
                  <a:srgbClr val="000000"/>
                </a:solidFill>
                <a:latin typeface="Verdana" pitchFamily="34" charset="0"/>
              </a:rPr>
              <a:t>Как действовать по сигналу «Радиационная опасность»: </a:t>
            </a:r>
          </a:p>
        </p:txBody>
      </p:sp>
      <p:pic>
        <p:nvPicPr>
          <p:cNvPr id="1028" name="Picture 4" descr="http://klichevforest.by/assets/images/Radiation/text/znak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150" y="836712"/>
            <a:ext cx="1466850" cy="128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://mydim.ua/pub/images/a7cc178e4b6535f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52936"/>
            <a:ext cx="3130699" cy="329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ьная выноска 4"/>
          <p:cNvSpPr/>
          <p:nvPr/>
        </p:nvSpPr>
        <p:spPr>
          <a:xfrm>
            <a:off x="3563888" y="2996952"/>
            <a:ext cx="4846687" cy="2577187"/>
          </a:xfrm>
          <a:prstGeom prst="wedgeEllipseCallout">
            <a:avLst>
              <a:gd name="adj1" fmla="val -70217"/>
              <a:gd name="adj2" fmla="val -1343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«Внимание! Внимание! Граждане! Радиационная опасность! Радиационная опасность!». </a:t>
            </a:r>
            <a:r>
              <a:rPr lang="ru-RU" sz="1600" i="1" dirty="0" smtClean="0">
                <a:solidFill>
                  <a:schemeClr val="tx1"/>
                </a:solidFill>
              </a:rPr>
              <a:t> </a:t>
            </a:r>
            <a:r>
              <a:rPr lang="ru-RU" b="1" dirty="0">
                <a:solidFill>
                  <a:schemeClr val="tx1"/>
                </a:solidFill>
              </a:rPr>
              <a:t>«Угрожаемые районы следующие…» </a:t>
            </a:r>
          </a:p>
        </p:txBody>
      </p:sp>
    </p:spTree>
    <p:extLst>
      <p:ext uri="{BB962C8B-B14F-4D97-AF65-F5344CB8AC3E}">
        <p14:creationId xmlns:p14="http://schemas.microsoft.com/office/powerpoint/2010/main" val="3654414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AA776B-D23B-4A99-99FA-DD5299E48F86}" type="slidenum">
              <a:rPr lang="ru-RU" altLang="ru-RU" smtClean="0"/>
              <a:pPr>
                <a:defRPr/>
              </a:pPr>
              <a:t>33</a:t>
            </a:fld>
            <a:endParaRPr lang="ru-RU" alt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17340" y="620688"/>
            <a:ext cx="886685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Услышав сигнал, каждый житель обязан:</a:t>
            </a:r>
          </a:p>
          <a:p>
            <a:r>
              <a:rPr lang="ru-RU" sz="1400" dirty="0"/>
              <a:t>- принять из аптечки индивидуальной шесть таблеток радиозащитного средства № 1 (гнездо № 4);</a:t>
            </a:r>
          </a:p>
          <a:p>
            <a:r>
              <a:rPr lang="ru-RU" sz="1400" dirty="0"/>
              <a:t>- надеть респиратор (</a:t>
            </a:r>
            <a:r>
              <a:rPr lang="ru-RU" sz="1400" dirty="0" err="1"/>
              <a:t>противопыльную</a:t>
            </a:r>
            <a:r>
              <a:rPr lang="ru-RU" sz="1400" dirty="0"/>
              <a:t> маску или ватно-марлевую повязку), а при отсутствии их привести в боевую готовность противогаз, а также надеть приспособленную для защиты кожи одежду, обувь, перчатки;</a:t>
            </a:r>
          </a:p>
          <a:p>
            <a:r>
              <a:rPr lang="ru-RU" sz="1400" dirty="0"/>
              <a:t>- взять подготовленный запас продуктов и воды, медикаменты, предметы первой необходимости и следовать в убежище или противорадиационное укрытие. Если обстоятельства вынуждают вас укрыться в квартире (доме) или в производственном помещении, то как можно быстрее следует закончить работу по герметизации помещения,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867457"/>
            <a:ext cx="7320508" cy="3873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7800" y="2780928"/>
            <a:ext cx="165789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>
                <a:solidFill>
                  <a:srgbClr val="000000"/>
                </a:solidFill>
              </a:rPr>
              <a:t>в котором вы будете находиться: закрыть плотной тканью окна, в зданиях с печным отоплением закрыть трубы, заделать имеющиеся щели и отверстия.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17340" y="116632"/>
            <a:ext cx="8712968" cy="43204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b="1" dirty="0">
                <a:solidFill>
                  <a:srgbClr val="000000"/>
                </a:solidFill>
                <a:latin typeface="Verdana" pitchFamily="34" charset="0"/>
              </a:rPr>
              <a:t>Как действовать по сигналу «Радиационная опасность»: </a:t>
            </a:r>
          </a:p>
        </p:txBody>
      </p:sp>
    </p:spTree>
    <p:extLst>
      <p:ext uri="{BB962C8B-B14F-4D97-AF65-F5344CB8AC3E}">
        <p14:creationId xmlns:p14="http://schemas.microsoft.com/office/powerpoint/2010/main" val="29743953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AA776B-D23B-4A99-99FA-DD5299E48F86}" type="slidenum">
              <a:rPr lang="ru-RU" altLang="ru-RU" smtClean="0"/>
              <a:pPr>
                <a:defRPr/>
              </a:pPr>
              <a:t>34</a:t>
            </a:fld>
            <a:endParaRPr lang="ru-RU" alt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17440" y="809228"/>
            <a:ext cx="546635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В сельской местности по этому сигналу </a:t>
            </a:r>
            <a:r>
              <a:rPr lang="ru-RU" sz="1400" dirty="0"/>
              <a:t>все домашние животные загоняются в подготовленные для длительного содержания животноводческие помещения; одновременно проводится проверка качества герметизации этих помещений, а также надежности герметизации складских помещений, погребов, колодцев, емкостей с водой, защищенности кормов, находящихся вне животноводческих </a:t>
            </a:r>
            <a:r>
              <a:rPr lang="ru-RU" sz="1400" dirty="0" smtClean="0"/>
              <a:t>помещений.</a:t>
            </a:r>
            <a:endParaRPr lang="ru-RU" sz="14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17340" y="116632"/>
            <a:ext cx="8712968" cy="43204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b="1" dirty="0">
                <a:solidFill>
                  <a:srgbClr val="000000"/>
                </a:solidFill>
                <a:latin typeface="Verdana" pitchFamily="34" charset="0"/>
              </a:rPr>
              <a:t>Как действовать по сигналу «Радиационная опасность»: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292080" y="3284984"/>
            <a:ext cx="3744416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 smtClean="0">
                <a:solidFill>
                  <a:srgbClr val="000000"/>
                </a:solidFill>
              </a:rPr>
              <a:t>При </a:t>
            </a:r>
            <a:r>
              <a:rPr lang="ru-RU" sz="1400" dirty="0">
                <a:solidFill>
                  <a:srgbClr val="000000"/>
                </a:solidFill>
              </a:rPr>
              <a:t>отсутствии </a:t>
            </a:r>
            <a:r>
              <a:rPr lang="ru-RU" sz="1400" dirty="0" err="1">
                <a:solidFill>
                  <a:srgbClr val="000000"/>
                </a:solidFill>
              </a:rPr>
              <a:t>загерметизированных</a:t>
            </a:r>
            <a:r>
              <a:rPr lang="ru-RU" sz="1400" dirty="0">
                <a:solidFill>
                  <a:srgbClr val="000000"/>
                </a:solidFill>
              </a:rPr>
              <a:t> помещений применяют имеющиеся средства индивидуальной защиты племенного скота. Обслуживающий животноводческие фермы персонал укрывается в противорадиационных укрытиях, подготовленных вблизи животноводческих помещений. Выход из убежищ (укрытий) и других </a:t>
            </a:r>
            <a:r>
              <a:rPr lang="ru-RU" sz="1400" dirty="0" err="1">
                <a:solidFill>
                  <a:srgbClr val="000000"/>
                </a:solidFill>
              </a:rPr>
              <a:t>загерметизированных</a:t>
            </a:r>
            <a:r>
              <a:rPr lang="ru-RU" sz="1400" dirty="0">
                <a:solidFill>
                  <a:srgbClr val="000000"/>
                </a:solidFill>
              </a:rPr>
              <a:t> помещений разрешается только по распоряжению местных органов гражданской обороны.</a:t>
            </a:r>
          </a:p>
        </p:txBody>
      </p:sp>
      <p:pic>
        <p:nvPicPr>
          <p:cNvPr id="4100" name="Picture 4" descr="https://www.intelkot.ru/upload/279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14" y="3212976"/>
            <a:ext cx="5082916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yt3.ggpht.com/a-/AJLlDp2hzCYvD2d1RX-vh_5z7ZCS37xJw2vaUE9ZfA=s900-mo-c-c0xffffffff-rj-k-n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809228"/>
            <a:ext cx="2403748" cy="2403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58607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AA776B-D23B-4A99-99FA-DD5299E48F86}" type="slidenum">
              <a:rPr lang="ru-RU" altLang="ru-RU" smtClean="0"/>
              <a:pPr>
                <a:defRPr/>
              </a:pPr>
              <a:t>35</a:t>
            </a:fld>
            <a:endParaRPr lang="ru-RU" alt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17340" y="620688"/>
            <a:ext cx="87129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Сигнал </a:t>
            </a:r>
            <a:r>
              <a:rPr lang="ru-RU" sz="1400" b="1" dirty="0"/>
              <a:t>«Химическая тревога»</a:t>
            </a:r>
            <a:r>
              <a:rPr lang="ru-RU" sz="1400" dirty="0"/>
              <a:t> подается при появлении признаков или обнаружении химического или бактериологического заражения. В этих целях используется местная радиотрансляционная сеть. Диктор объявляет: «Внимание! Внимание! Граждане! Химическая тревога! Химическая тревога» Эти слова повторяются в течение 5 минут с интервалом 30 секунд. Способы доведения этого сигнала до жителей могут уточняться и дополняться исходя из местных условий и возможностей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17340" y="116632"/>
            <a:ext cx="8712968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b="1" dirty="0">
                <a:solidFill>
                  <a:srgbClr val="000000"/>
                </a:solidFill>
                <a:latin typeface="Verdana" pitchFamily="34" charset="0"/>
              </a:rPr>
              <a:t>Как действовать по сигналу «Химическая тревога»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4113" y="3060160"/>
            <a:ext cx="403583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 smtClean="0">
                <a:solidFill>
                  <a:srgbClr val="000000"/>
                </a:solidFill>
              </a:rPr>
              <a:t> </a:t>
            </a:r>
            <a:r>
              <a:rPr lang="ru-RU" sz="1400" dirty="0">
                <a:solidFill>
                  <a:srgbClr val="000000"/>
                </a:solidFill>
              </a:rPr>
              <a:t>При входе в убежище средства защиты кожи снимаются в тамбуре, а противогазы в основном помещении. Сельскохозяйственные животные по сигналу «Химическая тревога» загоняются в заранее подготовленные помещения. О том, что опасность химического и бактериологического заражения миновала, и о порядке дальнейшего поведения вас известят местные органы гражданской обороны. Без их команды покидать убежища (укрытия) и другие </a:t>
            </a:r>
            <a:r>
              <a:rPr lang="ru-RU" sz="1400" dirty="0" err="1">
                <a:solidFill>
                  <a:srgbClr val="000000"/>
                </a:solidFill>
              </a:rPr>
              <a:t>загерметизированные</a:t>
            </a:r>
            <a:r>
              <a:rPr lang="ru-RU" sz="1400" dirty="0">
                <a:solidFill>
                  <a:srgbClr val="000000"/>
                </a:solidFill>
              </a:rPr>
              <a:t> помещения или снимать средства индивидуальной защиты запрещается.</a:t>
            </a:r>
          </a:p>
        </p:txBody>
      </p:sp>
      <p:pic>
        <p:nvPicPr>
          <p:cNvPr id="7" name="Picture 2" descr="http://diafilmy.su/uploads/posts/2018-03/1521667068_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435" y="3041576"/>
            <a:ext cx="5088565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17340" y="1899409"/>
            <a:ext cx="871296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</a:rPr>
              <a:t>По данному сигналу каждому необходимо принять одну таблетку средства при отравлении фосфорорганическими ОВ, которое находится в пенале гнезда № 2 аптечки индивидуальной (по дополнительному указанию органов ГО принять пять таблеток противобактериального средства № 1 из гнезда № 5), быстро надеть противогаз и имеющиеся средства индивидуальной защиты кожи и укрыться в защитном сооружении.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62313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4"/>
          <p:cNvSpPr>
            <a:spLocks noChangeArrowheads="1"/>
          </p:cNvSpPr>
          <p:nvPr/>
        </p:nvSpPr>
        <p:spPr bwMode="auto">
          <a:xfrm>
            <a:off x="0" y="0"/>
            <a:ext cx="9144000" cy="66690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Verdana" pitchFamily="34" charset="0"/>
            </a:endParaRPr>
          </a:p>
        </p:txBody>
      </p:sp>
      <p:sp>
        <p:nvSpPr>
          <p:cNvPr id="43011" name="Text Box 6"/>
          <p:cNvSpPr txBox="1">
            <a:spLocks noChangeArrowheads="1"/>
          </p:cNvSpPr>
          <p:nvPr/>
        </p:nvSpPr>
        <p:spPr bwMode="auto">
          <a:xfrm>
            <a:off x="1619250" y="234950"/>
            <a:ext cx="5905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 b="1">
                <a:solidFill>
                  <a:srgbClr val="996633"/>
                </a:solidFill>
                <a:latin typeface="Times New Roman" pitchFamily="18" charset="0"/>
              </a:rPr>
              <a:t>Л   И   Т   Е   Р   А   Т   У  Р   А</a:t>
            </a:r>
          </a:p>
        </p:txBody>
      </p:sp>
      <p:sp>
        <p:nvSpPr>
          <p:cNvPr id="43012" name="Text Box 7"/>
          <p:cNvSpPr txBox="1">
            <a:spLocks noChangeArrowheads="1"/>
          </p:cNvSpPr>
          <p:nvPr/>
        </p:nvSpPr>
        <p:spPr bwMode="auto">
          <a:xfrm>
            <a:off x="406400" y="836613"/>
            <a:ext cx="8558213" cy="526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96888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AutoNum type="arabicPeriod"/>
            </a:pPr>
            <a:r>
              <a:rPr lang="ru-RU" altLang="ru-RU" sz="1200"/>
              <a:t>Постановление Правительства  РФ № 177 от 1.03.1993 г “Об  утверждении Положения   о  порядке использования действующих радиовещательных и телевизионных станций  для оповещения и  информации населения РФ в ЧС мирного и военного времени”.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ru-RU" altLang="ru-RU" sz="1200"/>
              <a:t>Постановление Правительства РФ  № 178 от 1.03.1993 года “О создании локальных  систем оповещения  в  районах   размещения   потенциально </a:t>
            </a:r>
            <a:r>
              <a:rPr lang="en-US" altLang="ru-RU" sz="1200"/>
              <a:t>n</a:t>
            </a:r>
            <a:r>
              <a:rPr lang="ru-RU" altLang="ru-RU" sz="1200"/>
              <a:t>опасных объектов”.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ru-RU" altLang="ru-RU" sz="1200"/>
              <a:t> Приказ МЧС РФ, Министерства информационных технологий и связи РФ и Министерства культуры и массовых коммуникаций РФ  от 25 июля 2006 г. N 422/90/376   "Об утверждении Положения о системах оповещения населения"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ru-RU" altLang="ru-RU" sz="1200"/>
              <a:t> Приказ МЧС РФ от 29 июня 2006 г. N 386  "Об утверждении Административного регламента МЧС Росиии по исполнению государственной функции по организации информирования населения через средства массовой информации и по иным каналам о прогнозируемых и возникших чрезвычайных ситуациях и пожарах, мерах по обеспечению безопасности населения и территорий, приемах и способах защиты, а также пропаганде в области гражданской обороны, защиты населения и территорий от чрезвычайных ситуаций, обеспечения пожарной безопасности и безопасности людей на водных объектах»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ru-RU" altLang="ru-RU" sz="1200"/>
              <a:t>Гражданская защита. Понятийно-терминологический словарь. / Под. Общ. ред. Ю. Л. Воробьёва.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ru-RU" altLang="ru-RU" sz="1200"/>
              <a:t>Каталог основных понятий Российской системы предупреждения и действий в чрезвычайных ситуациях. / Отв. ред. В. А. Владимиров.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ru-RU" altLang="ru-RU" sz="1200"/>
              <a:t>Предупреждение и ликвидация чрезвычайных ситуаций. Учебное пособие для органов управления РСЧС. / Под общ. ред. Ю. Л. Воробьёва.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ru-RU" altLang="ru-RU" sz="1200"/>
              <a:t>Организация и ведение гражданской обороны и защиты населения и территорий от чрезвычайных ситуаций природного и техногенного характера. / Под общ. ред. Г. Н. Кирилова.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ru-RU" altLang="ru-RU" sz="1200"/>
              <a:t> Руководство по действиям органов управления и сил РСЧС при угрозе и возникновении чрезвычайных ситуаций.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ru-RU" altLang="ru-RU" sz="1200"/>
              <a:t>Ликвидация последствий аварий и стихийных бедствий. Михно Е. П.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ru-RU" altLang="ru-RU" sz="1200"/>
              <a:t>Организация работы органов управления ГО при ликвидации последствий чрезвычайных ситуаций мирного времени. Федоренко В. М., Плотников П. В., Садыков В.С.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ru-RU" altLang="ru-RU" sz="1200"/>
              <a:t>«Организация работы КЧС и ПБ всех уровней» учебно-методическое пособие под общей редакцией Н.А. Крючка МЧС России институт риска и безопасности Москва 2007 г.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AA776B-D23B-4A99-99FA-DD5299E48F86}" type="slidenum">
              <a:rPr lang="ru-RU" altLang="ru-RU" smtClean="0"/>
              <a:pPr>
                <a:defRPr/>
              </a:pPr>
              <a:t>36</a:t>
            </a:fld>
            <a:endParaRPr lang="ru-RU" alt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484438" y="3933825"/>
            <a:ext cx="4248150" cy="158273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000" b="1" i="1" dirty="0"/>
              <a:t>Спасибо</a:t>
            </a:r>
          </a:p>
          <a:p>
            <a:pPr algn="ctr">
              <a:defRPr/>
            </a:pPr>
            <a:r>
              <a:rPr lang="ru-RU" sz="4000" b="1" i="1" dirty="0"/>
              <a:t>за внимание!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AA776B-D23B-4A99-99FA-DD5299E48F86}" type="slidenum">
              <a:rPr lang="ru-RU" altLang="ru-RU" smtClean="0"/>
              <a:pPr>
                <a:defRPr/>
              </a:pPr>
              <a:t>37</a:t>
            </a:fld>
            <a:endParaRPr lang="ru-RU" alt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>
                <a:lumMod val="41000"/>
                <a:lumOff val="59000"/>
              </a:srgbClr>
            </a:gs>
            <a:gs pos="39999">
              <a:srgbClr val="85C2FF">
                <a:lumMod val="31000"/>
                <a:lumOff val="69000"/>
              </a:srgbClr>
            </a:gs>
            <a:gs pos="70000">
              <a:srgbClr val="FFFF00">
                <a:lumMod val="11000"/>
                <a:lumOff val="89000"/>
              </a:srgbClr>
            </a:gs>
            <a:gs pos="100000">
              <a:srgbClr val="FFEBFA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03548" y="404664"/>
            <a:ext cx="8136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Общим сигналом ГО и РСЧС является сигнал </a:t>
            </a:r>
            <a:r>
              <a:rPr lang="ru-RU" b="1" dirty="0" smtClean="0"/>
              <a:t>«Внимание всем!».</a:t>
            </a:r>
            <a:r>
              <a:rPr lang="ru-RU" dirty="0" smtClean="0"/>
              <a:t> Он предшествует всем остальным сигналам ГО и РСЧС и предназначен для привлечения внимания населения и его оповещения о надвигающейся или возникшей опасности.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03548" y="1646541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Основным средством доведения до населения условного сигнала «Внимание всем!» являются </a:t>
            </a:r>
            <a:r>
              <a:rPr lang="ru-RU" b="1" dirty="0"/>
              <a:t>электрические сирены</a:t>
            </a:r>
            <a:r>
              <a:rPr lang="ru-RU" dirty="0"/>
              <a:t>. </a:t>
            </a:r>
            <a:endParaRPr lang="ru-RU" dirty="0" smtClean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AA776B-D23B-4A99-99FA-DD5299E48F86}" type="slidenum">
              <a:rPr lang="ru-RU" altLang="ru-RU" smtClean="0"/>
              <a:pPr>
                <a:defRPr/>
              </a:pPr>
              <a:t>4</a:t>
            </a:fld>
            <a:endParaRPr lang="ru-RU" alt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2492896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Электрические сирены обладают достаточно высокой эффективностью в обеспечении экстренного оповещения населения. Они просты в устройстве и техническом обслуживании, служат десятилетиями, управление ими легко централизуется и они представляют собой в настоящее время центральное звено в системах оповещения населения. </a:t>
            </a:r>
          </a:p>
        </p:txBody>
      </p:sp>
      <p:pic>
        <p:nvPicPr>
          <p:cNvPr id="6" name="Picture 10" descr="https://samospasatel.by/sites/default/files/sirena-c-4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23" b="98361" l="2600" r="9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868" y="2796900"/>
            <a:ext cx="3288421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5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AA776B-D23B-4A99-99FA-DD5299E48F86}" type="slidenum">
              <a:rPr lang="ru-RU" altLang="ru-RU" smtClean="0"/>
              <a:pPr>
                <a:defRPr/>
              </a:pPr>
              <a:t>5</a:t>
            </a:fld>
            <a:endParaRPr lang="ru-RU" altLang="ru-RU"/>
          </a:p>
        </p:txBody>
      </p:sp>
      <p:pic>
        <p:nvPicPr>
          <p:cNvPr id="41986" name="Picture 2" descr="D:\МВИ Документы\АГЗ _ МЧС РА _ УГОЧС\УГОЧС-Отдел ПЧС\Карты и схемы\Майкоп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20141"/>
            <a:ext cx="8518390" cy="615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8912" y="18614"/>
            <a:ext cx="8208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</a:rPr>
              <a:t>Сирены устанавливаются </a:t>
            </a:r>
            <a:r>
              <a:rPr lang="ru-RU" dirty="0">
                <a:solidFill>
                  <a:srgbClr val="000000"/>
                </a:solidFill>
              </a:rPr>
              <a:t>по территории городов и населенных пунктов с таким расчетом, чтобы обеспечить, по возможности, их сплошное </a:t>
            </a:r>
            <a:r>
              <a:rPr lang="ru-RU" dirty="0" err="1">
                <a:solidFill>
                  <a:srgbClr val="000000"/>
                </a:solidFill>
              </a:rPr>
              <a:t>звукопокрытие</a:t>
            </a:r>
            <a:r>
              <a:rPr lang="ru-RU" dirty="0">
                <a:solidFill>
                  <a:srgbClr val="000000"/>
                </a:solidFill>
              </a:rPr>
              <a:t>. </a:t>
            </a:r>
            <a:endParaRPr lang="ru-RU" dirty="0"/>
          </a:p>
        </p:txBody>
      </p:sp>
      <p:pic>
        <p:nvPicPr>
          <p:cNvPr id="5" name="Picture 10" descr="https://samospasatel.by/sites/default/files/sirena-c-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23" b="98361" l="2600" r="9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378834"/>
            <a:ext cx="376897" cy="32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ttps://samospasatel.by/sites/default/files/sirena-c-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23" b="98361" l="2600" r="9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552" y="4437112"/>
            <a:ext cx="376897" cy="32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https://samospasatel.by/sites/default/files/sirena-c-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23" b="98361" l="2600" r="9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5" y="1574800"/>
            <a:ext cx="376897" cy="32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https://samospasatel.by/sites/default/files/sirena-c-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23" b="98361" l="2600" r="9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449" y="2375376"/>
            <a:ext cx="376897" cy="32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https://samospasatel.by/sites/default/files/sirena-c-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23" b="98361" l="2600" r="9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827" y="3712761"/>
            <a:ext cx="376897" cy="32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https://samospasatel.by/sites/default/files/sirena-c-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23" b="98361" l="2600" r="9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276175"/>
            <a:ext cx="376897" cy="32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s://samospasatel.by/sites/default/files/sirena-c-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23" b="98361" l="2600" r="9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276176"/>
            <a:ext cx="376897" cy="32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https://samospasatel.by/sites/default/files/sirena-c-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23" b="98361" l="2600" r="9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869" y="3344947"/>
            <a:ext cx="376897" cy="32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https://samospasatel.by/sites/default/files/sirena-c-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23" b="98361" l="2600" r="9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455120"/>
            <a:ext cx="376897" cy="32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https://samospasatel.by/sites/default/files/sirena-c-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23" b="98361" l="2600" r="9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5949280"/>
            <a:ext cx="376897" cy="32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https://samospasatel.by/sites/default/files/sirena-c-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23" b="98361" l="2600" r="9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207" y="1896671"/>
            <a:ext cx="376897" cy="32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https://samospasatel.by/sites/default/files/sirena-c-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23" b="98361" l="2600" r="9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35" y="3390207"/>
            <a:ext cx="376897" cy="32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https://samospasatel.by/sites/default/files/sirena-c-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23" b="98361" l="2600" r="9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513" y="3505882"/>
            <a:ext cx="376897" cy="32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https://samospasatel.by/sites/default/files/sirena-c-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23" b="98361" l="2600" r="9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373" y="3229272"/>
            <a:ext cx="376897" cy="32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https://samospasatel.by/sites/default/files/sirena-c-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23" b="98361" l="2600" r="9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327" y="3954305"/>
            <a:ext cx="376897" cy="32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https://samospasatel.by/sites/default/files/sirena-c-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23" b="98361" l="2600" r="9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352339"/>
            <a:ext cx="376897" cy="32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https://samospasatel.by/sites/default/files/sirena-c-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23" b="98361" l="2600" r="9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921" y="2973887"/>
            <a:ext cx="376897" cy="32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https://samospasatel.by/sites/default/files/sirena-c-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23" b="98361" l="2600" r="9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775" y="1951405"/>
            <a:ext cx="376897" cy="32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https://samospasatel.by/sites/default/files/sirena-c-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23" b="98361" l="2600" r="9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219" y="2514163"/>
            <a:ext cx="376897" cy="32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https://samospasatel.by/sites/default/files/sirena-c-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23" b="98361" l="2600" r="9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401" y="2552238"/>
            <a:ext cx="376897" cy="32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0" descr="https://samospasatel.by/sites/default/files/sirena-c-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23" b="98361" l="2600" r="9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576" y="1391230"/>
            <a:ext cx="376897" cy="32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https://samospasatel.by/sites/default/files/sirena-c-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23" b="98361" l="2600" r="9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746" y="1570174"/>
            <a:ext cx="376897" cy="32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https://samospasatel.by/sites/default/files/sirena-c-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23" b="98361" l="2600" r="9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76" y="4869160"/>
            <a:ext cx="376897" cy="32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https://samospasatel.by/sites/default/files/sirena-c-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23" b="98361" l="2600" r="9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695" y="2585044"/>
            <a:ext cx="376897" cy="32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https://samospasatel.by/sites/default/files/sirena-c-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23" b="98361" l="2600" r="9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726" y="2987972"/>
            <a:ext cx="376897" cy="32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938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5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250"/>
                            </p:stCondLst>
                            <p:childTnLst>
                              <p:par>
                                <p:cTn id="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750"/>
                            </p:stCondLst>
                            <p:childTnLst>
                              <p:par>
                                <p:cTn id="6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250"/>
                            </p:stCondLst>
                            <p:childTnLst>
                              <p:par>
                                <p:cTn id="7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750"/>
                            </p:stCondLst>
                            <p:childTnLst>
                              <p:par>
                                <p:cTn id="8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250"/>
                            </p:stCondLst>
                            <p:childTnLst>
                              <p:par>
                                <p:cTn id="8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500"/>
                            </p:stCondLst>
                            <p:childTnLst>
                              <p:par>
                                <p:cTn id="9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750"/>
                            </p:stCondLst>
                            <p:childTnLst>
                              <p:par>
                                <p:cTn id="9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000"/>
                            </p:stCondLst>
                            <p:childTnLst>
                              <p:par>
                                <p:cTn id="10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>
                <a:lumMod val="41000"/>
                <a:lumOff val="59000"/>
              </a:srgbClr>
            </a:gs>
            <a:gs pos="39999">
              <a:srgbClr val="85C2FF">
                <a:lumMod val="31000"/>
                <a:lumOff val="69000"/>
              </a:srgbClr>
            </a:gs>
            <a:gs pos="70000">
              <a:srgbClr val="FFFF00">
                <a:lumMod val="11000"/>
                <a:lumOff val="89000"/>
              </a:srgbClr>
            </a:gs>
            <a:gs pos="100000">
              <a:srgbClr val="FFEBFA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5517232"/>
            <a:ext cx="8208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При необходимости возможно и децентрализованное управление каждой </a:t>
            </a:r>
            <a:r>
              <a:rPr lang="ru-RU" dirty="0" err="1" smtClean="0"/>
              <a:t>электросиреной</a:t>
            </a:r>
            <a:r>
              <a:rPr lang="ru-RU" dirty="0" smtClean="0"/>
              <a:t> непосредственно с места ее установки или из АТС, где устанавливается промежуточная аппаратура управления работой сирен.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AA776B-D23B-4A99-99FA-DD5299E48F86}" type="slidenum">
              <a:rPr lang="ru-RU" altLang="ru-RU" smtClean="0"/>
              <a:pPr>
                <a:defRPr/>
              </a:pPr>
              <a:t>6</a:t>
            </a:fld>
            <a:endParaRPr lang="ru-RU" alt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4552" y="2204864"/>
            <a:ext cx="259724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1813"/>
            <a:r>
              <a:rPr lang="ru-RU" dirty="0" smtClean="0"/>
              <a:t>Как </a:t>
            </a:r>
            <a:r>
              <a:rPr lang="ru-RU" dirty="0"/>
              <a:t>правило, сети </a:t>
            </a:r>
            <a:r>
              <a:rPr lang="ru-RU" dirty="0" err="1"/>
              <a:t>электросирен</a:t>
            </a:r>
            <a:r>
              <a:rPr lang="ru-RU" dirty="0"/>
              <a:t>, созданные на определенной территории, управляются централизованно из одного пункта оповещения.</a:t>
            </a:r>
          </a:p>
        </p:txBody>
      </p:sp>
      <p:pic>
        <p:nvPicPr>
          <p:cNvPr id="40962" name="Picture 2" descr="http://kzs-siz.ru/components/com_jshopping/files/img_products/ssu-i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516" y="1144722"/>
            <a:ext cx="6195864" cy="4372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4084" y="188640"/>
            <a:ext cx="86563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</a:rPr>
              <a:t>Для этого используются сирены наружной установки типа С-40, которые обеспечивают радиус эффективного </a:t>
            </a:r>
            <a:r>
              <a:rPr lang="ru-RU" dirty="0" err="1">
                <a:solidFill>
                  <a:srgbClr val="000000"/>
                </a:solidFill>
              </a:rPr>
              <a:t>звукопокрытия</a:t>
            </a:r>
            <a:r>
              <a:rPr lang="ru-RU" dirty="0">
                <a:solidFill>
                  <a:srgbClr val="000000"/>
                </a:solidFill>
              </a:rPr>
              <a:t> в городе порядка 300-400 метров. </a:t>
            </a:r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>
                <a:lumMod val="41000"/>
                <a:lumOff val="59000"/>
              </a:srgbClr>
            </a:gs>
            <a:gs pos="39999">
              <a:srgbClr val="85C2FF">
                <a:lumMod val="31000"/>
                <a:lumOff val="69000"/>
              </a:srgbClr>
            </a:gs>
            <a:gs pos="70000">
              <a:srgbClr val="FFFF00">
                <a:lumMod val="11000"/>
                <a:lumOff val="89000"/>
              </a:srgbClr>
            </a:gs>
            <a:gs pos="100000">
              <a:srgbClr val="FFEBFA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335846"/>
            <a:ext cx="813690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	Существующая </a:t>
            </a:r>
            <a:r>
              <a:rPr lang="ru-RU" dirty="0"/>
              <a:t>аппаратура управления </a:t>
            </a:r>
            <a:r>
              <a:rPr lang="ru-RU" dirty="0" err="1"/>
              <a:t>электросиренами</a:t>
            </a:r>
            <a:r>
              <a:rPr lang="ru-RU" dirty="0"/>
              <a:t> при своем включении автоматически формирует циклы включения и выключения цепи питания электродвигателя сирены. В результате этого электродвигатель то набирает обороты, то снижает их. На оси двигателя смонтирована звукообразующая система, с помощью которой и формируется завывающий звук </a:t>
            </a:r>
            <a:r>
              <a:rPr lang="ru-RU" dirty="0" err="1"/>
              <a:t>электросирены</a:t>
            </a:r>
            <a:r>
              <a:rPr lang="ru-RU" dirty="0"/>
              <a:t>. 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AA776B-D23B-4A99-99FA-DD5299E48F86}" type="slidenum">
              <a:rPr lang="ru-RU" altLang="ru-RU" smtClean="0"/>
              <a:pPr>
                <a:defRPr/>
              </a:pPr>
              <a:t>7</a:t>
            </a:fld>
            <a:endParaRPr lang="ru-RU" alt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2367171"/>
            <a:ext cx="82089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dirty="0">
                <a:solidFill>
                  <a:srgbClr val="000000"/>
                </a:solidFill>
              </a:rPr>
              <a:t>	</a:t>
            </a:r>
            <a:r>
              <a:rPr lang="ru-RU" dirty="0" smtClean="0">
                <a:solidFill>
                  <a:srgbClr val="000000"/>
                </a:solidFill>
              </a:rPr>
              <a:t>При </a:t>
            </a:r>
            <a:r>
              <a:rPr lang="ru-RU" dirty="0">
                <a:solidFill>
                  <a:srgbClr val="000000"/>
                </a:solidFill>
              </a:rPr>
              <a:t>однократном включении аппаратуры управления </a:t>
            </a:r>
            <a:r>
              <a:rPr lang="ru-RU" dirty="0" err="1">
                <a:solidFill>
                  <a:srgbClr val="000000"/>
                </a:solidFill>
              </a:rPr>
              <a:t>электросирена</a:t>
            </a:r>
            <a:r>
              <a:rPr lang="ru-RU" dirty="0">
                <a:solidFill>
                  <a:srgbClr val="000000"/>
                </a:solidFill>
              </a:rPr>
              <a:t> отрабатывает 11 циклов (165 сек.) после чего автоматически отключается питание электродвигателя. Для повторного включения </a:t>
            </a:r>
            <a:r>
              <a:rPr lang="ru-RU" dirty="0" err="1">
                <a:solidFill>
                  <a:srgbClr val="000000"/>
                </a:solidFill>
              </a:rPr>
              <a:t>электросирены</a:t>
            </a:r>
            <a:r>
              <a:rPr lang="ru-RU" dirty="0">
                <a:solidFill>
                  <a:srgbClr val="000000"/>
                </a:solidFill>
              </a:rPr>
              <a:t> необходимо вновь задействовать аппаратуру управления.</a:t>
            </a:r>
          </a:p>
        </p:txBody>
      </p:sp>
      <p:pic>
        <p:nvPicPr>
          <p:cNvPr id="38914" name="Picture 2" descr="http://by.sensor-m.com/assets/images/shemy_new/uzs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874343"/>
            <a:ext cx="6724650" cy="2867025"/>
          </a:xfrm>
          <a:prstGeom prst="rect">
            <a:avLst/>
          </a:prstGeom>
          <a:noFill/>
          <a:ln w="38100">
            <a:solidFill>
              <a:srgbClr val="008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AA776B-D23B-4A99-99FA-DD5299E48F86}" type="slidenum">
              <a:rPr lang="ru-RU" altLang="ru-RU" smtClean="0"/>
              <a:pPr>
                <a:defRPr/>
              </a:pPr>
              <a:t>8</a:t>
            </a:fld>
            <a:endParaRPr lang="ru-RU" altLang="ru-RU"/>
          </a:p>
        </p:txBody>
      </p:sp>
      <p:pic>
        <p:nvPicPr>
          <p:cNvPr id="39938" name="Picture 2" descr="http://infagrad.ru/data/img/43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77" y="39289"/>
            <a:ext cx="8289245" cy="683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05474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53580" y="116632"/>
            <a:ext cx="8064896" cy="92333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ru-RU" dirty="0"/>
              <a:t>Уличные громкоговорители устанавливаются в местах наибольшего скопления людей (оживленные улицы, торговые места, площади, остановки транспорта).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AA776B-D23B-4A99-99FA-DD5299E48F86}" type="slidenum">
              <a:rPr lang="ru-RU" altLang="ru-RU" smtClean="0"/>
              <a:pPr>
                <a:defRPr/>
              </a:pPr>
              <a:t>9</a:t>
            </a:fld>
            <a:endParaRPr lang="ru-RU" alt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399308" y="1196752"/>
            <a:ext cx="6565180" cy="34163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ru-RU" dirty="0"/>
              <a:t>В настоящее время в систему оповещения широко внедряются беспроводные средства оповещения, управляемые по радиочастотным каналам связи. Основу таких систем составляет инновационные разработки, такие как,</a:t>
            </a:r>
          </a:p>
          <a:p>
            <a:r>
              <a:rPr lang="ru-RU" dirty="0"/>
              <a:t> «Электронная рында». Она предназначена для приема и передачи сигналов о чрезвычайных ситуациях по имеющимся каналам связи и обеспечивает гарантированное адресное оповещение жителей малых населенных пунктов о ЧС путем передачи сигнала «Внимание всем!» и других речевых сигналов и сообщений.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5517232"/>
            <a:ext cx="5888508" cy="1200329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/>
              <a:t>Еще одним эффективным средством оповещения и информирования населения о ЧС является «Громкоговорящий носимый комплекс оповещения» (ГНКО).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Eclipse</Template>
  <TotalTime>6141</TotalTime>
  <Words>3732</Words>
  <Application>Microsoft Office PowerPoint</Application>
  <PresentationFormat>Экран (4:3)</PresentationFormat>
  <Paragraphs>227</Paragraphs>
  <Slides>37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1" baseType="lpstr">
      <vt:lpstr>Оформление по умолчанию</vt:lpstr>
      <vt:lpstr>9_Тема Office</vt:lpstr>
      <vt:lpstr>2_Оформление по умолчанию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ирина</dc:creator>
  <cp:lastModifiedBy>ауумц</cp:lastModifiedBy>
  <cp:revision>210</cp:revision>
  <dcterms:created xsi:type="dcterms:W3CDTF">2007-05-24T03:41:01Z</dcterms:created>
  <dcterms:modified xsi:type="dcterms:W3CDTF">2019-06-03T11:29:58Z</dcterms:modified>
</cp:coreProperties>
</file>