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avi" ContentType="video/avi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75" r:id="rId4"/>
    <p:sldId id="259" r:id="rId5"/>
    <p:sldId id="260" r:id="rId6"/>
    <p:sldId id="271" r:id="rId7"/>
    <p:sldId id="261" r:id="rId8"/>
    <p:sldId id="276" r:id="rId9"/>
    <p:sldId id="262" r:id="rId10"/>
    <p:sldId id="263" r:id="rId11"/>
    <p:sldId id="269" r:id="rId12"/>
    <p:sldId id="270" r:id="rId13"/>
    <p:sldId id="274" r:id="rId14"/>
    <p:sldId id="273" r:id="rId15"/>
    <p:sldId id="272" r:id="rId16"/>
    <p:sldId id="265" r:id="rId1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85932" autoAdjust="0"/>
  </p:normalViewPr>
  <p:slideViewPr>
    <p:cSldViewPr>
      <p:cViewPr>
        <p:scale>
          <a:sx n="60" d="100"/>
          <a:sy n="60" d="100"/>
        </p:scale>
        <p:origin x="-378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ДЦП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</c:v>
                </c:pt>
                <c:pt idx="1">
                  <c:v>8</c:v>
                </c:pt>
                <c:pt idx="2">
                  <c:v>12</c:v>
                </c:pt>
                <c:pt idx="3">
                  <c:v>20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СД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</c:v>
                </c:pt>
                <c:pt idx="1">
                  <c:v>12</c:v>
                </c:pt>
                <c:pt idx="2">
                  <c:v>15</c:v>
                </c:pt>
                <c:pt idx="3">
                  <c:v>20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ЗПР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8</c:v>
                </c:pt>
                <c:pt idx="1">
                  <c:v>15</c:v>
                </c:pt>
                <c:pt idx="2">
                  <c:v>25</c:v>
                </c:pt>
                <c:pt idx="3">
                  <c:v>35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Обычные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7</c:v>
                </c:pt>
                <c:pt idx="1">
                  <c:v>65</c:v>
                </c:pt>
                <c:pt idx="2">
                  <c:v>98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Всего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Лист1!$F$2:$F$5</c:f>
              <c:numCache>
                <c:formatCode>General</c:formatCode>
                <c:ptCount val="4"/>
                <c:pt idx="0">
                  <c:v>26</c:v>
                </c:pt>
                <c:pt idx="1">
                  <c:v>100</c:v>
                </c:pt>
                <c:pt idx="2">
                  <c:v>150</c:v>
                </c:pt>
                <c:pt idx="3">
                  <c:v>155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1239168"/>
        <c:axId val="31245440"/>
        <c:axId val="0"/>
      </c:bar3DChart>
      <c:catAx>
        <c:axId val="3123916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ru-RU"/>
                  <a:t>Годы расчетного периода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31245440"/>
        <c:crosses val="autoZero"/>
        <c:auto val="1"/>
        <c:lblAlgn val="ctr"/>
        <c:lblOffset val="100"/>
        <c:noMultiLvlLbl val="0"/>
      </c:catAx>
      <c:valAx>
        <c:axId val="3124544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/>
                  <a:t>Количество человек в расчетном пеиоде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3123916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Творческая мастерская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Коррекционная работа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Пескотерапия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1">
                  <c:v>1</c:v>
                </c:pt>
                <c:pt idx="2">
                  <c:v>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Сказкотерапия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Лист1!$E$2:$E$5</c:f>
              <c:numCache>
                <c:formatCode>General</c:formatCode>
                <c:ptCount val="4"/>
                <c:pt idx="1">
                  <c:v>1</c:v>
                </c:pt>
                <c:pt idx="2">
                  <c:v>1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Театральная студия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Лист1!$F$2:$F$5</c:f>
              <c:numCache>
                <c:formatCode>General</c:formatCode>
                <c:ptCount val="4"/>
                <c:pt idx="1">
                  <c:v>1</c:v>
                </c:pt>
                <c:pt idx="2">
                  <c:v>1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Групповые развивающие занятия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Лист1!$G$2:$G$5</c:f>
              <c:numCache>
                <c:formatCode>General</c:formatCode>
                <c:ptCount val="4"/>
                <c:pt idx="1">
                  <c:v>1</c:v>
                </c:pt>
                <c:pt idx="2">
                  <c:v>1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Ритмика. Логоритмика. ЛФК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Лист1!$H$2:$H$5</c:f>
              <c:numCache>
                <c:formatCode>General</c:formatCode>
                <c:ptCount val="4"/>
                <c:pt idx="1">
                  <c:v>1</c:v>
                </c:pt>
                <c:pt idx="2">
                  <c:v>1</c:v>
                </c:pt>
              </c:numCache>
            </c:numRef>
          </c:val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Клуб "Очаг"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Лист1!$I$2:$I$5</c:f>
              <c:numCache>
                <c:formatCode>General</c:formatCode>
                <c:ptCount val="4"/>
                <c:pt idx="1">
                  <c:v>1</c:v>
                </c:pt>
                <c:pt idx="2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1383552"/>
        <c:axId val="31385472"/>
        <c:axId val="0"/>
      </c:bar3DChart>
      <c:catAx>
        <c:axId val="313835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ru-RU"/>
                  <a:t>Годы расчетного периода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31385472"/>
        <c:crosses val="autoZero"/>
        <c:auto val="1"/>
        <c:lblAlgn val="ctr"/>
        <c:lblOffset val="100"/>
        <c:noMultiLvlLbl val="0"/>
      </c:catAx>
      <c:valAx>
        <c:axId val="31385472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3138355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Стационарные     </c:v>
                </c:pt>
              </c:strCache>
            </c:strRef>
          </c:tx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</c:v>
                </c:pt>
                <c:pt idx="1">
                  <c:v>4</c:v>
                </c:pt>
                <c:pt idx="2">
                  <c:v>6</c:v>
                </c:pt>
                <c:pt idx="3">
                  <c:v>12</c:v>
                </c:pt>
                <c:pt idx="4">
                  <c:v>12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Выездные</c:v>
                </c:pt>
              </c:strCache>
            </c:strRef>
          </c:tx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2</c:v>
                </c:pt>
                <c:pt idx="1">
                  <c:v>4</c:v>
                </c:pt>
                <c:pt idx="2">
                  <c:v>6</c:v>
                </c:pt>
                <c:pt idx="3">
                  <c:v>4</c:v>
                </c:pt>
                <c:pt idx="4">
                  <c:v>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Всего</c:v>
                </c:pt>
              </c:strCache>
            </c:strRef>
          </c:tx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4</c:v>
                </c:pt>
                <c:pt idx="1">
                  <c:v>8</c:v>
                </c:pt>
                <c:pt idx="2">
                  <c:v>12</c:v>
                </c:pt>
                <c:pt idx="3">
                  <c:v>16</c:v>
                </c:pt>
                <c:pt idx="4">
                  <c:v>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0834432"/>
        <c:axId val="90836352"/>
      </c:barChart>
      <c:catAx>
        <c:axId val="9083443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ru-RU"/>
                  <a:t>Годы 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90836352"/>
        <c:crosses val="autoZero"/>
        <c:auto val="1"/>
        <c:lblAlgn val="ctr"/>
        <c:lblOffset val="100"/>
        <c:noMultiLvlLbl val="0"/>
      </c:catAx>
      <c:valAx>
        <c:axId val="9083635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/>
                  <a:t>Количество мастер-классов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9083443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FFC97-9079-4BFB-9C49-4CA601FA48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4D34FE-C00D-4A6D-A9F4-736F9D5079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5592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5592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3295E-1DC7-4402-8EE7-6E4688FE7B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F15B44-3C83-45B7-B926-5A9C02D725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9D2FC2-8455-40E5-BBC1-3663046A8B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48100" cy="4144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981200"/>
            <a:ext cx="3848100" cy="4144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C0555B-1775-42CA-B01E-7438C34D91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037554-A515-49F6-97A4-45C3F32650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166C59-AD81-41AA-91B7-8B2721A29B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3E432-B841-45A3-B712-E98FCEE073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9652B4-E8FF-4EA8-A574-790201201E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D380DD-34DE-4B9A-9421-9C62FA8090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33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848600" cy="414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455640BD-66BE-4EA4-9B2A-4CBE3A58E5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tan19nik@gmail.com" TargetMode="External"/><Relationship Id="rId2" Type="http://schemas.openxmlformats.org/officeDocument/2006/relationships/hyperlink" Target="https://vk.com/club130516322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10" Type="http://schemas.openxmlformats.org/officeDocument/2006/relationships/image" Target="../media/image18.jpeg"/><Relationship Id="rId4" Type="http://schemas.openxmlformats.org/officeDocument/2006/relationships/image" Target="../media/image12.jpg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>
          <a:xfrm>
            <a:off x="785786" y="1643050"/>
            <a:ext cx="7772400" cy="1470025"/>
          </a:xfrm>
        </p:spPr>
        <p:txBody>
          <a:bodyPr/>
          <a:lstStyle/>
          <a:p>
            <a:pPr eaLnBrk="1" hangingPunct="1"/>
            <a:r>
              <a:rPr lang="ru-RU" sz="5400" b="1" dirty="0" smtClean="0"/>
              <a:t>«Вовин дом»</a:t>
            </a:r>
            <a:endParaRPr lang="ru-RU" sz="5400" dirty="0" smtClean="0"/>
          </a:p>
        </p:txBody>
      </p:sp>
      <p:pic>
        <p:nvPicPr>
          <p:cNvPr id="3076" name="Рисунок 4" descr="children_0120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77606" y="5171281"/>
            <a:ext cx="1222375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Рисунок 5" descr="children_0170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025" y="2924175"/>
            <a:ext cx="1223963" cy="1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Рисунок 6" descr="children_0133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1640" y="5110638"/>
            <a:ext cx="3810000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Рисунок 7" descr="children_0127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4750" y="188913"/>
            <a:ext cx="1368425" cy="167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Рисунок 8" descr="children_0166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2045990"/>
            <a:ext cx="12573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одзаголовок 10"/>
          <p:cNvSpPr>
            <a:spLocks noGrp="1"/>
          </p:cNvSpPr>
          <p:nvPr>
            <p:ph type="subTitle" idx="1"/>
          </p:nvPr>
        </p:nvSpPr>
        <p:spPr>
          <a:xfrm>
            <a:off x="1305396" y="3598882"/>
            <a:ext cx="6400800" cy="1752600"/>
          </a:xfrm>
        </p:spPr>
        <p:txBody>
          <a:bodyPr/>
          <a:lstStyle/>
          <a:p>
            <a:r>
              <a:rPr lang="ru-RU" b="1" dirty="0"/>
              <a:t>МНОГОФУНКЦИОНАЛЬНЫЙ ДОМАШНИЙ ЦЕНТР                                           ДЛЯ ДЕТЕЙ И ПОДРОСТКОВ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35896" y="2708920"/>
            <a:ext cx="48965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 </a:t>
            </a:r>
            <a:endParaRPr lang="ru-RU" dirty="0"/>
          </a:p>
          <a:p>
            <a:pPr marL="285750" indent="-285750">
              <a:buFont typeface="Arial" pitchFamily="34" charset="0"/>
              <a:buChar char="̶"/>
            </a:pPr>
            <a:r>
              <a:rPr lang="ru-RU" dirty="0" smtClean="0"/>
              <a:t>Логопед-дефектолог;</a:t>
            </a:r>
          </a:p>
          <a:p>
            <a:pPr marL="285750" indent="-285750">
              <a:buFont typeface="Arial" pitchFamily="34" charset="0"/>
              <a:buChar char="̶"/>
            </a:pPr>
            <a:r>
              <a:rPr lang="ru-RU" dirty="0" smtClean="0"/>
              <a:t>Специальный психолог</a:t>
            </a:r>
          </a:p>
          <a:p>
            <a:pPr marL="285750" indent="-285750">
              <a:buFont typeface="Arial" pitchFamily="34" charset="0"/>
              <a:buChar char="̶"/>
            </a:pPr>
            <a:r>
              <a:rPr lang="ru-RU" dirty="0" smtClean="0"/>
              <a:t>Педагоги</a:t>
            </a:r>
            <a:r>
              <a:rPr lang="ru-RU" dirty="0"/>
              <a:t>, работающие по методике Н.А. Зайцева;</a:t>
            </a:r>
          </a:p>
          <a:p>
            <a:pPr marL="285750" indent="-285750">
              <a:buFont typeface="Arial" pitchFamily="34" charset="0"/>
              <a:buChar char="̶"/>
            </a:pPr>
            <a:r>
              <a:rPr lang="ru-RU" dirty="0" smtClean="0"/>
              <a:t>Музыкальный </a:t>
            </a:r>
            <a:r>
              <a:rPr lang="ru-RU" dirty="0"/>
              <a:t>работник;</a:t>
            </a:r>
          </a:p>
          <a:p>
            <a:pPr marL="285750" indent="-285750">
              <a:buFont typeface="Arial" pitchFamily="34" charset="0"/>
              <a:buChar char="̶"/>
            </a:pPr>
            <a:r>
              <a:rPr lang="ru-RU" dirty="0" smtClean="0"/>
              <a:t>Хореограф</a:t>
            </a:r>
            <a:r>
              <a:rPr lang="ru-RU" dirty="0"/>
              <a:t>; </a:t>
            </a:r>
          </a:p>
          <a:p>
            <a:pPr marL="285750" indent="-285750">
              <a:buFont typeface="Arial" pitchFamily="34" charset="0"/>
              <a:buChar char="̶"/>
            </a:pPr>
            <a:r>
              <a:rPr lang="ru-RU" dirty="0" smtClean="0"/>
              <a:t>Массажист</a:t>
            </a:r>
            <a:r>
              <a:rPr lang="ru-RU" dirty="0"/>
              <a:t>.</a:t>
            </a:r>
          </a:p>
        </p:txBody>
      </p:sp>
      <p:pic>
        <p:nvPicPr>
          <p:cNvPr id="3" name="Рисунок 2" descr="59916066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936" y="2540888"/>
            <a:ext cx="2621655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738720" y="997772"/>
            <a:ext cx="58799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FF0000"/>
                </a:solidFill>
              </a:rPr>
              <a:t>Ведущие специалисты центра: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41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75768" y="2204864"/>
            <a:ext cx="756084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ru-RU" dirty="0" smtClean="0"/>
              <a:t>Обычные </a:t>
            </a:r>
            <a:r>
              <a:rPr lang="ru-RU" dirty="0"/>
              <a:t>дети (со сложностями в общении).  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dirty="0"/>
              <a:t>Дети с речевыми нарушениями (дисплазия, дизартрия, общее недоразвитие речи, заикание, системное недоразвитие речи).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dirty="0"/>
              <a:t>Дети с ЗРР (задержкой речевого развития).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dirty="0"/>
              <a:t>Дети с ЗПР (задержкой психического развития).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dirty="0"/>
              <a:t>Детки с нарушением интеллекта (в том числе и выраженными) дошкольного и младшего школьного возраста.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dirty="0"/>
              <a:t>Дети с ДЦП (детский церебральный паралич).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dirty="0"/>
              <a:t>Дети с задержкой </a:t>
            </a:r>
            <a:r>
              <a:rPr lang="ru-RU" dirty="0" err="1"/>
              <a:t>психо</a:t>
            </a:r>
            <a:r>
              <a:rPr lang="ru-RU" dirty="0"/>
              <a:t>-моторного развития.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dirty="0"/>
              <a:t>Дети с РДА (ранний детский аутизм).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Со сложной структурой дефекта  с синдромом ДАУНА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908720"/>
            <a:ext cx="71287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FF0000"/>
                </a:solidFill>
              </a:rPr>
              <a:t>Мы работам со следующими категориями детей: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4" name="Рисунок 8" descr="children_0166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7563" y="3933056"/>
            <a:ext cx="1944215" cy="235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0969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07183" y="2186788"/>
            <a:ext cx="785693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ru-RU" dirty="0" smtClean="0"/>
              <a:t>Индивидуальные </a:t>
            </a:r>
            <a:r>
              <a:rPr lang="ru-RU" dirty="0"/>
              <a:t>коррекционные занятия.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dirty="0"/>
              <a:t>Индивидуальные логопедические занятия.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dirty="0"/>
              <a:t>Самомассаж  (и детский массаж). 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dirty="0"/>
              <a:t>Групповые коррекционные занятия.   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dirty="0"/>
              <a:t>Групповые развивающие занятия для детей от 2лет до 10.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dirty="0"/>
              <a:t>Группа кратковременного пребывания.            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dirty="0"/>
              <a:t>Группа дневного пребывания. 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dirty="0"/>
              <a:t>Театральная студия.   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dirty="0"/>
              <a:t>Танцевальный коллектив.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dirty="0"/>
              <a:t>Праздники Дни Рождения.   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dirty="0"/>
              <a:t>Ежеквартальный клуб «Отдыхаем всей семьей». 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dirty="0"/>
              <a:t>Досуговый клуб «ОЧАГ» для молодых семей с ОЗ. 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dirty="0"/>
              <a:t>Индивидуальные консультации для родителей.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74815" y="764703"/>
            <a:ext cx="75216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FF0000"/>
                </a:solidFill>
              </a:rPr>
              <a:t>Центр представляет широкий перечень услуг, среди которых центральными являются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16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125924813"/>
              </p:ext>
            </p:extLst>
          </p:nvPr>
        </p:nvGraphicFramePr>
        <p:xfrm>
          <a:off x="899592" y="1828800"/>
          <a:ext cx="7416824" cy="41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462898" y="764704"/>
            <a:ext cx="64807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</a:rPr>
              <a:t>Рисунок 1. Диаграмма вовлеченности детей с различными заболеваниями</a:t>
            </a:r>
          </a:p>
        </p:txBody>
      </p:sp>
    </p:spTree>
    <p:extLst>
      <p:ext uri="{BB962C8B-B14F-4D97-AF65-F5344CB8AC3E}">
        <p14:creationId xmlns:p14="http://schemas.microsoft.com/office/powerpoint/2010/main" val="288818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222244892"/>
              </p:ext>
            </p:extLst>
          </p:nvPr>
        </p:nvGraphicFramePr>
        <p:xfrm>
          <a:off x="1259632" y="1772816"/>
          <a:ext cx="7200800" cy="4279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259632" y="836712"/>
            <a:ext cx="66247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</a:rPr>
              <a:t>Рисунок 2. Диаграмма роста количества кружков за расчетный период</a:t>
            </a:r>
          </a:p>
        </p:txBody>
      </p:sp>
    </p:spTree>
    <p:extLst>
      <p:ext uri="{BB962C8B-B14F-4D97-AF65-F5344CB8AC3E}">
        <p14:creationId xmlns:p14="http://schemas.microsoft.com/office/powerpoint/2010/main" val="57337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828854781"/>
              </p:ext>
            </p:extLst>
          </p:nvPr>
        </p:nvGraphicFramePr>
        <p:xfrm>
          <a:off x="1043608" y="2276872"/>
          <a:ext cx="7056784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475656" y="908720"/>
            <a:ext cx="61206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Рисунок 3. Количество мастер-классов в расчетном периоде. Прогноз</a:t>
            </a:r>
          </a:p>
        </p:txBody>
      </p:sp>
    </p:spTree>
    <p:extLst>
      <p:ext uri="{BB962C8B-B14F-4D97-AF65-F5344CB8AC3E}">
        <p14:creationId xmlns:p14="http://schemas.microsoft.com/office/powerpoint/2010/main" val="3750472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91820" y="1977426"/>
            <a:ext cx="516632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Прежде </a:t>
            </a:r>
            <a:r>
              <a:rPr lang="ru-RU" b="1" dirty="0"/>
              <a:t>всего в том, что это первое  и единственное в нашем городе и в нашей республике - теплое, душевное   ДОМАШНЕЕ место, созданное самими родителями для наших детей. В нашем городе, да и в республике нет подобных центров, где в одном месте сосредоточено столько возможностей для детей  в плане умственного, физического, психологического, социально адаптивного, </a:t>
            </a:r>
            <a:r>
              <a:rPr lang="ru-RU" b="1" dirty="0" err="1"/>
              <a:t>профориентационного</a:t>
            </a:r>
            <a:r>
              <a:rPr lang="ru-RU" b="1" dirty="0"/>
              <a:t>, эстетического и досугового направления. Многие вопросы работы в Центре мы решаем своими силами, силами нашей молодежи и волонтеров. </a:t>
            </a:r>
            <a:endParaRPr lang="ru-RU" dirty="0"/>
          </a:p>
        </p:txBody>
      </p:sp>
      <p:pic>
        <p:nvPicPr>
          <p:cNvPr id="3" name="Рисунок 2" descr="deti_28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132856"/>
            <a:ext cx="2377440" cy="358584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1357477" y="692696"/>
            <a:ext cx="6686510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АКТУАЛЬНОСТЬ И УНИКАЛЬНОСТЬ </a:t>
            </a:r>
            <a:endParaRPr lang="ru-RU" sz="28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ru-RU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ПРОЕКТА</a:t>
            </a:r>
            <a:r>
              <a:rPr lang="ru-RU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89977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-20180621-WA000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4291" y="1196752"/>
            <a:ext cx="7986342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99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4895" y="1124744"/>
            <a:ext cx="813690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Мы живем в небольшом провинциальном городке. До республиканского центра где находятся различные реабилитационные центры, секции, кружки, клубы, доступные для людей с ОЗ, более 200км. </a:t>
            </a:r>
            <a:endParaRPr lang="ru-RU" sz="1600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ru-RU" b="1" dirty="0" smtClean="0"/>
              <a:t>В </a:t>
            </a:r>
            <a:r>
              <a:rPr lang="ru-RU" b="1" dirty="0"/>
              <a:t>городе 47 тыс. жителей, </a:t>
            </a:r>
            <a:endParaRPr lang="ru-RU" b="1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ru-RU" b="1" dirty="0" smtClean="0"/>
              <a:t>350 </a:t>
            </a:r>
            <a:r>
              <a:rPr lang="ru-RU" b="1" dirty="0"/>
              <a:t>детей в возрасте до </a:t>
            </a:r>
            <a:r>
              <a:rPr lang="ru-RU" b="1" dirty="0" smtClean="0"/>
              <a:t>18лет с ОЗ,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b="1" dirty="0" smtClean="0"/>
              <a:t>с </a:t>
            </a:r>
            <a:r>
              <a:rPr lang="ru-RU" b="1" dirty="0"/>
              <a:t>синдром Дауна </a:t>
            </a:r>
            <a:r>
              <a:rPr lang="ru-RU" b="1" dirty="0" smtClean="0"/>
              <a:t>29чел,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b="1" dirty="0" smtClean="0"/>
              <a:t>Аутизм 26чел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b="1" dirty="0" smtClean="0"/>
              <a:t>ЗПР, ЗРР 500чел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b="1" dirty="0" smtClean="0"/>
              <a:t>Умственная отсталость 188чел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b="1" dirty="0" smtClean="0"/>
              <a:t>С заболеваниями по слуху и зрению  38чел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b="1" dirty="0" smtClean="0"/>
              <a:t>колясочников – 32 чел..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b="1" dirty="0" smtClean="0"/>
              <a:t>Инвалидов от 18 до 35 лет-436чел.</a:t>
            </a:r>
          </a:p>
          <a:p>
            <a:r>
              <a:rPr lang="ru-RU" sz="1600" dirty="0" smtClean="0"/>
              <a:t>Общество детей- инвалидов отсутствует, секции</a:t>
            </a:r>
            <a:r>
              <a:rPr lang="ru-RU" sz="1600" dirty="0"/>
              <a:t>, клубы по интересам, творческие мастерские – в них не предусмотрены места для людей с ОЗ. Нет места для общения у этой категории молодежи. </a:t>
            </a:r>
            <a:r>
              <a:rPr lang="ru-RU" sz="1600" dirty="0" smtClean="0"/>
              <a:t>Кружковая, </a:t>
            </a:r>
            <a:r>
              <a:rPr lang="ru-RU" sz="1600" dirty="0"/>
              <a:t>коррекционная работа с детьми ведется в будние </a:t>
            </a:r>
            <a:r>
              <a:rPr lang="ru-RU" sz="1600" dirty="0" smtClean="0"/>
              <a:t>дни в ОСЗН </a:t>
            </a:r>
            <a:r>
              <a:rPr lang="ru-RU" sz="1600" dirty="0"/>
              <a:t>с 9 до </a:t>
            </a:r>
            <a:r>
              <a:rPr lang="ru-RU" sz="1600" dirty="0" smtClean="0"/>
              <a:t>17 (</a:t>
            </a:r>
            <a:r>
              <a:rPr lang="ru-RU" sz="1600" dirty="0"/>
              <a:t>в это время родители на работе а дети в школе), а в субботу и воскресенье, когда родители и дети дома эта служба не работает. Поэтому </a:t>
            </a:r>
            <a:r>
              <a:rPr lang="ru-RU" sz="1600" dirty="0" smtClean="0"/>
              <a:t> </a:t>
            </a:r>
            <a:r>
              <a:rPr lang="ru-RU" sz="1600" dirty="0"/>
              <a:t>мы эту ЗАДАЧУ </a:t>
            </a:r>
            <a:r>
              <a:rPr lang="ru-RU" sz="1600" dirty="0" smtClean="0"/>
              <a:t>решаем </a:t>
            </a:r>
            <a:r>
              <a:rPr lang="ru-RU" sz="1600" dirty="0"/>
              <a:t>своими силами.   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05017" y="478413"/>
            <a:ext cx="40094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 err="1" smtClean="0">
                <a:solidFill>
                  <a:srgbClr val="FF0000"/>
                </a:solidFill>
              </a:rPr>
              <a:t>Благополучатели</a:t>
            </a:r>
            <a:r>
              <a:rPr lang="ru-RU" sz="3600" dirty="0" smtClean="0">
                <a:solidFill>
                  <a:srgbClr val="FF0000"/>
                </a:solidFill>
              </a:rPr>
              <a:t> </a:t>
            </a:r>
            <a:endParaRPr lang="ru-RU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972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1988840"/>
            <a:ext cx="792088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err="1"/>
              <a:t>Правозаявитель</a:t>
            </a:r>
            <a:r>
              <a:rPr lang="ru-RU" sz="1600" b="1" dirty="0"/>
              <a:t>:</a:t>
            </a:r>
            <a:r>
              <a:rPr lang="ru-RU" sz="1600" dirty="0"/>
              <a:t>  </a:t>
            </a:r>
            <a:r>
              <a:rPr lang="ru-RU" sz="1600" b="1" dirty="0"/>
              <a:t>БЕЛОЯРЦЕВА  ТАТЬЯНА НИКОЛАЕВНА,   дата рождения – 19.11.1957г.  Образование – высшее педагогическое, 38 лет работы в коррекционном учреждении, 3года – освобожденный председатель профкома совхоза «Рассвет», 2 года – старший инспектор районного отдела культуры г. Моздок, высшая </a:t>
            </a:r>
            <a:r>
              <a:rPr lang="ru-RU" sz="1600" b="1" dirty="0" err="1"/>
              <a:t>щкола</a:t>
            </a:r>
            <a:r>
              <a:rPr lang="ru-RU" sz="1600" b="1" dirty="0"/>
              <a:t> профсоюзов </a:t>
            </a:r>
            <a:r>
              <a:rPr lang="ru-RU" sz="1600" b="1" dirty="0" err="1"/>
              <a:t>г.Краснодар</a:t>
            </a:r>
            <a:r>
              <a:rPr lang="ru-RU" sz="1600" b="1" dirty="0"/>
              <a:t>. Курсы практического детского и семейного психолога. Продолжаю обучаться у Екатерины </a:t>
            </a:r>
            <a:r>
              <a:rPr lang="ru-RU" sz="1600" b="1" dirty="0" err="1"/>
              <a:t>Кес</a:t>
            </a:r>
            <a:r>
              <a:rPr lang="ru-RU" sz="1600" b="1" dirty="0"/>
              <a:t> (детская и семейная психология СПб). Прошла обучение по системе раннего развития Н. А. Зайцева,</a:t>
            </a:r>
            <a:r>
              <a:rPr lang="ru-RU" sz="1600" dirty="0"/>
              <a:t> </a:t>
            </a:r>
            <a:r>
              <a:rPr lang="ru-RU" sz="1600" b="1" dirty="0"/>
              <a:t>обучение в группе  «Мир грамотности человека» академика Зотовой Татьяны Владимировны, с которой поддерживаю постоянную связь для консультаций и коррекции собственных действий). Постоянное прохождение курсов в Академии отношений </a:t>
            </a:r>
            <a:r>
              <a:rPr lang="ru-RU" sz="1600" b="1" dirty="0" err="1"/>
              <a:t>Е.Дигуровой</a:t>
            </a:r>
            <a:r>
              <a:rPr lang="ru-RU" sz="1600" b="1" dirty="0"/>
              <a:t> СПб (практическая психология межличностных отношений). Курсы </a:t>
            </a:r>
            <a:r>
              <a:rPr lang="ru-RU" sz="1600" b="1" dirty="0" err="1"/>
              <a:t>сказко</a:t>
            </a:r>
            <a:r>
              <a:rPr lang="ru-RU" sz="1600" b="1" dirty="0"/>
              <a:t>- и песочной терапии в Ростовском пединституте. 32 года воспитываю сына инвалида детства (синдром Дауна). Получила отличные результаты по его адаптации в обществе. </a:t>
            </a:r>
            <a:endParaRPr lang="ru-RU" sz="1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93254" y="524758"/>
            <a:ext cx="79208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Адрес: 363753, Россия, РСО – АЛАНИЯ, г. Моздок, </a:t>
            </a:r>
            <a:r>
              <a:rPr lang="ru-RU" b="1" dirty="0" err="1" smtClean="0"/>
              <a:t>ул.Добролюбова</a:t>
            </a:r>
            <a:r>
              <a:rPr lang="ru-RU" b="1" dirty="0"/>
              <a:t>, д.6.  Группа «</a:t>
            </a:r>
            <a:r>
              <a:rPr lang="ru-RU" b="1" dirty="0" err="1" smtClean="0"/>
              <a:t>ВКонтакте»</a:t>
            </a:r>
            <a:r>
              <a:rPr lang="ru-RU" b="1" u="sng" dirty="0" err="1" smtClean="0">
                <a:hlinkClick r:id="rId2"/>
              </a:rPr>
              <a:t>https</a:t>
            </a:r>
            <a:r>
              <a:rPr lang="ru-RU" b="1" u="sng" dirty="0">
                <a:hlinkClick r:id="rId2"/>
              </a:rPr>
              <a:t>://vk.com/club130516322</a:t>
            </a:r>
            <a:r>
              <a:rPr lang="ru-RU" b="1" u="sng" dirty="0"/>
              <a:t>, </a:t>
            </a:r>
            <a:endParaRPr lang="ru-RU" b="1" u="sng" dirty="0" smtClean="0"/>
          </a:p>
          <a:p>
            <a:r>
              <a:rPr lang="ru-RU" b="1" u="sng" dirty="0" smtClean="0"/>
              <a:t>здесь </a:t>
            </a:r>
            <a:r>
              <a:rPr lang="ru-RU" b="1" u="sng" dirty="0"/>
              <a:t>можно увидеть фото и видео с основных наших мероприятий</a:t>
            </a:r>
            <a:r>
              <a:rPr lang="ru-RU" b="1" dirty="0"/>
              <a:t> </a:t>
            </a:r>
            <a:r>
              <a:rPr lang="ru-RU" dirty="0"/>
              <a:t> </a:t>
            </a:r>
            <a:r>
              <a:rPr lang="ru-RU" b="1" dirty="0" smtClean="0"/>
              <a:t>эл</a:t>
            </a:r>
            <a:r>
              <a:rPr lang="ru-RU" b="1" dirty="0"/>
              <a:t>. адрес: </a:t>
            </a:r>
            <a:r>
              <a:rPr lang="en-US" b="1" u="sng" dirty="0">
                <a:hlinkClick r:id="rId3"/>
              </a:rPr>
              <a:t>tan</a:t>
            </a:r>
            <a:r>
              <a:rPr lang="ru-RU" b="1" u="sng" dirty="0">
                <a:hlinkClick r:id="rId3"/>
              </a:rPr>
              <a:t>19</a:t>
            </a:r>
            <a:r>
              <a:rPr lang="en-US" b="1" u="sng" dirty="0" err="1">
                <a:hlinkClick r:id="rId3"/>
              </a:rPr>
              <a:t>nik</a:t>
            </a:r>
            <a:r>
              <a:rPr lang="ru-RU" b="1" u="sng" dirty="0">
                <a:hlinkClick r:id="rId3"/>
              </a:rPr>
              <a:t>@</a:t>
            </a:r>
            <a:r>
              <a:rPr lang="en-US" b="1" u="sng" dirty="0" err="1">
                <a:hlinkClick r:id="rId3"/>
              </a:rPr>
              <a:t>gmail</a:t>
            </a:r>
            <a:r>
              <a:rPr lang="ru-RU" b="1" u="sng" dirty="0">
                <a:hlinkClick r:id="rId3"/>
              </a:rPr>
              <a:t>.</a:t>
            </a:r>
            <a:r>
              <a:rPr lang="en-US" b="1" u="sng" dirty="0">
                <a:hlinkClick r:id="rId3"/>
              </a:rPr>
              <a:t>com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81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8436" y="2123686"/>
            <a:ext cx="760769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родившийся </a:t>
            </a:r>
            <a:r>
              <a:rPr lang="ru-RU" dirty="0"/>
              <a:t>из здорового эгоизма и внутреннего альтруизма, разработанный прежде всего:</a:t>
            </a:r>
          </a:p>
          <a:p>
            <a:r>
              <a:rPr lang="ru-RU" dirty="0"/>
              <a:t>      -  с желанием поделиться многолетним накопленным опытом, </a:t>
            </a:r>
          </a:p>
          <a:p>
            <a:r>
              <a:rPr lang="ru-RU" dirty="0"/>
              <a:t>      - оказать посильную помощь родителям и детям в создании доступной среды  общения  и развития, </a:t>
            </a:r>
          </a:p>
          <a:p>
            <a:r>
              <a:rPr lang="ru-RU" dirty="0"/>
              <a:t>      - для получения помощи от специалистов  детям и их родителям, </a:t>
            </a:r>
          </a:p>
          <a:p>
            <a:r>
              <a:rPr lang="ru-RU" dirty="0"/>
              <a:t>      - для адаптации и социализации наших детей,</a:t>
            </a:r>
          </a:p>
          <a:p>
            <a:r>
              <a:rPr lang="ru-RU" dirty="0"/>
              <a:t>       - личным примером и участием показать, что при планомерной, постоянной работе, любви к детям и своему делу можно достичь прекрасных результатов в воспитании, коррекции и адаптации детей с ограничениями здоровья (далее – ОЗ) в обществе,</a:t>
            </a:r>
          </a:p>
          <a:p>
            <a:r>
              <a:rPr lang="ru-RU" dirty="0"/>
              <a:t>      - научить их быть полезными и себе и миру.                                                  </a:t>
            </a:r>
          </a:p>
          <a:p>
            <a:r>
              <a:rPr lang="ru-RU" b="1" dirty="0"/>
              <a:t>       - </a:t>
            </a:r>
            <a:r>
              <a:rPr lang="ru-RU" dirty="0"/>
              <a:t>создать возможность для общения для молодежи с ОЗ</a:t>
            </a:r>
          </a:p>
        </p:txBody>
      </p:sp>
      <p:pic>
        <p:nvPicPr>
          <p:cNvPr id="4" name="Рисунок 3" descr="59916066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99517"/>
            <a:ext cx="1656184" cy="1819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411760" y="891272"/>
            <a:ext cx="57606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"</a:t>
            </a:r>
            <a:r>
              <a:rPr lang="ru-RU" sz="2400" b="1" dirty="0">
                <a:solidFill>
                  <a:srgbClr val="FF0000"/>
                </a:solidFill>
              </a:rPr>
              <a:t>ВОВИН ДОМ"</a:t>
            </a:r>
            <a:r>
              <a:rPr lang="ru-RU" sz="2400" dirty="0">
                <a:solidFill>
                  <a:srgbClr val="FF0000"/>
                </a:solidFill>
              </a:rPr>
              <a:t> – это мой </a:t>
            </a:r>
            <a:r>
              <a:rPr lang="ru-RU" sz="2400" b="1" dirty="0">
                <a:solidFill>
                  <a:srgbClr val="FF0000"/>
                </a:solidFill>
              </a:rPr>
              <a:t>проект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2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2" y="908720"/>
            <a:ext cx="8263724" cy="46483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04" y="998393"/>
            <a:ext cx="8119886" cy="45674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01" y="692696"/>
            <a:ext cx="8290725" cy="46635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54" y="938243"/>
            <a:ext cx="8396453" cy="47230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048353"/>
            <a:ext cx="7767248" cy="43690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51183"/>
            <a:ext cx="8112742" cy="456341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139" y="548680"/>
            <a:ext cx="4387416" cy="58498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01" y="706723"/>
            <a:ext cx="8392508" cy="472078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03" y="1340768"/>
            <a:ext cx="8228320" cy="4628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4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0130" y="538996"/>
            <a:ext cx="818034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ЦЕЛЬ</a:t>
            </a:r>
            <a:r>
              <a:rPr lang="ru-RU" dirty="0">
                <a:solidFill>
                  <a:srgbClr val="FF0000"/>
                </a:solidFill>
              </a:rPr>
              <a:t>: </a:t>
            </a:r>
            <a:r>
              <a:rPr lang="ru-RU" b="1" dirty="0" smtClean="0">
                <a:solidFill>
                  <a:srgbClr val="FF0000"/>
                </a:solidFill>
              </a:rPr>
              <a:t>до 19 мая 2019г</a:t>
            </a:r>
            <a:r>
              <a:rPr lang="ru-RU" b="1" dirty="0">
                <a:solidFill>
                  <a:srgbClr val="FF0000"/>
                </a:solidFill>
              </a:rPr>
              <a:t>., охватить различными видами вовлеченности в жизнь центра не менее </a:t>
            </a:r>
            <a:r>
              <a:rPr lang="ru-RU" b="1" dirty="0" smtClean="0">
                <a:solidFill>
                  <a:srgbClr val="FF0000"/>
                </a:solidFill>
              </a:rPr>
              <a:t>2889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>
                <a:solidFill>
                  <a:srgbClr val="FF0000"/>
                </a:solidFill>
              </a:rPr>
              <a:t>человек, постоянно посещающих,  и </a:t>
            </a:r>
            <a:r>
              <a:rPr lang="ru-RU" b="1" dirty="0" smtClean="0">
                <a:solidFill>
                  <a:srgbClr val="FF0000"/>
                </a:solidFill>
              </a:rPr>
              <a:t>2800 </a:t>
            </a:r>
            <a:r>
              <a:rPr lang="ru-RU" b="1" dirty="0" smtClean="0">
                <a:solidFill>
                  <a:srgbClr val="FF0000"/>
                </a:solidFill>
              </a:rPr>
              <a:t>человек</a:t>
            </a:r>
            <a:r>
              <a:rPr lang="ru-RU" b="1" dirty="0">
                <a:solidFill>
                  <a:srgbClr val="FF0000"/>
                </a:solidFill>
              </a:rPr>
              <a:t>, приходящих на мастер-классы и массовые досуговые мероприятия.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b="1" dirty="0">
                <a:solidFill>
                  <a:srgbClr val="FF0000"/>
                </a:solidFill>
              </a:rPr>
              <a:t>Увеличить отряд волонтеров, активно участвующих в жизни центра, с 10 </a:t>
            </a:r>
            <a:r>
              <a:rPr lang="ru-RU" b="1">
                <a:solidFill>
                  <a:srgbClr val="FF0000"/>
                </a:solidFill>
              </a:rPr>
              <a:t>до </a:t>
            </a:r>
            <a:r>
              <a:rPr lang="ru-RU" b="1" smtClean="0">
                <a:solidFill>
                  <a:srgbClr val="FF0000"/>
                </a:solidFill>
              </a:rPr>
              <a:t>50 </a:t>
            </a:r>
            <a:r>
              <a:rPr lang="ru-RU" b="1" dirty="0">
                <a:solidFill>
                  <a:srgbClr val="FF0000"/>
                </a:solidFill>
              </a:rPr>
              <a:t>человек.</a:t>
            </a:r>
            <a:r>
              <a:rPr lang="ru-RU" dirty="0">
                <a:solidFill>
                  <a:srgbClr val="FF0000"/>
                </a:solidFill>
              </a:rPr>
              <a:t>  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2348880"/>
            <a:ext cx="77048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Моими сторонниками и помощниками являются родители детей с ОЗ, молодые люди,  и люди разного возраста с ОЗ, волонтеры и просто добрые, душевные люди города. Конкурентов на сегодняшний день нет. Эта ниша никем не занята. Вкладывать собственные средства от пенсии для строительства общественного места – это не для каждого, многим и самим жить негде. Когда Центр стал разрастаться, о нем стали узнавать все больше людей появились первые помощники. Изначально мне помогали мои родители из своей пенсии, строители, выполняющие работы идут на уступку и делают все со скидкой на благое дело, посильно помогают родители детей (закуп раздаточного материала, изготовление реквизита, баннер, закуп канцтоваров). </a:t>
            </a:r>
          </a:p>
        </p:txBody>
      </p:sp>
    </p:spTree>
    <p:extLst>
      <p:ext uri="{BB962C8B-B14F-4D97-AF65-F5344CB8AC3E}">
        <p14:creationId xmlns:p14="http://schemas.microsoft.com/office/powerpoint/2010/main" val="418589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13109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740738"/>
            <a:ext cx="7987187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Центр работает по следующим направлениям:</a:t>
            </a:r>
            <a:endParaRPr lang="ru-RU" sz="2400" dirty="0">
              <a:solidFill>
                <a:srgbClr val="FF0000"/>
              </a:solidFill>
            </a:endParaRPr>
          </a:p>
          <a:p>
            <a:r>
              <a:rPr lang="ru-RU" b="1" dirty="0"/>
              <a:t> </a:t>
            </a:r>
            <a:endParaRPr lang="ru-RU" dirty="0"/>
          </a:p>
          <a:p>
            <a:r>
              <a:rPr lang="ru-RU" sz="1400" b="1" dirty="0"/>
              <a:t>- </a:t>
            </a:r>
            <a:r>
              <a:rPr lang="ru-RU" sz="1400" dirty="0"/>
              <a:t>Дефектология (коррекционная педагогика) и логопедия;</a:t>
            </a:r>
          </a:p>
          <a:p>
            <a:r>
              <a:rPr lang="ru-RU" sz="1400" dirty="0"/>
              <a:t>  -  ЛФК, </a:t>
            </a:r>
            <a:r>
              <a:rPr lang="ru-RU" sz="1400" dirty="0" err="1"/>
              <a:t>логоритмика</a:t>
            </a:r>
            <a:r>
              <a:rPr lang="ru-RU" sz="1400" dirty="0"/>
              <a:t>, дыхательная гимнастика; </a:t>
            </a:r>
          </a:p>
          <a:p>
            <a:r>
              <a:rPr lang="ru-RU" sz="1400" dirty="0"/>
              <a:t>  - Танцевальный коллектив для колясочников и детей с ОЗ;</a:t>
            </a:r>
          </a:p>
          <a:p>
            <a:r>
              <a:rPr lang="ru-RU" sz="1400" dirty="0"/>
              <a:t>  - Практическая  психология и семейное консультирование;</a:t>
            </a:r>
          </a:p>
          <a:p>
            <a:r>
              <a:rPr lang="ru-RU" sz="1400" dirty="0"/>
              <a:t>  - Групповые занятия социальной адаптации для особых деток;                                                                                              </a:t>
            </a:r>
          </a:p>
          <a:p>
            <a:r>
              <a:rPr lang="ru-RU" sz="1400" dirty="0"/>
              <a:t>  - Занятия в группах раннего развития по системе </a:t>
            </a:r>
            <a:r>
              <a:rPr lang="ru-RU" sz="1400" dirty="0" err="1"/>
              <a:t>Н.А.Зайцева</a:t>
            </a:r>
            <a:r>
              <a:rPr lang="ru-RU" sz="1400" dirty="0"/>
              <a:t>;                  </a:t>
            </a:r>
          </a:p>
          <a:p>
            <a:r>
              <a:rPr lang="ru-RU" sz="1400" dirty="0"/>
              <a:t>  - Подготовка к школе детей нуждающихся в коррекции;</a:t>
            </a:r>
          </a:p>
          <a:p>
            <a:r>
              <a:rPr lang="ru-RU" sz="1400" dirty="0"/>
              <a:t>  - Песочная терапия;                                                                </a:t>
            </a:r>
          </a:p>
          <a:p>
            <a:r>
              <a:rPr lang="ru-RU" sz="1400" dirty="0"/>
              <a:t>  - Пальчиковая гимнастика;                                                         </a:t>
            </a:r>
          </a:p>
          <a:p>
            <a:r>
              <a:rPr lang="ru-RU" sz="1400" dirty="0"/>
              <a:t>  - </a:t>
            </a:r>
            <a:r>
              <a:rPr lang="ru-RU" sz="1400" dirty="0" err="1"/>
              <a:t>Двоерукое</a:t>
            </a:r>
            <a:r>
              <a:rPr lang="ru-RU" sz="1400" dirty="0"/>
              <a:t> рисование (активизация обоих полушарий мозга); </a:t>
            </a:r>
          </a:p>
          <a:p>
            <a:r>
              <a:rPr lang="ru-RU" sz="1400" dirty="0"/>
              <a:t>  - Детский самомассаж;                                                               </a:t>
            </a:r>
          </a:p>
          <a:p>
            <a:r>
              <a:rPr lang="ru-RU" sz="1400" dirty="0"/>
              <a:t>  - Массаж специалиста;</a:t>
            </a:r>
          </a:p>
          <a:p>
            <a:r>
              <a:rPr lang="ru-RU" sz="1400" dirty="0"/>
              <a:t>  - Творческая мастерская;                                                            </a:t>
            </a:r>
          </a:p>
          <a:p>
            <a:r>
              <a:rPr lang="ru-RU" sz="1400" dirty="0"/>
              <a:t>  - Общение и социализация;                                          </a:t>
            </a:r>
          </a:p>
          <a:p>
            <a:r>
              <a:rPr lang="ru-RU" sz="1400" dirty="0"/>
              <a:t>  - Музыкальные занятия. Ритмика. Танцевальная терапия. Рисование. Театральная студия;</a:t>
            </a:r>
          </a:p>
          <a:p>
            <a:r>
              <a:rPr lang="ru-RU" sz="1400" dirty="0"/>
              <a:t>  - Праздники, Дни Рождения, Тематические мероприятия; </a:t>
            </a:r>
          </a:p>
          <a:p>
            <a:r>
              <a:rPr lang="ru-RU" sz="1400" dirty="0"/>
              <a:t>  - Досуговый клуб «Отдыхаем всей семьёй»;                                                 </a:t>
            </a:r>
          </a:p>
          <a:p>
            <a:r>
              <a:rPr lang="ru-RU" sz="1400" dirty="0"/>
              <a:t>  - Клуб общения молодежи с ОЗ «ОЧАГ»; </a:t>
            </a:r>
          </a:p>
          <a:p>
            <a:r>
              <a:rPr lang="ru-RU" sz="1400" dirty="0"/>
              <a:t>   - </a:t>
            </a:r>
            <a:r>
              <a:rPr lang="ru-RU" sz="1400" dirty="0" err="1"/>
              <a:t>Профориентационная</a:t>
            </a:r>
            <a:r>
              <a:rPr lang="ru-RU" sz="1400" dirty="0"/>
              <a:t> работа с подростками и молодежью (с особенностями развития) с целью организации группы по </a:t>
            </a:r>
            <a:r>
              <a:rPr lang="ru-RU" sz="1400" dirty="0" err="1"/>
              <a:t>самозанятости</a:t>
            </a:r>
            <a:r>
              <a:rPr lang="ru-RU" sz="1400" dirty="0"/>
              <a:t>.</a:t>
            </a:r>
          </a:p>
        </p:txBody>
      </p:sp>
      <p:pic>
        <p:nvPicPr>
          <p:cNvPr id="4" name="Рисунок 3" descr="children_0120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1543" y="1483740"/>
            <a:ext cx="2445196" cy="2737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830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0069046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 Them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5A867B"/>
        </a:dk2>
        <a:lt2>
          <a:srgbClr val="B7D760"/>
        </a:lt2>
        <a:accent1>
          <a:srgbClr val="F1F3CF"/>
        </a:accent1>
        <a:accent2>
          <a:srgbClr val="E9CC7A"/>
        </a:accent2>
        <a:accent3>
          <a:srgbClr val="FFFFFF"/>
        </a:accent3>
        <a:accent4>
          <a:srgbClr val="000000"/>
        </a:accent4>
        <a:accent5>
          <a:srgbClr val="F7F8E4"/>
        </a:accent5>
        <a:accent6>
          <a:srgbClr val="D3B96E"/>
        </a:accent6>
        <a:hlink>
          <a:srgbClr val="D1B4C8"/>
        </a:hlink>
        <a:folHlink>
          <a:srgbClr val="96C8D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10069046</Template>
  <TotalTime>408</TotalTime>
  <Words>984</Words>
  <Application>Microsoft Office PowerPoint</Application>
  <PresentationFormat>Экран (4:3)</PresentationFormat>
  <Paragraphs>92</Paragraphs>
  <Slides>16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10069046</vt:lpstr>
      <vt:lpstr>«Вовин дом»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URTISI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1111</cp:lastModifiedBy>
  <cp:revision>46</cp:revision>
  <dcterms:created xsi:type="dcterms:W3CDTF">2011-08-18T13:52:20Z</dcterms:created>
  <dcterms:modified xsi:type="dcterms:W3CDTF">2018-06-27T18:48:44Z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TC100690461049</vt:lpwstr>
  </property>
</Properties>
</file>