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64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FE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092C-A19C-431E-B512-1972D7CFB49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C5E7-D3C1-41D4-B571-3D8A3EF68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092C-A19C-431E-B512-1972D7CFB49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C5E7-D3C1-41D4-B571-3D8A3EF68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092C-A19C-431E-B512-1972D7CFB49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C5E7-D3C1-41D4-B571-3D8A3EF68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092C-A19C-431E-B512-1972D7CFB49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C5E7-D3C1-41D4-B571-3D8A3EF68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092C-A19C-431E-B512-1972D7CFB49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C5E7-D3C1-41D4-B571-3D8A3EF68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092C-A19C-431E-B512-1972D7CFB49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C5E7-D3C1-41D4-B571-3D8A3EF68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092C-A19C-431E-B512-1972D7CFB49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C5E7-D3C1-41D4-B571-3D8A3EF68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092C-A19C-431E-B512-1972D7CFB49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C5E7-D3C1-41D4-B571-3D8A3EF68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092C-A19C-431E-B512-1972D7CFB49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C5E7-D3C1-41D4-B571-3D8A3EF68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092C-A19C-431E-B512-1972D7CFB49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C5E7-D3C1-41D4-B571-3D8A3EF68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092C-A19C-431E-B512-1972D7CFB49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C5E7-D3C1-41D4-B571-3D8A3EF68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092C-A19C-431E-B512-1972D7CFB49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5C5E7-D3C1-41D4-B571-3D8A3EF68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605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ramond" pitchFamily="18" charset="0"/>
              </a:rPr>
              <a:t>Волонтерский </a:t>
            </a:r>
            <a:r>
              <a:rPr lang="ru-RU" b="1" dirty="0" smtClean="0">
                <a:latin typeface="Garamond" pitchFamily="18" charset="0"/>
              </a:rPr>
              <a:t>центр</a:t>
            </a:r>
            <a:br>
              <a:rPr lang="ru-RU" b="1" dirty="0" smtClean="0">
                <a:latin typeface="Garamond" pitchFamily="18" charset="0"/>
              </a:rPr>
            </a:br>
            <a:r>
              <a:rPr lang="ru-RU" b="1" dirty="0" smtClean="0">
                <a:latin typeface="Garamond" pitchFamily="18" charset="0"/>
              </a:rPr>
              <a:t>на базе </a:t>
            </a:r>
            <a:br>
              <a:rPr lang="ru-RU" b="1" dirty="0" smtClean="0">
                <a:latin typeface="Garamond" pitchFamily="18" charset="0"/>
              </a:rPr>
            </a:br>
            <a:r>
              <a:rPr lang="ru-RU" b="1" dirty="0" smtClean="0">
                <a:latin typeface="Garamond" pitchFamily="18" charset="0"/>
              </a:rPr>
              <a:t>МБУ «Центр содействия </a:t>
            </a:r>
            <a:br>
              <a:rPr lang="ru-RU" b="1" dirty="0" smtClean="0">
                <a:latin typeface="Garamond" pitchFamily="18" charset="0"/>
              </a:rPr>
            </a:br>
            <a:r>
              <a:rPr lang="ru-RU" b="1" dirty="0" smtClean="0">
                <a:latin typeface="Garamond" pitchFamily="18" charset="0"/>
              </a:rPr>
              <a:t>социальному развитию </a:t>
            </a:r>
            <a:br>
              <a:rPr lang="ru-RU" b="1" dirty="0" smtClean="0">
                <a:latin typeface="Garamond" pitchFamily="18" charset="0"/>
              </a:rPr>
            </a:br>
            <a:r>
              <a:rPr lang="ru-RU" b="1" dirty="0" smtClean="0">
                <a:latin typeface="Garamond" pitchFamily="18" charset="0"/>
              </a:rPr>
              <a:t>молодежи «Гармония» </a:t>
            </a:r>
            <a:r>
              <a:rPr lang="ru-RU" b="1" dirty="0" smtClean="0">
                <a:latin typeface="Garamond" pitchFamily="18" charset="0"/>
              </a:rPr>
              <a:t> 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14346" y="5387975"/>
            <a:ext cx="935834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Кандалакша,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2018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лого Центра с подразделения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42852"/>
            <a:ext cx="1572818" cy="1570961"/>
          </a:xfrm>
          <a:prstGeom prst="rect">
            <a:avLst/>
          </a:prstGeom>
        </p:spPr>
      </p:pic>
      <p:pic>
        <p:nvPicPr>
          <p:cNvPr id="11268" name="Picture 4" descr="https://thumbs.dreamstime.com/z/volunteer-hands-illustration-art-white-background-3535413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823"/>
          <a:stretch>
            <a:fillRect/>
          </a:stretch>
        </p:blipFill>
        <p:spPr bwMode="auto">
          <a:xfrm rot="16200000">
            <a:off x="5361711" y="2789958"/>
            <a:ext cx="5643578" cy="192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63q1GMTy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83" r="902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4714876" cy="257176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Garamond" pitchFamily="18" charset="0"/>
              </a:rPr>
              <a:t>Спасибо </a:t>
            </a:r>
            <a:br>
              <a:rPr lang="ru-RU" sz="5400" b="1" dirty="0" smtClean="0">
                <a:latin typeface="Garamond" pitchFamily="18" charset="0"/>
              </a:rPr>
            </a:br>
            <a:r>
              <a:rPr lang="ru-RU" sz="5400" b="1" dirty="0" smtClean="0">
                <a:latin typeface="Garamond" pitchFamily="18" charset="0"/>
              </a:rPr>
              <a:t>за внимание! </a:t>
            </a:r>
            <a:endParaRPr lang="ru-RU" sz="5400" b="1" dirty="0">
              <a:latin typeface="Garamond" pitchFamily="18" charset="0"/>
            </a:endParaRPr>
          </a:p>
        </p:txBody>
      </p:sp>
      <p:pic>
        <p:nvPicPr>
          <p:cNvPr id="1026" name="Picture 2" descr="https://static8.depositphotos.com/1131998/970/v/950/depositphotos_9705615-stock-illustration-hand-with-backgroun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0609" y="1000108"/>
            <a:ext cx="4383391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Garamond" pitchFamily="18" charset="0"/>
              </a:rPr>
              <a:t>Основная цель </a:t>
            </a:r>
            <a:r>
              <a:rPr lang="ru-RU" sz="4000" b="1" dirty="0" smtClean="0">
                <a:latin typeface="Garamond" pitchFamily="18" charset="0"/>
              </a:rPr>
              <a:t>деятельность: </a:t>
            </a:r>
            <a:endParaRPr lang="ru-RU" sz="4000" b="1" dirty="0" smtClean="0"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 smtClean="0">
                <a:latin typeface="Garamond" pitchFamily="18" charset="0"/>
                <a:ea typeface="+mj-ea"/>
                <a:cs typeface="+mj-cs"/>
              </a:rPr>
              <a:t>воспитание </a:t>
            </a:r>
            <a:r>
              <a:rPr lang="ru-RU" sz="4000" dirty="0" smtClean="0">
                <a:latin typeface="Garamond" pitchFamily="18" charset="0"/>
                <a:ea typeface="+mj-ea"/>
                <a:cs typeface="+mj-cs"/>
              </a:rPr>
              <a:t>поколения достойных людей, формирующих современное общественное сознание, основывающееся на нравственных общечеловеческих ценностях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Garamond" pitchFamily="18" charset="0"/>
              </a:rPr>
              <a:t>Задачи: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11481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Garamond" pitchFamily="18" charset="0"/>
                <a:ea typeface="+mj-ea"/>
                <a:cs typeface="+mj-cs"/>
              </a:rPr>
              <a:t>Вовлечение детей, подростков и молодежи в добровольческую деятельность; </a:t>
            </a:r>
          </a:p>
          <a:p>
            <a:r>
              <a:rPr lang="ru-RU" sz="2000" dirty="0" smtClean="0">
                <a:latin typeface="Garamond" pitchFamily="18" charset="0"/>
                <a:ea typeface="+mj-ea"/>
                <a:cs typeface="+mj-cs"/>
              </a:rPr>
              <a:t>координация усилий молодёжных объединений, направленная на обобщение опыта, решение проблемных вопросов, содействие развитию их деятельности;</a:t>
            </a:r>
          </a:p>
          <a:p>
            <a:r>
              <a:rPr lang="ru-RU" sz="2000" dirty="0" smtClean="0">
                <a:latin typeface="Garamond" pitchFamily="18" charset="0"/>
                <a:ea typeface="+mj-ea"/>
                <a:cs typeface="+mj-cs"/>
              </a:rPr>
              <a:t>установление партнёрских отношений с молодёжными объединениями других регионов Российской Федерации, с зарубежной молодёжью с целью исследования деятельности международных неправительственных организаций для обмена и использования добровольческого опыта;</a:t>
            </a:r>
          </a:p>
          <a:p>
            <a:r>
              <a:rPr lang="ru-RU" sz="2000" dirty="0" smtClean="0">
                <a:latin typeface="Garamond" pitchFamily="18" charset="0"/>
                <a:ea typeface="+mj-ea"/>
                <a:cs typeface="+mj-cs"/>
              </a:rPr>
              <a:t>вовлечение </a:t>
            </a:r>
            <a:r>
              <a:rPr lang="ru-RU" sz="2000" dirty="0" err="1" smtClean="0">
                <a:latin typeface="Garamond" pitchFamily="18" charset="0"/>
                <a:ea typeface="+mj-ea"/>
                <a:cs typeface="+mj-cs"/>
              </a:rPr>
              <a:t>молодёжни</a:t>
            </a:r>
            <a:r>
              <a:rPr lang="ru-RU" sz="2000" dirty="0" smtClean="0">
                <a:latin typeface="Garamond" pitchFamily="18" charset="0"/>
                <a:ea typeface="+mj-ea"/>
                <a:cs typeface="+mj-cs"/>
              </a:rPr>
              <a:t> в активную работу по поиску эффективных решений социальных, научных, технических проблем во всех сферах человеческой жизни.</a:t>
            </a:r>
          </a:p>
          <a:p>
            <a:r>
              <a:rPr lang="ru-RU" sz="2000" dirty="0" smtClean="0">
                <a:latin typeface="Garamond" pitchFamily="18" charset="0"/>
                <a:ea typeface="+mj-ea"/>
                <a:cs typeface="+mj-cs"/>
              </a:rPr>
              <a:t>Рост социально - общественной активности молодёжи;</a:t>
            </a:r>
          </a:p>
          <a:p>
            <a:r>
              <a:rPr lang="ru-RU" sz="2000" dirty="0" smtClean="0">
                <a:latin typeface="Garamond" pitchFamily="18" charset="0"/>
                <a:ea typeface="+mj-ea"/>
                <a:cs typeface="+mj-cs"/>
              </a:rPr>
              <a:t>Повышение духовно- нравственного, интеллектуального и творческого потенциала молодого поколения.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5357850" cy="78581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Garamond" pitchFamily="18" charset="0"/>
              </a:rPr>
              <a:t>Руководитель центра</a:t>
            </a:r>
            <a:endParaRPr lang="ru-RU" sz="36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643050"/>
            <a:ext cx="2071702" cy="78581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aramond" pitchFamily="18" charset="0"/>
              </a:rPr>
              <a:t>Актив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714620"/>
            <a:ext cx="2357422" cy="78581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aramond" pitchFamily="18" charset="0"/>
              </a:rPr>
              <a:t>Событийное</a:t>
            </a:r>
            <a:endParaRPr lang="ru-RU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929066"/>
            <a:ext cx="2857488" cy="78581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aramond" pitchFamily="18" charset="0"/>
              </a:rPr>
              <a:t>Патриотическое</a:t>
            </a:r>
            <a:endParaRPr lang="ru-RU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43050"/>
            <a:ext cx="2143140" cy="78581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aramond" pitchFamily="18" charset="0"/>
              </a:rPr>
              <a:t>Социальное</a:t>
            </a:r>
            <a:endParaRPr lang="ru-RU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143512"/>
            <a:ext cx="3357554" cy="78581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aramond" pitchFamily="18" charset="0"/>
              </a:rPr>
              <a:t>Профилактическое</a:t>
            </a:r>
            <a:endParaRPr lang="ru-RU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4338" name="Picture 2" descr="http://centr4u.ucoz.ru/podrazdelenya/novoe_pokolenie/logo_novogo_poko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4A3DA"/>
              </a:clrFrom>
              <a:clrTo>
                <a:srgbClr val="94A3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500438"/>
            <a:ext cx="1285864" cy="1285864"/>
          </a:xfrm>
          <a:prstGeom prst="rect">
            <a:avLst/>
          </a:prstGeom>
          <a:noFill/>
        </p:spPr>
      </p:pic>
      <p:pic>
        <p:nvPicPr>
          <p:cNvPr id="14340" name="Picture 4" descr="http://orlr.ru/files/images/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429132"/>
            <a:ext cx="1462860" cy="150019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215074" y="2357430"/>
            <a:ext cx="2571736" cy="78581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</a:rPr>
              <a:t>ОО Кандалакшского района </a:t>
            </a:r>
            <a:endParaRPr lang="ru-RU" sz="20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1285860"/>
            <a:ext cx="2714612" cy="78581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aramond" pitchFamily="18" charset="0"/>
              </a:rPr>
              <a:t>Специалисты, психологи</a:t>
            </a:r>
            <a:endParaRPr lang="ru-RU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15" name="Прямая со стрелкой 14"/>
          <p:cNvCxnSpPr>
            <a:stCxn id="4" idx="2"/>
            <a:endCxn id="5" idx="0"/>
          </p:cNvCxnSpPr>
          <p:nvPr/>
        </p:nvCxnSpPr>
        <p:spPr>
          <a:xfrm rot="5400000">
            <a:off x="4143372" y="892951"/>
            <a:ext cx="642942" cy="85725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1"/>
            <a:endCxn id="8" idx="3"/>
          </p:cNvCxnSpPr>
          <p:nvPr/>
        </p:nvCxnSpPr>
        <p:spPr>
          <a:xfrm rot="10800000">
            <a:off x="2143140" y="2035959"/>
            <a:ext cx="857224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1"/>
            <a:endCxn id="6" idx="3"/>
          </p:cNvCxnSpPr>
          <p:nvPr/>
        </p:nvCxnSpPr>
        <p:spPr>
          <a:xfrm rot="10800000" flipV="1">
            <a:off x="2357422" y="2035959"/>
            <a:ext cx="642942" cy="107157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1"/>
          </p:cNvCxnSpPr>
          <p:nvPr/>
        </p:nvCxnSpPr>
        <p:spPr>
          <a:xfrm rot="10800000" flipV="1">
            <a:off x="2428860" y="2035958"/>
            <a:ext cx="571504" cy="182166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1"/>
          </p:cNvCxnSpPr>
          <p:nvPr/>
        </p:nvCxnSpPr>
        <p:spPr>
          <a:xfrm rot="10800000" flipH="1" flipV="1">
            <a:off x="3000364" y="2035958"/>
            <a:ext cx="142876" cy="3107553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2"/>
          </p:cNvCxnSpPr>
          <p:nvPr/>
        </p:nvCxnSpPr>
        <p:spPr>
          <a:xfrm rot="16200000" flipH="1">
            <a:off x="6268652" y="-375074"/>
            <a:ext cx="285752" cy="303611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4" idx="2"/>
            <a:endCxn id="12" idx="0"/>
          </p:cNvCxnSpPr>
          <p:nvPr/>
        </p:nvCxnSpPr>
        <p:spPr>
          <a:xfrm rot="16200000" flipH="1">
            <a:off x="5518545" y="375033"/>
            <a:ext cx="1357322" cy="260747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4" idx="2"/>
            <a:endCxn id="14338" idx="0"/>
          </p:cNvCxnSpPr>
          <p:nvPr/>
        </p:nvCxnSpPr>
        <p:spPr>
          <a:xfrm rot="16200000" flipH="1">
            <a:off x="4625573" y="1268005"/>
            <a:ext cx="2500330" cy="196453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4" idx="2"/>
            <a:endCxn id="14340" idx="0"/>
          </p:cNvCxnSpPr>
          <p:nvPr/>
        </p:nvCxnSpPr>
        <p:spPr>
          <a:xfrm rot="16200000" flipH="1">
            <a:off x="3598252" y="2295326"/>
            <a:ext cx="3429024" cy="83858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4340" idx="1"/>
            <a:endCxn id="7" idx="3"/>
          </p:cNvCxnSpPr>
          <p:nvPr/>
        </p:nvCxnSpPr>
        <p:spPr>
          <a:xfrm rot="10800000">
            <a:off x="3143208" y="4321975"/>
            <a:ext cx="1857420" cy="85725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4338" idx="1"/>
            <a:endCxn id="6" idx="3"/>
          </p:cNvCxnSpPr>
          <p:nvPr/>
        </p:nvCxnSpPr>
        <p:spPr>
          <a:xfrm rot="10800000">
            <a:off x="2357422" y="3107530"/>
            <a:ext cx="3857652" cy="103584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3" idx="1"/>
            <a:endCxn id="5" idx="3"/>
          </p:cNvCxnSpPr>
          <p:nvPr/>
        </p:nvCxnSpPr>
        <p:spPr>
          <a:xfrm rot="10800000" flipV="1">
            <a:off x="5072066" y="1678769"/>
            <a:ext cx="1357322" cy="35719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Garamond" pitchFamily="18" charset="0"/>
              </a:rPr>
              <a:t>Целевая </a:t>
            </a:r>
            <a:r>
              <a:rPr lang="ru-RU" sz="4000" b="1" dirty="0" smtClean="0">
                <a:latin typeface="Garamond" pitchFamily="18" charset="0"/>
              </a:rPr>
              <a:t>аудитория:</a:t>
            </a:r>
            <a:endParaRPr lang="ru-RU" sz="4000" b="1" dirty="0" smtClean="0"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Garamond" pitchFamily="18" charset="0"/>
                <a:ea typeface="+mj-ea"/>
                <a:cs typeface="+mj-cs"/>
              </a:rPr>
              <a:t>Жители Кандалакши и Кандалакшского района </a:t>
            </a:r>
          </a:p>
          <a:p>
            <a:r>
              <a:rPr lang="ru-RU" sz="4000" dirty="0" smtClean="0">
                <a:latin typeface="Garamond" pitchFamily="18" charset="0"/>
                <a:ea typeface="+mj-ea"/>
                <a:cs typeface="+mj-cs"/>
              </a:rPr>
              <a:t>Добровольцы Кандалакшского района (приоритетно от 12 до 30 лет)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aramond" pitchFamily="18" charset="0"/>
              </a:rPr>
              <a:t>Цифры: 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214554"/>
            <a:ext cx="91440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7030A0"/>
                </a:solidFill>
                <a:latin typeface="Garamond" pitchFamily="18" charset="0"/>
                <a:ea typeface="+mj-ea"/>
                <a:cs typeface="+mj-cs"/>
              </a:rPr>
              <a:t>&gt; </a:t>
            </a:r>
            <a:r>
              <a:rPr lang="ru-RU" sz="6600" b="1" dirty="0" smtClean="0">
                <a:solidFill>
                  <a:srgbClr val="7030A0"/>
                </a:solidFill>
                <a:latin typeface="Garamond" pitchFamily="18" charset="0"/>
                <a:ea typeface="+mj-ea"/>
                <a:cs typeface="+mj-cs"/>
              </a:rPr>
              <a:t>50</a:t>
            </a:r>
            <a:r>
              <a:rPr lang="ru-RU" sz="4400" b="1" dirty="0" smtClean="0">
                <a:solidFill>
                  <a:srgbClr val="7030A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ru-RU" sz="4000" b="1" dirty="0">
                <a:latin typeface="Garamond" pitchFamily="18" charset="0"/>
                <a:ea typeface="+mj-ea"/>
                <a:cs typeface="+mj-cs"/>
              </a:rPr>
              <a:t>добровольческий мероприятий </a:t>
            </a:r>
            <a:endParaRPr lang="ru-RU" sz="4400" b="1" dirty="0"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14422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Garamond" pitchFamily="18" charset="0"/>
                <a:ea typeface="+mj-ea"/>
                <a:cs typeface="+mj-cs"/>
              </a:rPr>
              <a:t>&gt; </a:t>
            </a:r>
            <a:r>
              <a:rPr lang="en-US" sz="7100" b="1" dirty="0" smtClean="0">
                <a:solidFill>
                  <a:srgbClr val="0070C0"/>
                </a:solidFill>
                <a:latin typeface="Garamond" pitchFamily="18" charset="0"/>
                <a:ea typeface="+mj-ea"/>
                <a:cs typeface="+mj-cs"/>
              </a:rPr>
              <a:t>150</a:t>
            </a:r>
            <a:r>
              <a:rPr lang="en-US" sz="4400" b="1" dirty="0" smtClean="0">
                <a:solidFill>
                  <a:srgbClr val="0070C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ru-RU" sz="4400" b="1" dirty="0" smtClean="0">
                <a:latin typeface="Garamond" pitchFamily="18" charset="0"/>
                <a:ea typeface="+mj-ea"/>
                <a:cs typeface="+mj-cs"/>
              </a:rPr>
              <a:t>добровольцев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286124"/>
            <a:ext cx="91440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&gt; </a:t>
            </a:r>
            <a:r>
              <a:rPr lang="ru-RU" sz="6600" b="1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80</a:t>
            </a:r>
            <a:r>
              <a:rPr lang="ru-RU" sz="4400" b="1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ru-RU" sz="4400" b="1" dirty="0" smtClean="0">
                <a:latin typeface="Garamond" pitchFamily="18" charset="0"/>
                <a:ea typeface="+mj-ea"/>
                <a:cs typeface="+mj-cs"/>
              </a:rPr>
              <a:t>событий с нашим участием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429132"/>
            <a:ext cx="91440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B050"/>
                </a:solidFill>
                <a:latin typeface="Garamond" pitchFamily="18" charset="0"/>
                <a:ea typeface="+mj-ea"/>
                <a:cs typeface="+mj-cs"/>
              </a:rPr>
              <a:t>&gt; </a:t>
            </a:r>
            <a:r>
              <a:rPr lang="ru-RU" sz="6600" b="1" dirty="0" smtClean="0">
                <a:solidFill>
                  <a:srgbClr val="00B050"/>
                </a:solidFill>
                <a:latin typeface="Garamond" pitchFamily="18" charset="0"/>
                <a:ea typeface="+mj-ea"/>
                <a:cs typeface="+mj-cs"/>
              </a:rPr>
              <a:t>6500</a:t>
            </a:r>
            <a:r>
              <a:rPr lang="ru-RU" sz="4400" b="1" dirty="0" smtClean="0">
                <a:solidFill>
                  <a:srgbClr val="00B05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ru-RU" sz="4400" b="1" dirty="0" smtClean="0">
                <a:latin typeface="Garamond" pitchFamily="18" charset="0"/>
                <a:ea typeface="+mj-ea"/>
                <a:cs typeface="+mj-cs"/>
              </a:rPr>
              <a:t>участников мероприятий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xENuPkgr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YqHu-Y9BY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3929066"/>
            <a:ext cx="4185626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wrAXdAzkf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61" y="4071942"/>
            <a:ext cx="364333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IJMqW2iL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0"/>
            <a:ext cx="2643174" cy="397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IbibOYCLq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0"/>
            <a:ext cx="5795497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qFI1wzOM-I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5464970" cy="364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XGsAXKHt6B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0727" y="2357430"/>
            <a:ext cx="3393273" cy="226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Sm6TV0CVc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7854" y="1"/>
            <a:ext cx="3536145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EpmJ9Xd6N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24227"/>
            <a:ext cx="5000660" cy="33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flykv66gu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5" y="4643446"/>
            <a:ext cx="3321831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174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Волонтерский центр на базе  МБУ «Центр содействия  социальному развитию  молодежи «Гармония»  </vt:lpstr>
      <vt:lpstr>Основная цель деятельность: </vt:lpstr>
      <vt:lpstr>Задачи: </vt:lpstr>
      <vt:lpstr>Слайд 4</vt:lpstr>
      <vt:lpstr>Целевая аудитория:</vt:lpstr>
      <vt:lpstr>Цифры: </vt:lpstr>
      <vt:lpstr>Слайд 7</vt:lpstr>
      <vt:lpstr>Слайд 8</vt:lpstr>
      <vt:lpstr>Слайд 9</vt:lpstr>
      <vt:lpstr>Слайд 10</vt:lpstr>
      <vt:lpstr>Спасибо 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центр  молодежного центра «Гармония»</dc:title>
  <dc:creator>Оксана</dc:creator>
  <cp:lastModifiedBy>Оксана</cp:lastModifiedBy>
  <cp:revision>13</cp:revision>
  <dcterms:created xsi:type="dcterms:W3CDTF">2018-09-27T08:37:46Z</dcterms:created>
  <dcterms:modified xsi:type="dcterms:W3CDTF">2018-10-01T06:31:05Z</dcterms:modified>
</cp:coreProperties>
</file>