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56" r:id="rId2"/>
    <p:sldId id="267" r:id="rId3"/>
    <p:sldId id="269" r:id="rId4"/>
    <p:sldId id="271" r:id="rId5"/>
    <p:sldId id="273" r:id="rId6"/>
    <p:sldId id="275" r:id="rId7"/>
    <p:sldId id="258" r:id="rId8"/>
    <p:sldId id="259" r:id="rId9"/>
    <p:sldId id="277" r:id="rId10"/>
    <p:sldId id="260" r:id="rId11"/>
    <p:sldId id="279" r:id="rId12"/>
    <p:sldId id="262" r:id="rId13"/>
    <p:sldId id="263" r:id="rId14"/>
    <p:sldId id="280" r:id="rId15"/>
    <p:sldId id="264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517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dLbls/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мониторинга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aseline="0" dirty="0" smtClean="0"/>
                      <a:t>Создание волонтерского движение необходимо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442-4268-BAEE-F8C0122D418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aseline="0" dirty="0" smtClean="0"/>
                      <a:t>Только библиотечное  обслуживание; </a:t>
                    </a:r>
                    <a:endParaRPr lang="ru-RU" baseline="0" dirty="0"/>
                  </a:p>
                </c:rich>
              </c:tx>
              <c:dLblPos val="bestFit"/>
              <c:showVal val="1"/>
              <c:showCatName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442-4268-BAEE-F8C0122D418C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Val val="1"/>
            <c:showCatName val="1"/>
            <c:showSer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2"/>
              </c:numCache>
            </c:num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100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89-49F3-A3CB-C6AD8218E441}"/>
            </c:ext>
          </c:extLst>
        </c:ser>
        <c:dLbls>
          <c:showVal val="1"/>
        </c:dLbls>
        <c:firstSliceAng val="0"/>
      </c:pie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7865626041550975"/>
          <c:y val="0.17638426885030209"/>
          <c:w val="0.29782783394437695"/>
          <c:h val="0.80006716425447677"/>
        </c:manualLayout>
      </c:layout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955D4-A8A0-4DCB-A4FD-FED89138F55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64EF0-6296-4BE5-9A15-A6D0D4CDA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23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	«Пираты книжных морей»- эта игра-</a:t>
            </a:r>
            <a:r>
              <a:rPr lang="ru-RU" dirty="0" err="1" smtClean="0"/>
              <a:t>квест</a:t>
            </a:r>
            <a:r>
              <a:rPr lang="ru-RU" dirty="0" smtClean="0"/>
              <a:t> по мотивам приключенческих книг о пиратах, в течение которой участники узнают много нового о жизни и обычаях настоящих пиратов, собирают припасы для плавания, вооружают корабль, ищут индейские сокровища и творят морской разбой, под шум волн и выстрелы корабельных </a:t>
            </a:r>
            <a:r>
              <a:rPr lang="ru-RU" dirty="0" err="1" smtClean="0"/>
              <a:t>пушек.Участник</a:t>
            </a:r>
            <a:r>
              <a:rPr lang="ru-RU" dirty="0" smtClean="0"/>
              <a:t> узнают настоящую историю пиратства, их речь ( «сленг»). Мы стараемся показать пиратов не столько кровожадными разбойниками, сколько любителями приключений и настоящими покорителями морей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0ADB3-9D18-4371-96DE-4A0D2C47E4D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04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103F5E-9921-4193-BBB5-B65AA5FFCA5E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E19FA6-6014-42F3-9FC3-E518BCDE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3F5E-9921-4193-BBB5-B65AA5FFCA5E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9FA6-6014-42F3-9FC3-E518BCDE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3F5E-9921-4193-BBB5-B65AA5FFCA5E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9FA6-6014-42F3-9FC3-E518BCDE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103F5E-9921-4193-BBB5-B65AA5FFCA5E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E19FA6-6014-42F3-9FC3-E518BCDE8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103F5E-9921-4193-BBB5-B65AA5FFCA5E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E19FA6-6014-42F3-9FC3-E518BCDE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3F5E-9921-4193-BBB5-B65AA5FFCA5E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9FA6-6014-42F3-9FC3-E518BCDE8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3F5E-9921-4193-BBB5-B65AA5FFCA5E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9FA6-6014-42F3-9FC3-E518BCDE8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103F5E-9921-4193-BBB5-B65AA5FFCA5E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E19FA6-6014-42F3-9FC3-E518BCDE8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3F5E-9921-4193-BBB5-B65AA5FFCA5E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9FA6-6014-42F3-9FC3-E518BCDE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103F5E-9921-4193-BBB5-B65AA5FFCA5E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E19FA6-6014-42F3-9FC3-E518BCDE8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103F5E-9921-4193-BBB5-B65AA5FFCA5E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E19FA6-6014-42F3-9FC3-E518BCDE8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103F5E-9921-4193-BBB5-B65AA5FFCA5E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E19FA6-6014-42F3-9FC3-E518BCDE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5013176"/>
            <a:ext cx="6172200" cy="1224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Волонтерский проект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«Книжный десант»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32656"/>
            <a:ext cx="6172200" cy="1296144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Муниципальное бюджетное учреждение «</a:t>
            </a:r>
            <a:r>
              <a:rPr lang="ru-RU" sz="2100" dirty="0" err="1" smtClean="0">
                <a:solidFill>
                  <a:schemeClr val="accent1">
                    <a:lumMod val="75000"/>
                  </a:schemeClr>
                </a:solidFill>
              </a:rPr>
              <a:t>Долгопрудненская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централизованная библиотечная система»</a:t>
            </a:r>
            <a:endParaRPr lang="ru-RU" b="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9" y="1484783"/>
            <a:ext cx="3137886" cy="31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8498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Каждый юный волонтер, поработавший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 библиотеке получает сертификат юного библиотекаря и памятный подарок! 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Sveta\Desktop\Новая папка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343" y="1556792"/>
            <a:ext cx="7158679" cy="477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8930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Результаты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199" y="852804"/>
            <a:ext cx="8049807" cy="5621148"/>
          </a:xfrm>
        </p:spPr>
        <p:txBody>
          <a:bodyPr/>
          <a:lstStyle/>
          <a:p>
            <a:r>
              <a:rPr lang="ru-RU" dirty="0" smtClean="0"/>
              <a:t>За период май 2017-декабрь 2018 </a:t>
            </a:r>
            <a:r>
              <a:rPr lang="ru-RU" dirty="0" err="1" smtClean="0"/>
              <a:t>г.г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разработано  и проведено  84 мероприятия, </a:t>
            </a:r>
          </a:p>
          <a:p>
            <a:pPr marL="0" indent="0">
              <a:buNone/>
            </a:pPr>
            <a:r>
              <a:rPr lang="ru-RU" dirty="0" smtClean="0"/>
              <a:t>посетило 1400 детей и подростков</a:t>
            </a:r>
          </a:p>
          <a:p>
            <a:r>
              <a:rPr lang="ru-RU" dirty="0" smtClean="0"/>
              <a:t>Посещаемость категории «дети, подростки»  увеличилась на 12 процентов;</a:t>
            </a:r>
          </a:p>
          <a:p>
            <a:r>
              <a:rPr lang="ru-RU" dirty="0" smtClean="0"/>
              <a:t>Книговыдача увеличилась на  14 процентов;</a:t>
            </a:r>
          </a:p>
          <a:p>
            <a:r>
              <a:rPr lang="ru-RU" dirty="0" smtClean="0"/>
              <a:t>В «Книжный десант» входят 42 школьника, 16 семей, 4 школьных класса ( в полном составе).</a:t>
            </a:r>
          </a:p>
          <a:p>
            <a:pPr marL="0" indent="0" algn="ctr">
              <a:buNone/>
            </a:pPr>
            <a:r>
              <a:rPr lang="ru-RU" dirty="0" smtClean="0"/>
              <a:t>Всего около 200 человек!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8065" y="4907957"/>
            <a:ext cx="2420640" cy="1815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869160"/>
            <a:ext cx="2322692" cy="1834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0657" y="186538"/>
            <a:ext cx="1596350" cy="158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5086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 это еще не всё!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Наши юные волонтеры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помогают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нам каждый день!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проведении мероприятий,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выставок, опросов,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анонсировании событий!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Вместе с коллективом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Библиотеки участвуют в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городских мероприятиях!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И вместе с семьей тоже!</a:t>
            </a:r>
          </a:p>
        </p:txBody>
      </p:sp>
      <p:pic>
        <p:nvPicPr>
          <p:cNvPr id="1026" name="Picture 2" descr="C:\Users\Sveta\Desktop\WmUEdVUbaU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780537" cy="2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veta\Desktop\5Btzgj83KG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047194"/>
            <a:ext cx="367384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7584" y="6447044"/>
            <a:ext cx="7467600" cy="29432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716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 еще наши волонтеры – это…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6264" y="2852936"/>
            <a:ext cx="3928144" cy="2808312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571500" y="1521879"/>
            <a:ext cx="3657600" cy="658368"/>
          </a:xfrm>
        </p:spPr>
        <p:txBody>
          <a:bodyPr/>
          <a:lstStyle/>
          <a:p>
            <a:pPr algn="ctr"/>
            <a:r>
              <a:rPr lang="ru-RU" dirty="0" smtClean="0"/>
              <a:t>Кот РЫЖОВ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Пёс </a:t>
            </a:r>
            <a:r>
              <a:rPr lang="ru-RU" dirty="0" err="1" smtClean="0"/>
              <a:t>Изюмчик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Озорной Малыш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7584" y="6447044"/>
            <a:ext cx="7416824" cy="222316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й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852936"/>
            <a:ext cx="3816424" cy="2808312"/>
          </a:xfrm>
        </p:spPr>
      </p:pic>
      <p:sp>
        <p:nvSpPr>
          <p:cNvPr id="16" name="Прямоугольник 15"/>
          <p:cNvSpPr/>
          <p:nvPr/>
        </p:nvSpPr>
        <p:spPr>
          <a:xfrm>
            <a:off x="2195736" y="57483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Их главная цель – отличное настроение гостей Библиотеки!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79919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Продвижение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сценарии\соц.сет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44824"/>
            <a:ext cx="3354120" cy="2160240"/>
          </a:xfrm>
          <a:prstGeom prst="rect">
            <a:avLst/>
          </a:prstGeom>
          <a:noFill/>
        </p:spPr>
      </p:pic>
      <p:pic>
        <p:nvPicPr>
          <p:cNvPr id="5123" name="Picture 3" descr="C:\Users\user\Desktop\сценарии\долмеди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49080"/>
            <a:ext cx="3055197" cy="2376264"/>
          </a:xfrm>
          <a:prstGeom prst="rect">
            <a:avLst/>
          </a:prstGeom>
          <a:noFill/>
        </p:spPr>
      </p:pic>
      <p:pic>
        <p:nvPicPr>
          <p:cNvPr id="5124" name="Picture 4" descr="C:\Users\user\Desktop\сценарии\долгие пруд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44824"/>
            <a:ext cx="3329715" cy="4354242"/>
          </a:xfrm>
          <a:prstGeom prst="rect">
            <a:avLst/>
          </a:prstGeom>
          <a:noFill/>
        </p:spPr>
      </p:pic>
      <p:pic>
        <p:nvPicPr>
          <p:cNvPr id="8" name="Picture 4" descr="C:\Users\user\Desktop\сценарии\долгие пруд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53" y="1821129"/>
            <a:ext cx="3329715" cy="4354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89747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611188" y="620688"/>
            <a:ext cx="7467600" cy="501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И всё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это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вместе способствует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дополнительному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потоку  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посетителей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и привлекает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новых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читателей!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2784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Sveta\Desktop\Новая папка\IMG_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2202759" cy="146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veta\Desktop\Новая папка\IMG_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01630"/>
            <a:ext cx="2231663" cy="148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8335" y="3861047"/>
            <a:ext cx="2621578" cy="25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21730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0" y="6237288"/>
            <a:ext cx="67691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76D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69676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171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FD26C-8D27-4C01-82C6-90A6E4C24DFB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72" name="Заголовок 1"/>
          <p:cNvSpPr txBox="1">
            <a:spLocks/>
          </p:cNvSpPr>
          <p:nvPr/>
        </p:nvSpPr>
        <p:spPr bwMode="auto">
          <a:xfrm>
            <a:off x="773113" y="476672"/>
            <a:ext cx="59591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defTabSz="10064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Segoe UI" pitchFamily="34" charset="0"/>
                <a:cs typeface="Segoe UI" pitchFamily="34" charset="0"/>
              </a:rPr>
              <a:t>Предпосылки </a:t>
            </a: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Segoe UI" pitchFamily="34" charset="0"/>
                <a:cs typeface="Segoe UI" pitchFamily="34" charset="0"/>
              </a:rPr>
              <a:t>реализации </a:t>
            </a: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395288" y="908050"/>
            <a:ext cx="4572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рамках   реализации государственной программы «Культура Подмосковья» и приоритетного проекта Губернатора Московской области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«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Перезагрузка» библиотек Подмосковья»  отмечается  активизация  библиотечно-информационной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деятельности..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НО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однообразное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ограниченное количество услуг, предлагаемых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библиотеками,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не позволяет привлечь новых посетителей и перевести их в статус постоянных клиентов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ru-RU" alt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Вывод: необходим </a:t>
            </a:r>
            <a:r>
              <a:rPr kumimoji="0" lang="ru-RU" altLang="ru-RU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новый формат мероприятий, соответствующий интересам посетителей  </a:t>
            </a:r>
            <a:r>
              <a:rPr kumimoji="0" lang="ru-RU" alt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библиотек.</a:t>
            </a:r>
            <a:endParaRPr kumimoji="0" lang="ru-RU" altLang="ru-RU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7175" name="Рисунок 6" descr="iStock_66832465_MEDIUM (2)-отчисление-студент-стопка книг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996952"/>
            <a:ext cx="33385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4251" y="116632"/>
            <a:ext cx="2548349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27363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851104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Опрос респондентов возраста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       5-16 лет в количестве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500 человек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1916832"/>
          <a:ext cx="6285384" cy="329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984613136"/>
              </p:ext>
            </p:extLst>
          </p:nvPr>
        </p:nvGraphicFramePr>
        <p:xfrm>
          <a:off x="1691680" y="1484784"/>
          <a:ext cx="532859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7544" y="5157192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Анализ рынка досуга детей и подростков: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нет ни одного клуба,  студии, площадки, которое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пропагандировало бы чтение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-отсутствие волонтерских движений, связанных с книгой, литературой, библиотекой!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0942" y="72690"/>
            <a:ext cx="2431842" cy="24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6021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352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76D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69676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9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AC31C-F561-4CFB-AC3B-62A08969728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69676D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69676D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764705"/>
            <a:ext cx="5760640" cy="3308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Цель проекта - увеличение  посещаемости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библиотек   Долгопрудного.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провести    дополнительные мероприятия  в помещении библиотек;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привлечь  свыше 1000 детей и подростков;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повысить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упоминаемость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в СМИ до 50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инфоповодов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увеличить количество посещений сайта и социальных сетей Библиотеки на 1000 посетителей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07142"/>
            <a:ext cx="2498152" cy="1865523"/>
          </a:xfrm>
          <a:prstGeom prst="rect">
            <a:avLst/>
          </a:prstGeom>
        </p:spPr>
      </p:pic>
      <p:pic>
        <p:nvPicPr>
          <p:cNvPr id="15" name="Picture 4" descr="C:\Users\Sveta\Desktop\1459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2492" y="4474907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1628" y="4803852"/>
            <a:ext cx="2583352" cy="19375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3304" y="68377"/>
            <a:ext cx="1929696" cy="192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29911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Задачи: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181944"/>
            <a:ext cx="6336704" cy="3642024"/>
          </a:xfrm>
        </p:spPr>
        <p:txBody>
          <a:bodyPr>
            <a:normAutofit fontScale="92500"/>
          </a:bodyPr>
          <a:lstStyle/>
          <a:p>
            <a:r>
              <a:rPr lang="ru-RU" dirty="0"/>
              <a:t> привлекать в библиотеки новых людей;</a:t>
            </a:r>
          </a:p>
          <a:p>
            <a:r>
              <a:rPr lang="ru-RU" dirty="0"/>
              <a:t>привносить в работу </a:t>
            </a:r>
            <a:r>
              <a:rPr lang="ru-RU" dirty="0" smtClean="0"/>
              <a:t>библиотекарей</a:t>
            </a:r>
          </a:p>
          <a:p>
            <a:pPr marL="0" indent="0">
              <a:buNone/>
            </a:pPr>
            <a:r>
              <a:rPr lang="ru-RU" dirty="0" smtClean="0"/>
              <a:t> новые </a:t>
            </a:r>
            <a:r>
              <a:rPr lang="ru-RU" dirty="0"/>
              <a:t>идеи;</a:t>
            </a:r>
          </a:p>
          <a:p>
            <a:r>
              <a:rPr lang="ru-RU" dirty="0"/>
              <a:t>распространять информацию о библиотеке;</a:t>
            </a:r>
          </a:p>
          <a:p>
            <a:r>
              <a:rPr lang="ru-RU" dirty="0"/>
              <a:t>создавать о библиотеке общественное мнение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поощрять гражданскую активность;</a:t>
            </a:r>
          </a:p>
          <a:p>
            <a:r>
              <a:rPr lang="ru-RU" dirty="0"/>
              <a:t>выполнять задания, которые не относятся к постоянным оплачиваемым работам.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869161"/>
            <a:ext cx="2448272" cy="1800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870669"/>
            <a:ext cx="2592287" cy="1746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823968"/>
            <a:ext cx="2298936" cy="1818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5368" y="-12576"/>
            <a:ext cx="1932599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38879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Этапы реализации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+mj-lt"/>
              </a:rPr>
              <a:t>Аналитический ( определение цели реализации, видов деятельности )</a:t>
            </a:r>
          </a:p>
          <a:p>
            <a:r>
              <a:rPr lang="ru-RU" dirty="0" smtClean="0">
                <a:latin typeface="+mj-lt"/>
              </a:rPr>
              <a:t>Организационный (разработка стратегии работы волонтеров, приглашение участников, изучение их интересов, составление плана работы и пр.)</a:t>
            </a:r>
          </a:p>
          <a:p>
            <a:r>
              <a:rPr lang="ru-RU" dirty="0" smtClean="0">
                <a:latin typeface="+mj-lt"/>
              </a:rPr>
              <a:t>Практический ( проведение мероприятий)</a:t>
            </a:r>
          </a:p>
          <a:p>
            <a:r>
              <a:rPr lang="ru-RU" dirty="0" smtClean="0">
                <a:latin typeface="+mj-lt"/>
              </a:rPr>
              <a:t>Подведение итогов ( опрос, отзывы, корректировка планов и пр.)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88640"/>
            <a:ext cx="1932599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703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58092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Как проект реализуется: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Ежемесячно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роводится ДЕНЬ ЧИТАТЕЛЬСКОГО САМОУПРАВЛЕНИЯ! И «Книжный десант» высаживается в Библиотеке! 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Юные читатели проходят инструктаж, узнают свои обязанности!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Знакомятся со своими рабочими местами, правилами общения с посетителями, заполнения формуляров.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И начинают «работать библиотекарями», конечно, под чутким руководством профессионалов</a:t>
            </a:r>
          </a:p>
          <a:p>
            <a:endParaRPr lang="ru-RU" dirty="0" smtClean="0"/>
          </a:p>
        </p:txBody>
      </p:sp>
      <p:pic>
        <p:nvPicPr>
          <p:cNvPr id="3074" name="Picture 2" descr="C:\Users\Sveta\Desktop\Новая папка\IMG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3014899" cy="200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veta\Desktop\Новая папка\IMG_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3014900" cy="200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67744" y="6506711"/>
            <a:ext cx="6315472" cy="29432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88374"/>
            <a:ext cx="1670867" cy="166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8380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Наши юные волонтеры  с удовольствием выполняют библиотечную работу: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76400" y="1615198"/>
            <a:ext cx="7467600" cy="4873752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записывают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новых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читателей; 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выполняют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читательские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запросы;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оформляют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выставки,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звонят должникам;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сканируют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копируют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различные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материалы;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выдают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электронные читательские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билеты;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работают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на электронных библиотечных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площадках;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«чинят» книги, пишут заметки и статьи </a:t>
            </a:r>
          </a:p>
          <a:p>
            <a:endParaRPr lang="ru-RU" dirty="0"/>
          </a:p>
        </p:txBody>
      </p:sp>
      <p:pic>
        <p:nvPicPr>
          <p:cNvPr id="4098" name="Picture 2" descr="C:\Users\Sveta\Desktop\Новая папка\IMG_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74127"/>
            <a:ext cx="3168352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veta\Desktop\Новая папка\IMG_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323" y="4374126"/>
            <a:ext cx="3109376" cy="20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4399" y="1074256"/>
            <a:ext cx="1932599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6114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sz="2400" b="1" i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901735"/>
            <a:ext cx="3347864" cy="251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2912" y="1412776"/>
            <a:ext cx="3347864" cy="2672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830071"/>
            <a:ext cx="3348321" cy="251124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1412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дни школьных </a:t>
            </a:r>
            <a:r>
              <a:rPr lang="ru-RU" dirty="0" smtClean="0"/>
              <a:t>каникул с помощью волонтеров </a:t>
            </a:r>
          </a:p>
          <a:p>
            <a:pPr marL="0" indent="0">
              <a:buNone/>
            </a:pPr>
            <a:r>
              <a:rPr lang="ru-RU" dirty="0" smtClean="0"/>
              <a:t>организуется детский досуг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группы кратковременного 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ребывания детей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« Территория ШКИД</a:t>
            </a:r>
            <a:r>
              <a:rPr lang="ru-RU" dirty="0" smtClean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8352378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433</Words>
  <Application>Microsoft Office PowerPoint</Application>
  <PresentationFormat>Экран (4:3)</PresentationFormat>
  <Paragraphs>96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Волонтерский проект  «Книжный десант»</vt:lpstr>
      <vt:lpstr>Слайд 2</vt:lpstr>
      <vt:lpstr>Опрос респондентов возраста          5-16 лет в количестве  500 человек </vt:lpstr>
      <vt:lpstr>   </vt:lpstr>
      <vt:lpstr>Задачи:</vt:lpstr>
      <vt:lpstr>Этапы реализации </vt:lpstr>
      <vt:lpstr>Как проект реализуется:</vt:lpstr>
      <vt:lpstr>Наши юные волонтеры  с удовольствием выполняют библиотечную работу:</vt:lpstr>
      <vt:lpstr>Слайд 9</vt:lpstr>
      <vt:lpstr>Каждый юный волонтер, поработавший  в библиотеке получает сертификат юного библиотекаря и памятный подарок! </vt:lpstr>
      <vt:lpstr>Результаты </vt:lpstr>
      <vt:lpstr>И это еще не всё! </vt:lpstr>
      <vt:lpstr>А еще наши волонтеры – это…  </vt:lpstr>
      <vt:lpstr>Продвижение проекта</vt:lpstr>
      <vt:lpstr>Слайд 15</vt:lpstr>
      <vt:lpstr>Слайд 16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112</cp:revision>
  <dcterms:created xsi:type="dcterms:W3CDTF">2018-10-19T12:06:34Z</dcterms:created>
  <dcterms:modified xsi:type="dcterms:W3CDTF">2019-03-12T17:15:01Z</dcterms:modified>
</cp:coreProperties>
</file>