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0" r:id="rId2"/>
    <p:sldId id="308" r:id="rId3"/>
    <p:sldId id="328" r:id="rId4"/>
    <p:sldId id="329" r:id="rId5"/>
    <p:sldId id="330" r:id="rId6"/>
    <p:sldId id="331" r:id="rId7"/>
    <p:sldId id="332" r:id="rId8"/>
    <p:sldId id="333" r:id="rId9"/>
    <p:sldId id="336" r:id="rId10"/>
    <p:sldId id="288" r:id="rId11"/>
  </p:sldIdLst>
  <p:sldSz cx="13004800" cy="9753600"/>
  <p:notesSz cx="6858000" cy="9947275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621"/>
    <a:srgbClr val="A073AF"/>
    <a:srgbClr val="75C1E7"/>
    <a:srgbClr val="FECC00"/>
    <a:srgbClr val="FEC2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70" autoAdjust="0"/>
    <p:restoredTop sz="94660"/>
  </p:normalViewPr>
  <p:slideViewPr>
    <p:cSldViewPr snapToObjects="1">
      <p:cViewPr varScale="1">
        <p:scale>
          <a:sx n="82" d="100"/>
          <a:sy n="82" d="100"/>
        </p:scale>
        <p:origin x="2166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Соотношение женщин и мужчин волонтеров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 женщин и мужчин волонтеров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Распределение волонтеров по возрасту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волонтеров по возрасту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 18 -25 лет</c:v>
                </c:pt>
                <c:pt idx="1">
                  <c:v>25-30 лет</c:v>
                </c:pt>
                <c:pt idx="2">
                  <c:v>30-40 лет</c:v>
                </c:pt>
                <c:pt idx="3">
                  <c:v>старше 40 лет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0.39</c:v>
                </c:pt>
                <c:pt idx="1">
                  <c:v>0.37</c:v>
                </c:pt>
                <c:pt idx="2">
                  <c:v>0.17</c:v>
                </c:pt>
                <c:pt idx="3">
                  <c:v>7.0000000000000007E-2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724956"/>
            <a:ext cx="5029200" cy="447627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9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3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3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13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0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2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2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7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1"/>
          <p:cNvSpPr/>
          <p:nvPr/>
        </p:nvSpPr>
        <p:spPr>
          <a:xfrm>
            <a:off x="-8467" y="-42334"/>
            <a:ext cx="13013267" cy="983826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25" y="6285187"/>
            <a:ext cx="21494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8467" y="3724672"/>
            <a:ext cx="13013267" cy="1746351"/>
          </a:xfrm>
          <a:prstGeom prst="rect">
            <a:avLst/>
          </a:prstGeom>
          <a:solidFill>
            <a:srgbClr val="BFD621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40639" bIns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dirty="0" smtClean="0">
                <a:latin typeface="Calibri" panose="020F0502020204030204" pitchFamily="34" charset="0"/>
              </a:rPr>
              <a:t>Московский зоопарк и его волонтеры</a:t>
            </a:r>
            <a:endParaRPr lang="ru-RU" altLang="ru-RU" sz="3200" b="1" dirty="0" smtClean="0">
              <a:latin typeface="Calibri" panose="020F0502020204030204" pitchFamily="34" charset="0"/>
              <a:ea typeface="ヒラギノ角ゴ ProN W6" charset="-128"/>
              <a:sym typeface="PT San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45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7"/>
          <p:cNvSpPr/>
          <p:nvPr/>
        </p:nvSpPr>
        <p:spPr>
          <a:xfrm>
            <a:off x="-8467" y="-42334"/>
            <a:ext cx="13135603" cy="9838267"/>
          </a:xfrm>
          <a:prstGeom prst="rect">
            <a:avLst/>
          </a:prstGeom>
          <a:solidFill>
            <a:srgbClr val="BFD62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8405" y="464612"/>
            <a:ext cx="1540046" cy="4931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8467" y="3724672"/>
            <a:ext cx="13013267" cy="1746351"/>
          </a:xfrm>
          <a:prstGeom prst="rect">
            <a:avLst/>
          </a:prstGeom>
          <a:solidFill>
            <a:srgbClr val="BFD621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40639" bIns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buFont typeface="Arial" charset="0"/>
              <a:buNone/>
            </a:pPr>
            <a:r>
              <a:rPr lang="ru-RU" altLang="ru-RU" sz="3600" b="1" dirty="0" smtClean="0">
                <a:latin typeface="Calibri" panose="020F0502020204030204" pitchFamily="34" charset="0"/>
                <a:ea typeface="ヒラギノ角ゴ ProN W6" charset="-128"/>
                <a:sym typeface="PT Sans Bold" charset="0"/>
              </a:rPr>
              <a:t>Спасибо за внимание!     </a:t>
            </a:r>
            <a:r>
              <a:rPr lang="ru-RU" altLang="ru-RU" sz="3200" b="1" dirty="0" smtClean="0">
                <a:latin typeface="Calibri" panose="020F0502020204030204" pitchFamily="34" charset="0"/>
                <a:ea typeface="ヒラギノ角ゴ ProN W6" charset="-128"/>
                <a:sym typeface="PT Sans Bold" charset="0"/>
              </a:rPr>
              <a:t>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81414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1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9688"/>
            <a:r>
              <a:rPr lang="ru-RU" sz="2800" dirty="0"/>
              <a:t>Московский зоопарк </a:t>
            </a:r>
            <a:r>
              <a:rPr lang="ru-RU" sz="2800" dirty="0" smtClean="0"/>
              <a:t>- </a:t>
            </a:r>
            <a:r>
              <a:rPr lang="ru-RU" sz="2800" dirty="0"/>
              <a:t>музей живой природы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sym typeface="PT Sans 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5949" y="1276400"/>
            <a:ext cx="11808431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 algn="l">
              <a:lnSpc>
                <a:spcPct val="120000"/>
              </a:lnSpc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Московский </a:t>
            </a:r>
            <a:r>
              <a:rPr lang="ru-RU" sz="1800" dirty="0">
                <a:latin typeface="Calibri" panose="020F0502020204030204" pitchFamily="34" charset="0"/>
              </a:rPr>
              <a:t>зоопарк — один из старейших зоопарков в Европе, основан в 1864 году. На сегодняшний день у нас представлены 1132 вида животных. Ежегодно зоопарк посещает порядка </a:t>
            </a:r>
            <a:r>
              <a:rPr lang="ru-RU" sz="1800" dirty="0" smtClean="0">
                <a:latin typeface="Calibri" panose="020F0502020204030204" pitchFamily="34" charset="0"/>
              </a:rPr>
              <a:t>3 </a:t>
            </a:r>
            <a:r>
              <a:rPr lang="ru-RU" sz="1800" dirty="0">
                <a:latin typeface="Calibri" panose="020F0502020204030204" pitchFamily="34" charset="0"/>
              </a:rPr>
              <a:t>миллионов </a:t>
            </a:r>
            <a:r>
              <a:rPr lang="ru-RU" sz="1800" dirty="0" smtClean="0">
                <a:latin typeface="Calibri" panose="020F0502020204030204" pitchFamily="34" charset="0"/>
              </a:rPr>
              <a:t>человек.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441325" indent="-441325" algn="l">
              <a:lnSpc>
                <a:spcPct val="120000"/>
              </a:lnSpc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441325" indent="-441325" algn="l">
              <a:lnSpc>
                <a:spcPct val="120000"/>
              </a:lnSpc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Московский </a:t>
            </a:r>
            <a:r>
              <a:rPr lang="ru-RU" sz="1800" dirty="0">
                <a:latin typeface="Calibri" panose="020F0502020204030204" pitchFamily="34" charset="0"/>
              </a:rPr>
              <a:t>зоопарк является государственным природоохранным, </a:t>
            </a:r>
            <a:r>
              <a:rPr lang="ru-RU" sz="1800" dirty="0" smtClean="0">
                <a:latin typeface="Calibri" panose="020F0502020204030204" pitchFamily="34" charset="0"/>
              </a:rPr>
              <a:t>научно-просветительским </a:t>
            </a:r>
            <a:r>
              <a:rPr lang="ru-RU" sz="1800" dirty="0">
                <a:latin typeface="Calibri" panose="020F0502020204030204" pitchFamily="34" charset="0"/>
              </a:rPr>
              <a:t>и научно-исследовательским </a:t>
            </a:r>
            <a:r>
              <a:rPr lang="ru-RU" sz="1800" dirty="0" smtClean="0">
                <a:latin typeface="Calibri" panose="020F0502020204030204" pitchFamily="34" charset="0"/>
              </a:rPr>
              <a:t>учреждением.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441325" indent="-441325" algn="l">
              <a:lnSpc>
                <a:spcPct val="120000"/>
              </a:lnSpc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 smtClean="0">
              <a:latin typeface="Calibri" panose="020F0502020204030204" pitchFamily="34" charset="0"/>
            </a:endParaRPr>
          </a:p>
          <a:p>
            <a:pPr marL="441325" indent="-441325" algn="l">
              <a:lnSpc>
                <a:spcPct val="120000"/>
              </a:lnSpc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Главная </a:t>
            </a:r>
            <a:r>
              <a:rPr lang="ru-RU" sz="1800" dirty="0">
                <a:latin typeface="Calibri" panose="020F0502020204030204" pitchFamily="34" charset="0"/>
              </a:rPr>
              <a:t>функция Московского зоопарка – сохранение редких, исчезающих или уже исчезнувших в природе видов животных, путем создания их устойчивых и здоровых популяций в </a:t>
            </a:r>
            <a:r>
              <a:rPr lang="ru-RU" sz="1800" dirty="0" smtClean="0">
                <a:latin typeface="Calibri" panose="020F0502020204030204" pitchFamily="34" charset="0"/>
              </a:rPr>
              <a:t>неволе.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441325" indent="-441325" algn="l">
              <a:lnSpc>
                <a:spcPct val="120000"/>
              </a:lnSpc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441325" indent="-441325" algn="l">
              <a:lnSpc>
                <a:spcPct val="120000"/>
              </a:lnSpc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Кроме </a:t>
            </a:r>
            <a:r>
              <a:rPr lang="ru-RU" sz="1800" dirty="0">
                <a:latin typeface="Calibri" panose="020F0502020204030204" pitchFamily="34" charset="0"/>
              </a:rPr>
              <a:t>того, важную роль играет </a:t>
            </a:r>
            <a:r>
              <a:rPr lang="ru-RU" sz="1800" dirty="0" smtClean="0">
                <a:latin typeface="Calibri" panose="020F0502020204030204" pitchFamily="34" charset="0"/>
              </a:rPr>
              <a:t>научное </a:t>
            </a:r>
            <a:r>
              <a:rPr lang="ru-RU" sz="1800" dirty="0">
                <a:latin typeface="Calibri" panose="020F0502020204030204" pitchFamily="34" charset="0"/>
              </a:rPr>
              <a:t>просвещение и </a:t>
            </a:r>
            <a:r>
              <a:rPr lang="ru-RU" sz="1800" dirty="0" smtClean="0">
                <a:latin typeface="Calibri" panose="020F0502020204030204" pitchFamily="34" charset="0"/>
              </a:rPr>
              <a:t>распространение </a:t>
            </a:r>
            <a:r>
              <a:rPr lang="ru-RU" sz="1800" dirty="0">
                <a:latin typeface="Calibri" panose="020F0502020204030204" pitchFamily="34" charset="0"/>
              </a:rPr>
              <a:t>информации, особенно в сфере природоохранного образования и воспитания экологической культуры у </a:t>
            </a:r>
            <a:r>
              <a:rPr lang="ru-RU" sz="1800" dirty="0" smtClean="0">
                <a:latin typeface="Calibri" panose="020F0502020204030204" pitchFamily="34" charset="0"/>
              </a:rPr>
              <a:t>населения.</a:t>
            </a:r>
            <a:endParaRPr lang="ru-RU" sz="1800" dirty="0">
              <a:latin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1186"/>
          <a:stretch/>
        </p:blipFill>
        <p:spPr>
          <a:xfrm>
            <a:off x="885776" y="5236839"/>
            <a:ext cx="3199641" cy="3600000"/>
          </a:xfrm>
          <a:prstGeom prst="rect">
            <a:avLst/>
          </a:prstGeom>
          <a:ln>
            <a:solidFill>
              <a:srgbClr val="BFD62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15538" r="6968" b="231"/>
          <a:stretch/>
        </p:blipFill>
        <p:spPr>
          <a:xfrm>
            <a:off x="4198145" y="5236839"/>
            <a:ext cx="4464496" cy="3600000"/>
          </a:xfrm>
          <a:prstGeom prst="rect">
            <a:avLst/>
          </a:prstGeom>
          <a:ln>
            <a:solidFill>
              <a:srgbClr val="BFD62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17" y="5236839"/>
            <a:ext cx="3537931" cy="3600000"/>
          </a:xfrm>
          <a:prstGeom prst="rect">
            <a:avLst/>
          </a:prstGeom>
          <a:ln>
            <a:solidFill>
              <a:srgbClr val="BFD621"/>
            </a:solidFill>
          </a:ln>
        </p:spPr>
      </p:pic>
    </p:spTree>
    <p:extLst>
      <p:ext uri="{BB962C8B-B14F-4D97-AF65-F5344CB8AC3E}">
        <p14:creationId xmlns:p14="http://schemas.microsoft.com/office/powerpoint/2010/main" val="3620288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1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800" dirty="0" smtClean="0"/>
              <a:t>Функции волонтеров Московского зоопарка</a:t>
            </a:r>
            <a:endParaRPr lang="ru-RU" sz="2800" dirty="0"/>
          </a:p>
        </p:txBody>
      </p:sp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2463" y="1235786"/>
            <a:ext cx="11821917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BFD621"/>
              </a:buClr>
              <a:buSzPct val="125000"/>
            </a:pPr>
            <a:r>
              <a:rPr lang="ru-RU" sz="1800" dirty="0">
                <a:latin typeface="Calibri" panose="020F0502020204030204" pitchFamily="34" charset="0"/>
              </a:rPr>
              <a:t>Необходимость реализации </a:t>
            </a:r>
            <a:r>
              <a:rPr lang="ru-RU" sz="1800" dirty="0" smtClean="0">
                <a:latin typeface="Calibri" panose="020F0502020204030204" pitchFamily="34" charset="0"/>
              </a:rPr>
              <a:t>проекта была </a:t>
            </a:r>
            <a:r>
              <a:rPr lang="ru-RU" sz="1800" dirty="0">
                <a:latin typeface="Calibri" panose="020F0502020204030204" pitchFamily="34" charset="0"/>
              </a:rPr>
              <a:t>обоснована некоторыми потребностями зоопарка, которые </a:t>
            </a:r>
            <a:r>
              <a:rPr lang="ru-RU" sz="1800" dirty="0" smtClean="0">
                <a:latin typeface="Calibri" panose="020F0502020204030204" pitchFamily="34" charset="0"/>
              </a:rPr>
              <a:t>и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</a:rPr>
              <a:t>сформировали </a:t>
            </a:r>
            <a:r>
              <a:rPr lang="ru-RU" sz="1800" dirty="0">
                <a:latin typeface="Calibri" panose="020F0502020204030204" pitchFamily="34" charset="0"/>
              </a:rPr>
              <a:t>основные функции волонтеров</a:t>
            </a:r>
            <a:r>
              <a:rPr lang="ru-RU" sz="1800" dirty="0" smtClean="0">
                <a:latin typeface="Calibri" panose="020F0502020204030204" pitchFamily="34" charset="0"/>
              </a:rPr>
              <a:t>:</a:t>
            </a:r>
          </a:p>
          <a:p>
            <a:pPr algn="l">
              <a:buClr>
                <a:srgbClr val="BFD621"/>
              </a:buClr>
              <a:buSzPct val="125000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Обеспечение </a:t>
            </a:r>
            <a:r>
              <a:rPr lang="ru-RU" sz="1800" dirty="0">
                <a:latin typeface="Calibri" panose="020F0502020204030204" pitchFamily="34" charset="0"/>
              </a:rPr>
              <a:t>более полного и постоянного взаимодействия зоопарка с посетителями – консультации, помощь в ориентировании на </a:t>
            </a:r>
            <a:r>
              <a:rPr lang="ru-RU" sz="1800" dirty="0" smtClean="0">
                <a:latin typeface="Calibri" panose="020F0502020204030204" pitchFamily="34" charset="0"/>
              </a:rPr>
              <a:t>территории.</a:t>
            </a: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Потребность </a:t>
            </a:r>
            <a:r>
              <a:rPr lang="ru-RU" sz="1800" dirty="0">
                <a:latin typeface="Calibri" panose="020F0502020204030204" pitchFamily="34" charset="0"/>
              </a:rPr>
              <a:t>зоопарка в большом количестве «смотрителей» территории для помощи в обеспечении благополучия и здоровья экспонируемых животных (предотвращение кормления животных, дежурство у вольер, где произошло пополнение в семействе, и животным необходим покой; контроль за соблюдением правил фотосъёмки</a:t>
            </a:r>
            <a:r>
              <a:rPr lang="ru-RU" sz="1800" dirty="0" smtClean="0">
                <a:latin typeface="Calibri" panose="020F0502020204030204" pitchFamily="34" charset="0"/>
              </a:rPr>
              <a:t>).</a:t>
            </a: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Потребность </a:t>
            </a:r>
            <a:r>
              <a:rPr lang="ru-RU" sz="1800" dirty="0">
                <a:latin typeface="Calibri" panose="020F0502020204030204" pitchFamily="34" charset="0"/>
              </a:rPr>
              <a:t>в разнообразной помощи во время подготовки и проведения массовых мероприятий, направленных на экологическое и культурное </a:t>
            </a:r>
            <a:r>
              <a:rPr lang="ru-RU" sz="1800" dirty="0" smtClean="0">
                <a:latin typeface="Calibri" panose="020F0502020204030204" pitchFamily="34" charset="0"/>
              </a:rPr>
              <a:t>просвещение.</a:t>
            </a: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Потребность </a:t>
            </a:r>
            <a:r>
              <a:rPr lang="ru-RU" sz="1800" dirty="0">
                <a:latin typeface="Calibri" panose="020F0502020204030204" pitchFamily="34" charset="0"/>
              </a:rPr>
              <a:t>некоторых отделов Московского зоопарка в помощи во время сезонных работ и работ, требующих участия большого числа </a:t>
            </a:r>
            <a:r>
              <a:rPr lang="ru-RU" sz="1800" dirty="0" smtClean="0">
                <a:latin typeface="Calibri" panose="020F0502020204030204" pitchFamily="34" charset="0"/>
              </a:rPr>
              <a:t>людей.</a:t>
            </a: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Помощь </a:t>
            </a:r>
            <a:r>
              <a:rPr lang="ru-RU" sz="1800" dirty="0">
                <a:latin typeface="Calibri" panose="020F0502020204030204" pitchFamily="34" charset="0"/>
              </a:rPr>
              <a:t>на Контактной площадке Детского </a:t>
            </a:r>
            <a:r>
              <a:rPr lang="ru-RU" sz="1800" dirty="0" smtClean="0">
                <a:latin typeface="Calibri" panose="020F0502020204030204" pitchFamily="34" charset="0"/>
              </a:rPr>
              <a:t>зоопарка.</a:t>
            </a: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Помощь </a:t>
            </a:r>
            <a:r>
              <a:rPr lang="ru-RU" sz="1800" dirty="0">
                <a:latin typeface="Calibri" panose="020F0502020204030204" pitchFamily="34" charset="0"/>
              </a:rPr>
              <a:t>в реализации детских и взрослых образовательных </a:t>
            </a:r>
            <a:r>
              <a:rPr lang="ru-RU" sz="1800" dirty="0" smtClean="0">
                <a:latin typeface="Calibri" panose="020F0502020204030204" pitchFamily="34" charset="0"/>
              </a:rPr>
              <a:t>проектов.</a:t>
            </a: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Хозяйственная </a:t>
            </a:r>
            <a:r>
              <a:rPr lang="ru-RU" sz="1800" dirty="0">
                <a:latin typeface="Calibri" panose="020F0502020204030204" pitchFamily="34" charset="0"/>
              </a:rPr>
              <a:t>и административная помощь (работа со списками посетителей, помощь в проведении социологических опросов, помощь контролерам, выполнение функций фотографов и курьеров, участие в уборке территории, мелких ремонтных работах и </a:t>
            </a:r>
            <a:r>
              <a:rPr lang="ru-RU" sz="1800" dirty="0" smtClean="0">
                <a:latin typeface="Calibri" panose="020F0502020204030204" pitchFamily="34" charset="0"/>
              </a:rPr>
              <a:t>т.д.).</a:t>
            </a:r>
          </a:p>
          <a:p>
            <a:pPr marL="285750" indent="-285750" algn="l">
              <a:spcBef>
                <a:spcPts val="1200"/>
              </a:spcBef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Научное </a:t>
            </a:r>
            <a:r>
              <a:rPr lang="ru-RU" sz="1800" dirty="0" err="1" smtClean="0">
                <a:latin typeface="Calibri" panose="020F0502020204030204" pitchFamily="34" charset="0"/>
              </a:rPr>
              <a:t>волонтерство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algn="l">
              <a:buClr>
                <a:srgbClr val="BFD621"/>
              </a:buClr>
              <a:buSzPct val="125000"/>
            </a:pPr>
            <a:r>
              <a:rPr lang="ru-RU" sz="1800" dirty="0">
                <a:latin typeface="Calibri" panose="020F0502020204030204" pitchFamily="34" charset="0"/>
              </a:rPr>
              <a:t>Одна из основных особенностей нашего волонтерского проекта заключается в том, что волонтеры необходимы нам каждый день. Они должны хорошо знать территорию, быть готовыми к выполнению любой из перечисленных функций и четко понимать границы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125091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1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800" dirty="0"/>
              <a:t>Набор </a:t>
            </a:r>
            <a:r>
              <a:rPr lang="ru-RU" sz="2800" dirty="0" smtClean="0"/>
              <a:t>волонтеров и их обучение</a:t>
            </a:r>
            <a:endParaRPr lang="ru-RU" sz="2800" dirty="0"/>
          </a:p>
        </p:txBody>
      </p:sp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2463" y="1520869"/>
            <a:ext cx="118219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latin typeface="Calibri" panose="020F0502020204030204" pitchFamily="34" charset="0"/>
              </a:rPr>
              <a:t>Нами разработан </a:t>
            </a:r>
            <a:r>
              <a:rPr lang="ru-RU" sz="1800" dirty="0">
                <a:latin typeface="Calibri" panose="020F0502020204030204" pitchFamily="34" charset="0"/>
              </a:rPr>
              <a:t>следующий алгоритм утверждения кандидатуры в качестве волонтера Московского зоопарка: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endParaRPr lang="en-US" sz="1800" dirty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прием заявки на собеседование;</a:t>
            </a: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посещение </a:t>
            </a:r>
            <a:r>
              <a:rPr lang="ru-RU" sz="1800" dirty="0">
                <a:latin typeface="Calibri" panose="020F0502020204030204" pitchFamily="34" charset="0"/>
              </a:rPr>
              <a:t>собеседования для взаимного знакомства, заполнение анкеты;</a:t>
            </a:r>
            <a:endParaRPr lang="en-US" sz="1800" dirty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</a:rPr>
              <a:t>подписание договора о безвозмездной добровольческой деятельности;</a:t>
            </a:r>
            <a:endParaRPr lang="en-US" sz="1800" dirty="0">
              <a:latin typeface="Calibri" panose="020F0502020204030204" pitchFamily="34" charset="0"/>
            </a:endParaRPr>
          </a:p>
          <a:p>
            <a:pPr algn="l">
              <a:buClr>
                <a:srgbClr val="BFD621"/>
              </a:buClr>
              <a:buSzPct val="125000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>
                <a:latin typeface="Calibri" panose="020F0502020204030204" pitchFamily="34" charset="0"/>
              </a:rPr>
              <a:t>прохождение вводного инструктажа по охране труда для волонтеров.</a:t>
            </a:r>
            <a:endParaRPr lang="en-US" sz="1800" dirty="0">
              <a:latin typeface="Calibri" panose="020F0502020204030204" pitchFamily="34" charset="0"/>
            </a:endParaRPr>
          </a:p>
          <a:p>
            <a:pPr algn="l" rtl="0"/>
            <a:endParaRPr lang="ru-RU" sz="1800" dirty="0" smtClean="0">
              <a:latin typeface="Calibri" panose="020F0502020204030204" pitchFamily="34" charset="0"/>
            </a:endParaRPr>
          </a:p>
          <a:p>
            <a:pPr algn="l" rtl="0"/>
            <a:r>
              <a:rPr lang="ru-RU" sz="1800" dirty="0" smtClean="0">
                <a:latin typeface="Calibri" panose="020F0502020204030204" pitchFamily="34" charset="0"/>
              </a:rPr>
              <a:t>Более </a:t>
            </a:r>
            <a:r>
              <a:rPr lang="ru-RU" sz="1800" dirty="0">
                <a:latin typeface="Calibri" panose="020F0502020204030204" pitchFamily="34" charset="0"/>
              </a:rPr>
              <a:t>опытный волонтер или куратор на начальном этапе всегда сопровождает новичка на территории, пока </a:t>
            </a:r>
            <a:r>
              <a:rPr lang="ru-RU" sz="1800" dirty="0" smtClean="0">
                <a:latin typeface="Calibri" panose="020F0502020204030204" pitchFamily="34" charset="0"/>
              </a:rPr>
              <a:t>он не </a:t>
            </a:r>
            <a:r>
              <a:rPr lang="ru-RU" sz="1800" dirty="0">
                <a:latin typeface="Calibri" panose="020F0502020204030204" pitchFamily="34" charset="0"/>
              </a:rPr>
              <a:t>почувствует себя уверенно и спокойно, </a:t>
            </a:r>
            <a:r>
              <a:rPr lang="ru-RU" sz="1800" dirty="0" smtClean="0">
                <a:latin typeface="Calibri" panose="020F0502020204030204" pitchFamily="34" charset="0"/>
              </a:rPr>
              <a:t>изучит </a:t>
            </a:r>
            <a:r>
              <a:rPr lang="ru-RU" sz="1800" dirty="0">
                <a:latin typeface="Calibri" panose="020F0502020204030204" pitchFamily="34" charset="0"/>
              </a:rPr>
              <a:t>все нюансы и будет готов к самостоятельной работе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</a:rPr>
              <a:t>В обучении присутствует индивидуальный подход к каждому </a:t>
            </a:r>
            <a:r>
              <a:rPr lang="ru-RU" sz="1800" dirty="0" smtClean="0">
                <a:latin typeface="Calibri" panose="020F0502020204030204" pitchFamily="34" charset="0"/>
              </a:rPr>
              <a:t>волонтеру. </a:t>
            </a:r>
            <a:r>
              <a:rPr lang="ru-RU" sz="1800" dirty="0">
                <a:latin typeface="Calibri" panose="020F0502020204030204" pitchFamily="34" charset="0"/>
              </a:rPr>
              <a:t>Учитывается образование, возраст, ожидание от </a:t>
            </a:r>
            <a:r>
              <a:rPr lang="ru-RU" sz="1800" dirty="0" err="1">
                <a:latin typeface="Calibri" panose="020F0502020204030204" pitchFamily="34" charset="0"/>
              </a:rPr>
              <a:t>волонтерства</a:t>
            </a:r>
            <a:r>
              <a:rPr lang="ru-RU" sz="1800" dirty="0">
                <a:latin typeface="Calibri" panose="020F0502020204030204" pitchFamily="34" charset="0"/>
              </a:rPr>
              <a:t>, </a:t>
            </a:r>
            <a:r>
              <a:rPr lang="ru-RU" sz="1800" dirty="0" smtClean="0">
                <a:latin typeface="Calibri" panose="020F0502020204030204" pitchFamily="34" charset="0"/>
              </a:rPr>
              <a:t>интересы, </a:t>
            </a:r>
            <a:r>
              <a:rPr lang="ru-RU" sz="1800" dirty="0">
                <a:latin typeface="Calibri" panose="020F0502020204030204" pitchFamily="34" charset="0"/>
              </a:rPr>
              <a:t>опыт и навыки, умение контактировать с людьми, количество свободного времени, рабочий график. Уже на этапе собеседования уделяется много внимания </a:t>
            </a:r>
            <a:r>
              <a:rPr lang="ru-RU" sz="1800" dirty="0" smtClean="0">
                <a:latin typeface="Calibri" panose="020F0502020204030204" pitchFamily="34" charset="0"/>
              </a:rPr>
              <a:t>тому, </a:t>
            </a:r>
            <a:r>
              <a:rPr lang="ru-RU" sz="1800" dirty="0">
                <a:latin typeface="Calibri" panose="020F0502020204030204" pitchFamily="34" charset="0"/>
              </a:rPr>
              <a:t>чтобы человек смог быстро адаптироваться в новом коллективе, </a:t>
            </a:r>
            <a:r>
              <a:rPr lang="ru-RU" sz="1800" dirty="0" smtClean="0">
                <a:latin typeface="Calibri" panose="020F0502020204030204" pitchFamily="34" charset="0"/>
              </a:rPr>
              <a:t>почувствовать </a:t>
            </a:r>
            <a:r>
              <a:rPr lang="ru-RU" sz="1800" dirty="0">
                <a:latin typeface="Calibri" panose="020F0502020204030204" pitchFamily="34" charset="0"/>
              </a:rPr>
              <a:t>себя комфортно в новом для него месте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algn="l" rtl="0"/>
            <a:endParaRPr lang="ru-RU" sz="1800" dirty="0" smtClean="0">
              <a:latin typeface="Calibri" panose="020F0502020204030204" pitchFamily="34" charset="0"/>
            </a:endParaRPr>
          </a:p>
          <a:p>
            <a:pPr algn="l" rtl="0"/>
            <a:r>
              <a:rPr lang="ru-RU" sz="1800" dirty="0">
                <a:latin typeface="Calibri" panose="020F0502020204030204" pitchFamily="34" charset="0"/>
              </a:rPr>
              <a:t>Совместно с научным </a:t>
            </a:r>
            <a:r>
              <a:rPr lang="ru-RU" sz="1800" dirty="0" smtClean="0">
                <a:latin typeface="Calibri" panose="020F0502020204030204" pitchFamily="34" charset="0"/>
              </a:rPr>
              <a:t>отделом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</a:rPr>
              <a:t>зоопарка, </a:t>
            </a:r>
            <a:r>
              <a:rPr lang="ru-RU" sz="1800" dirty="0">
                <a:latin typeface="Calibri" panose="020F0502020204030204" pitchFamily="34" charset="0"/>
              </a:rPr>
              <a:t>сектором экскурсионной работы и отделом международного сотрудничества для волонтеров </a:t>
            </a:r>
            <a:r>
              <a:rPr lang="ru-RU" sz="1800" dirty="0" smtClean="0">
                <a:latin typeface="Calibri" panose="020F0502020204030204" pitchFamily="34" charset="0"/>
              </a:rPr>
              <a:t>периодически проходят лекции </a:t>
            </a:r>
            <a:r>
              <a:rPr lang="ru-RU" sz="1800" dirty="0">
                <a:latin typeface="Calibri" panose="020F0502020204030204" pitchFamily="34" charset="0"/>
              </a:rPr>
              <a:t>и </a:t>
            </a:r>
            <a:r>
              <a:rPr lang="ru-RU" sz="1800" dirty="0" smtClean="0">
                <a:latin typeface="Calibri" panose="020F0502020204030204" pitchFamily="34" charset="0"/>
              </a:rPr>
              <a:t>экскурсии. Занятия направлены </a:t>
            </a:r>
            <a:r>
              <a:rPr lang="ru-RU" sz="1800" dirty="0">
                <a:latin typeface="Calibri" panose="020F0502020204030204" pitchFamily="34" charset="0"/>
              </a:rPr>
              <a:t>на всестороннее повышение знаний волонтера о зоопарковском деле, содержащихся животных и психологических аспектах взаимодействия с посетителями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</a:p>
          <a:p>
            <a:pPr algn="l" rtl="0"/>
            <a:endParaRPr lang="ru-RU" sz="1800" dirty="0">
              <a:latin typeface="Calibri" panose="020F0502020204030204" pitchFamily="34" charset="0"/>
            </a:endParaRPr>
          </a:p>
          <a:p>
            <a:pPr algn="l" rtl="0"/>
            <a:r>
              <a:rPr lang="ru-RU" sz="1800" dirty="0" smtClean="0">
                <a:latin typeface="Calibri" panose="020F0502020204030204" pitchFamily="34" charset="0"/>
              </a:rPr>
              <a:t>Чтобы подготовить волонтеров к работе на массовых мероприятиях и в летний сезон, несколько раз в год мы приглашаем профессиональных психологов для проведения тренингов по </a:t>
            </a:r>
            <a:r>
              <a:rPr lang="ru-RU" sz="1800" dirty="0" err="1" smtClean="0">
                <a:latin typeface="Calibri" panose="020F0502020204030204" pitchFamily="34" charset="0"/>
              </a:rPr>
              <a:t>конфликтологии</a:t>
            </a:r>
            <a:r>
              <a:rPr lang="ru-RU" sz="1800" dirty="0" smtClean="0">
                <a:latin typeface="Calibri" panose="020F0502020204030204" pitchFamily="34" charset="0"/>
              </a:rPr>
              <a:t> и стрессоустойчивости.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97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463" y="6821016"/>
            <a:ext cx="1182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В </a:t>
            </a:r>
            <a:r>
              <a:rPr lang="ru-RU" sz="1800" dirty="0">
                <a:latin typeface="Calibri" panose="020F0502020204030204" pitchFamily="34" charset="0"/>
              </a:rPr>
              <a:t>связи с тем что Московский зоопарк является учреждением повышенной опасности, </a:t>
            </a:r>
            <a:r>
              <a:rPr lang="ru-RU" sz="1800" dirty="0" err="1">
                <a:latin typeface="Calibri" panose="020F0502020204030204" pitchFamily="34" charset="0"/>
              </a:rPr>
              <a:t>волонтерство</a:t>
            </a:r>
            <a:r>
              <a:rPr lang="ru-RU" sz="1800" dirty="0">
                <a:latin typeface="Calibri" panose="020F0502020204030204" pitchFamily="34" charset="0"/>
              </a:rPr>
              <a:t> возможно только с 18 лет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30980104"/>
              </p:ext>
            </p:extLst>
          </p:nvPr>
        </p:nvGraphicFramePr>
        <p:xfrm>
          <a:off x="591948" y="2320516"/>
          <a:ext cx="6041351" cy="352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97533391"/>
              </p:ext>
            </p:extLst>
          </p:nvPr>
        </p:nvGraphicFramePr>
        <p:xfrm>
          <a:off x="6106356" y="2320516"/>
          <a:ext cx="6041350" cy="352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>
              <a:lnSpc>
                <a:spcPct val="100000"/>
              </a:lnSpc>
            </a:pPr>
            <a:r>
              <a:rPr lang="ru-RU" sz="2800" dirty="0" smtClean="0"/>
              <a:t>Состав волонтерской группы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6080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1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800" dirty="0" smtClean="0"/>
              <a:t>Организация волонтерской деятельности</a:t>
            </a:r>
            <a:endParaRPr lang="ru-RU" sz="2800" dirty="0"/>
          </a:p>
        </p:txBody>
      </p:sp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7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2463" y="1348408"/>
            <a:ext cx="118219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dirty="0" smtClean="0">
                <a:latin typeface="Calibri" panose="020F0502020204030204" pitchFamily="34" charset="0"/>
              </a:rPr>
              <a:t>Работа </a:t>
            </a:r>
            <a:r>
              <a:rPr lang="ru-RU" sz="1800" dirty="0">
                <a:latin typeface="Calibri" panose="020F0502020204030204" pitchFamily="34" charset="0"/>
              </a:rPr>
              <a:t>волонтеров в Московском зоопарке осуществляется круглый год, ежедневно, практически с момента открытия до закрытия </a:t>
            </a:r>
            <a:r>
              <a:rPr lang="ru-RU" sz="1800" dirty="0" smtClean="0">
                <a:latin typeface="Calibri" panose="020F0502020204030204" pitchFamily="34" charset="0"/>
              </a:rPr>
              <a:t>учреждения. </a:t>
            </a:r>
            <a:r>
              <a:rPr lang="ru-RU" sz="1800" dirty="0">
                <a:latin typeface="Calibri" panose="020F0502020204030204" pitchFamily="34" charset="0"/>
              </a:rPr>
              <a:t>Для удобства управления </a:t>
            </a:r>
            <a:r>
              <a:rPr lang="ru-RU" sz="1800" dirty="0" smtClean="0">
                <a:latin typeface="Calibri" panose="020F0502020204030204" pitchFamily="34" charset="0"/>
              </a:rPr>
              <a:t>волонтерами </a:t>
            </a:r>
            <a:r>
              <a:rPr lang="ru-RU" sz="1800" dirty="0">
                <a:latin typeface="Calibri" panose="020F0502020204030204" pitchFamily="34" charset="0"/>
              </a:rPr>
              <a:t>на территории, разработан график смен, который доступен действительным волонтерам в виде электронной он-</a:t>
            </a:r>
            <a:r>
              <a:rPr lang="ru-RU" sz="1800" dirty="0" err="1">
                <a:latin typeface="Calibri" panose="020F0502020204030204" pitchFamily="34" charset="0"/>
              </a:rPr>
              <a:t>лайн</a:t>
            </a:r>
            <a:r>
              <a:rPr lang="ru-RU" sz="1800" dirty="0">
                <a:latin typeface="Calibri" panose="020F0502020204030204" pitchFamily="34" charset="0"/>
              </a:rPr>
              <a:t> таблицы. Продолжительность смен и их график </a:t>
            </a:r>
            <a:r>
              <a:rPr lang="ru-RU" sz="1800" dirty="0" smtClean="0">
                <a:latin typeface="Calibri" panose="020F0502020204030204" pitchFamily="34" charset="0"/>
              </a:rPr>
              <a:t>меняется в течение года.</a:t>
            </a:r>
          </a:p>
          <a:p>
            <a:pPr algn="l"/>
            <a:endParaRPr lang="ru-RU" sz="1800" dirty="0">
              <a:latin typeface="Calibri" panose="020F0502020204030204" pitchFamily="34" charset="0"/>
            </a:endParaRPr>
          </a:p>
          <a:p>
            <a:pPr algn="l"/>
            <a:r>
              <a:rPr lang="ru-RU" sz="1800" dirty="0">
                <a:latin typeface="Calibri" panose="020F0502020204030204" pitchFamily="34" charset="0"/>
              </a:rPr>
              <a:t>Выходя на смену волонтеру необходимо надеть портативный микрофон, а также специально разработанную </a:t>
            </a:r>
            <a:r>
              <a:rPr lang="ru-RU" sz="1800" dirty="0" smtClean="0">
                <a:latin typeface="Calibri" panose="020F0502020204030204" pitchFamily="34" charset="0"/>
              </a:rPr>
              <a:t>форму</a:t>
            </a:r>
            <a:r>
              <a:rPr lang="ru-RU" sz="1800" dirty="0">
                <a:latin typeface="Calibri" panose="020F0502020204030204" pitchFamily="34" charset="0"/>
              </a:rPr>
              <a:t>, позволяющую легко отличить его от штатных сотрудников ГАУ «Московский зоопарк», сотрудников подрядных </a:t>
            </a:r>
            <a:r>
              <a:rPr lang="ru-RU" sz="1800" dirty="0" smtClean="0">
                <a:latin typeface="Calibri" panose="020F0502020204030204" pitchFamily="34" charset="0"/>
              </a:rPr>
              <a:t>организаций или </a:t>
            </a:r>
            <a:r>
              <a:rPr lang="ru-RU" sz="1800" dirty="0">
                <a:latin typeface="Calibri" panose="020F0502020204030204" pitchFamily="34" charset="0"/>
              </a:rPr>
              <a:t>посетителей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</a:p>
          <a:p>
            <a:pPr algn="l"/>
            <a:endParaRPr lang="ru-RU" sz="1800" dirty="0">
              <a:latin typeface="Calibri" panose="020F0502020204030204" pitchFamily="34" charset="0"/>
            </a:endParaRPr>
          </a:p>
          <a:p>
            <a:pPr algn="l"/>
            <a:r>
              <a:rPr lang="ru-RU" sz="1800" dirty="0" smtClean="0">
                <a:latin typeface="Calibri" panose="020F0502020204030204" pitchFamily="34" charset="0"/>
              </a:rPr>
              <a:t>В начале 2015 г. после ремонта открылось новое волонтерское помещение в здании Главного входа Московского зоопарка. Помещение оборудовано зоной отдыха и приема пищи, гардеробом с индивидуальными ячейками и лекционным залом.</a:t>
            </a:r>
            <a:endParaRPr lang="en-US" sz="18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9" b="6832"/>
          <a:stretch/>
        </p:blipFill>
        <p:spPr>
          <a:xfrm>
            <a:off x="2613968" y="4912803"/>
            <a:ext cx="7765504" cy="4022061"/>
          </a:xfrm>
          <a:prstGeom prst="rect">
            <a:avLst/>
          </a:prstGeom>
          <a:ln>
            <a:solidFill>
              <a:srgbClr val="BFD621"/>
            </a:solidFill>
          </a:ln>
        </p:spPr>
      </p:pic>
    </p:spTree>
    <p:extLst>
      <p:ext uri="{BB962C8B-B14F-4D97-AF65-F5344CB8AC3E}">
        <p14:creationId xmlns:p14="http://schemas.microsoft.com/office/powerpoint/2010/main" val="3350461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1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800" dirty="0" smtClean="0"/>
              <a:t>Мотивация волонтеров</a:t>
            </a:r>
            <a:endParaRPr lang="ru-RU" sz="2800" dirty="0"/>
          </a:p>
        </p:txBody>
      </p:sp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8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2463" y="1348408"/>
            <a:ext cx="118219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Бесплатный вход в зоопарк и участие в различных мероприятиях.</a:t>
            </a: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Экскурсии в </a:t>
            </a:r>
            <a:r>
              <a:rPr lang="ru-RU" sz="1800" dirty="0">
                <a:latin typeface="Calibri" panose="020F0502020204030204" pitchFamily="34" charset="0"/>
              </a:rPr>
              <a:t>закрытый для обычных </a:t>
            </a:r>
            <a:r>
              <a:rPr lang="ru-RU" sz="1800" dirty="0" smtClean="0">
                <a:latin typeface="Calibri" panose="020F0502020204030204" pitchFamily="34" charset="0"/>
              </a:rPr>
              <a:t>посетителей </a:t>
            </a:r>
            <a:r>
              <a:rPr lang="ru-RU" sz="1800" dirty="0" err="1" smtClean="0">
                <a:latin typeface="Calibri" panose="020F0502020204030204" pitchFamily="34" charset="0"/>
              </a:rPr>
              <a:t>Зоопитомник</a:t>
            </a:r>
            <a:r>
              <a:rPr lang="ru-RU" sz="1800" dirty="0" smtClean="0">
                <a:latin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</a:rPr>
              <a:t>Московского </a:t>
            </a:r>
            <a:r>
              <a:rPr lang="ru-RU" sz="1800" dirty="0" smtClean="0">
                <a:latin typeface="Calibri" panose="020F0502020204030204" pitchFamily="34" charset="0"/>
              </a:rPr>
              <a:t>зоопарка.</a:t>
            </a: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Рекомендации, справки по месту требования, сертификаты, </a:t>
            </a:r>
            <a:r>
              <a:rPr lang="ru-RU" sz="1800" dirty="0">
                <a:latin typeface="Calibri" panose="020F0502020204030204" pitchFamily="34" charset="0"/>
              </a:rPr>
              <a:t>у</a:t>
            </a:r>
            <a:r>
              <a:rPr lang="ru-RU" sz="1800" dirty="0" smtClean="0">
                <a:latin typeface="Calibri" panose="020F0502020204030204" pitchFamily="34" charset="0"/>
              </a:rPr>
              <a:t>достоверение Волонтера Московского зоопарка.</a:t>
            </a:r>
          </a:p>
          <a:p>
            <a:pPr algn="l">
              <a:buClr>
                <a:srgbClr val="BFD621"/>
              </a:buClr>
              <a:buSzPct val="125000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Скидки и бесплатные посещения от партнерских организаций.</a:t>
            </a: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endParaRPr lang="ru-RU" sz="1800" dirty="0" smtClean="0">
              <a:latin typeface="Calibri" panose="020F0502020204030204" pitchFamily="34" charset="0"/>
            </a:endParaRPr>
          </a:p>
          <a:p>
            <a:pPr marL="285750" indent="-285750" algn="l">
              <a:buClr>
                <a:srgbClr val="BFD621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Calibri" panose="020F0502020204030204" pitchFamily="34" charset="0"/>
              </a:rPr>
              <a:t>Памятные </a:t>
            </a:r>
            <a:r>
              <a:rPr lang="ru-RU" sz="1800" dirty="0">
                <a:latin typeface="Calibri" panose="020F0502020204030204" pitchFamily="34" charset="0"/>
              </a:rPr>
              <a:t>сувениры и </a:t>
            </a:r>
            <a:r>
              <a:rPr lang="ru-RU" sz="1800" dirty="0" smtClean="0">
                <a:latin typeface="Calibri" panose="020F0502020204030204" pitchFamily="34" charset="0"/>
              </a:rPr>
              <a:t>подарки.</a:t>
            </a:r>
            <a:endParaRPr lang="ru-RU" sz="1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1" y="4379056"/>
            <a:ext cx="7603219" cy="4284240"/>
          </a:xfrm>
          <a:prstGeom prst="rect">
            <a:avLst/>
          </a:prstGeom>
          <a:ln>
            <a:solidFill>
              <a:srgbClr val="BFD621"/>
            </a:solidFill>
          </a:ln>
        </p:spPr>
      </p:pic>
    </p:spTree>
    <p:extLst>
      <p:ext uri="{BB962C8B-B14F-4D97-AF65-F5344CB8AC3E}">
        <p14:creationId xmlns:p14="http://schemas.microsoft.com/office/powerpoint/2010/main" val="3213109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1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800" dirty="0" smtClean="0"/>
              <a:t>Развитие проекта</a:t>
            </a:r>
            <a:endParaRPr lang="ru-RU" sz="2800" dirty="0"/>
          </a:p>
        </p:txBody>
      </p:sp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9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597744" y="1262753"/>
            <a:ext cx="11080969" cy="6854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None/>
            </a:pPr>
            <a:r>
              <a:rPr lang="ru-RU" sz="1800" dirty="0">
                <a:latin typeface="Calibri" panose="020F0502020204030204" pitchFamily="34" charset="0"/>
              </a:rPr>
              <a:t>В</a:t>
            </a:r>
            <a:r>
              <a:rPr lang="ru-RU" sz="1800" dirty="0" smtClean="0">
                <a:latin typeface="Calibri" panose="020F0502020204030204" pitchFamily="34" charset="0"/>
              </a:rPr>
              <a:t>олонтеры Московского зоопарка сопровождают крупные и партнерские мероприятия </a:t>
            </a:r>
            <a:r>
              <a:rPr lang="ru-RU" sz="1800" dirty="0">
                <a:latin typeface="Calibri" panose="020F0502020204030204" pitchFamily="34" charset="0"/>
              </a:rPr>
              <a:t>за его </a:t>
            </a:r>
            <a:r>
              <a:rPr lang="ru-RU" sz="1800" dirty="0" smtClean="0">
                <a:latin typeface="Calibri" panose="020F0502020204030204" pitchFamily="34" charset="0"/>
              </a:rPr>
              <a:t>пределами:</a:t>
            </a:r>
            <a:endParaRPr lang="ru-RU" sz="180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Юбилейная конференция к 90-летию </a:t>
            </a:r>
            <a:r>
              <a:rPr lang="ru-RU" sz="1800" dirty="0" err="1" smtClean="0">
                <a:latin typeface="Calibri" panose="020F0502020204030204" pitchFamily="34" charset="0"/>
              </a:rPr>
              <a:t>КЮБЗа</a:t>
            </a:r>
            <a:r>
              <a:rPr lang="ru-RU" sz="1800" dirty="0" smtClean="0">
                <a:latin typeface="Calibri" panose="020F0502020204030204" pitchFamily="34" charset="0"/>
              </a:rPr>
              <a:t> совместно с Министерством природных ресурсов и экологии Российской Федерации.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Туристический форум «Отдых-2015» в «Крокус </a:t>
            </a:r>
            <a:r>
              <a:rPr lang="ru-RU" sz="1800" dirty="0" err="1" smtClean="0">
                <a:latin typeface="Calibri" panose="020F0502020204030204" pitchFamily="34" charset="0"/>
              </a:rPr>
              <a:t>экспо</a:t>
            </a:r>
            <a:r>
              <a:rPr lang="ru-RU" sz="1800" dirty="0" smtClean="0">
                <a:latin typeface="Calibri" panose="020F0502020204030204" pitchFamily="34" charset="0"/>
              </a:rPr>
              <a:t>» совместно </a:t>
            </a:r>
            <a:r>
              <a:rPr lang="ru-RU" sz="1800" dirty="0">
                <a:latin typeface="Calibri" panose="020F0502020204030204" pitchFamily="34" charset="0"/>
              </a:rPr>
              <a:t>с АНО «Центр Амурский тигр</a:t>
            </a:r>
            <a:r>
              <a:rPr lang="ru-RU" sz="1800" dirty="0" smtClean="0">
                <a:latin typeface="Calibri" panose="020F0502020204030204" pitchFamily="34" charset="0"/>
              </a:rPr>
              <a:t>».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Запуск фирменного поезда АНО «Центр Амурский тигр» в Московском метрополитене.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Фестиваль Русского географического общества совместно с АНО «Центр Амурский тигр».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en-US" sz="1800" dirty="0" smtClean="0">
                <a:latin typeface="Calibri" panose="020F0502020204030204" pitchFamily="34" charset="0"/>
              </a:rPr>
              <a:t>VI</a:t>
            </a:r>
            <a:r>
              <a:rPr lang="ru-RU" sz="1800" dirty="0" smtClean="0">
                <a:latin typeface="Calibri" panose="020F0502020204030204" pitchFamily="34" charset="0"/>
              </a:rPr>
              <a:t> Международный семинар </a:t>
            </a:r>
            <a:r>
              <a:rPr lang="ru-RU" sz="1800" dirty="0">
                <a:latin typeface="Calibri" panose="020F0502020204030204" pitchFamily="34" charset="0"/>
              </a:rPr>
              <a:t>«Беспозвоночные в коллекциях зоопарков и инсектариев</a:t>
            </a:r>
            <a:r>
              <a:rPr lang="ru-RU" sz="1800" dirty="0" smtClean="0">
                <a:latin typeface="Calibri" panose="020F0502020204030204" pitchFamily="34" charset="0"/>
              </a:rPr>
              <a:t>»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Фестиваль </a:t>
            </a:r>
            <a:r>
              <a:rPr lang="ru-RU" sz="1800" dirty="0">
                <a:latin typeface="Calibri" panose="020F0502020204030204" pitchFamily="34" charset="0"/>
              </a:rPr>
              <a:t>«Первозданная Россия</a:t>
            </a:r>
            <a:r>
              <a:rPr lang="ru-RU" sz="1800" dirty="0" smtClean="0">
                <a:latin typeface="Calibri" panose="020F0502020204030204" pitchFamily="34" charset="0"/>
              </a:rPr>
              <a:t>» (работа на стенде зоопарка, сопровождение активностей зоопарка)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>
                <a:latin typeface="Calibri" panose="020F0502020204030204" pitchFamily="34" charset="0"/>
              </a:rPr>
              <a:t>Московский культурный </a:t>
            </a:r>
            <a:r>
              <a:rPr lang="ru-RU" sz="1800" dirty="0" smtClean="0">
                <a:latin typeface="Calibri" panose="020F0502020204030204" pitchFamily="34" charset="0"/>
              </a:rPr>
              <a:t>форум (работа на стенде зоопарка)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err="1" smtClean="0">
                <a:latin typeface="Calibri" panose="020F0502020204030204" pitchFamily="34" charset="0"/>
              </a:rPr>
              <a:t>Интермузей</a:t>
            </a:r>
            <a:r>
              <a:rPr lang="ru-RU" sz="1800" dirty="0" smtClean="0">
                <a:latin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</a:rPr>
              <a:t>(работа на стенде зоопарка)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Всероссийский детский </a:t>
            </a:r>
            <a:r>
              <a:rPr lang="ru-RU" sz="1800" dirty="0">
                <a:latin typeface="Calibri" panose="020F0502020204030204" pitchFamily="34" charset="0"/>
              </a:rPr>
              <a:t>экологический </a:t>
            </a:r>
            <a:r>
              <a:rPr lang="ru-RU" sz="1800" dirty="0" smtClean="0">
                <a:latin typeface="Calibri" panose="020F0502020204030204" pitchFamily="34" charset="0"/>
              </a:rPr>
              <a:t>фестиваль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Проведение </a:t>
            </a:r>
            <a:r>
              <a:rPr lang="ru-RU" sz="1800" dirty="0">
                <a:latin typeface="Calibri" panose="020F0502020204030204" pitchFamily="34" charset="0"/>
              </a:rPr>
              <a:t>благотворительного </a:t>
            </a:r>
            <a:r>
              <a:rPr lang="ru-RU" sz="1800" dirty="0" smtClean="0">
                <a:latin typeface="Calibri" panose="020F0502020204030204" pitchFamily="34" charset="0"/>
              </a:rPr>
              <a:t>мероприятия </a:t>
            </a:r>
            <a:r>
              <a:rPr lang="ru-RU" sz="1800" dirty="0">
                <a:latin typeface="Calibri" panose="020F0502020204030204" pitchFamily="34" charset="0"/>
              </a:rPr>
              <a:t>«Теплый домик</a:t>
            </a:r>
            <a:r>
              <a:rPr lang="ru-RU" sz="1800" dirty="0" smtClean="0">
                <a:latin typeface="Calibri" panose="020F0502020204030204" pitchFamily="34" charset="0"/>
              </a:rPr>
              <a:t>» </a:t>
            </a:r>
            <a:r>
              <a:rPr lang="ru-RU" sz="1800" dirty="0">
                <a:latin typeface="Calibri" panose="020F0502020204030204" pitchFamily="34" charset="0"/>
              </a:rPr>
              <a:t>совместно с фондом «Старость в радость</a:t>
            </a:r>
            <a:r>
              <a:rPr lang="ru-RU" sz="1800" dirty="0" smtClean="0">
                <a:latin typeface="Calibri" panose="020F0502020204030204" pitchFamily="34" charset="0"/>
              </a:rPr>
              <a:t>»</a:t>
            </a:r>
          </a:p>
          <a:p>
            <a:pPr marL="285750" indent="-285750">
              <a:spcBef>
                <a:spcPts val="1800"/>
              </a:spcBef>
              <a:buClr>
                <a:srgbClr val="BFD621"/>
              </a:buClr>
              <a:buSzPct val="125000"/>
            </a:pPr>
            <a:endParaRPr lang="ru-RU" sz="1800" dirty="0"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Clr>
                <a:srgbClr val="BFD621"/>
              </a:buClr>
              <a:buSzPct val="125000"/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и многие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107005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1"/>
          <a:stretch/>
        </p:blipFill>
        <p:spPr>
          <a:xfrm flipH="1">
            <a:off x="0" y="9103993"/>
            <a:ext cx="13004800" cy="688436"/>
          </a:xfrm>
          <a:prstGeom prst="rect">
            <a:avLst/>
          </a:prstGeom>
        </p:spPr>
      </p:pic>
      <p:sp>
        <p:nvSpPr>
          <p:cNvPr id="11" name="Shape 176"/>
          <p:cNvSpPr/>
          <p:nvPr/>
        </p:nvSpPr>
        <p:spPr>
          <a:xfrm>
            <a:off x="762927" y="487585"/>
            <a:ext cx="10341463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 algn="l" defTabSz="449580">
              <a:lnSpc>
                <a:spcPct val="115000"/>
              </a:lnSpc>
              <a:spcBef>
                <a:spcPts val="1000"/>
              </a:spcBef>
              <a:defRPr sz="2400" b="1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ru-RU" sz="2800" dirty="0" smtClean="0"/>
              <a:t>Планы на будущее</a:t>
            </a:r>
            <a:endParaRPr lang="ru-RU" sz="2800" dirty="0"/>
          </a:p>
        </p:txBody>
      </p:sp>
      <p:sp>
        <p:nvSpPr>
          <p:cNvPr id="10" name="Rectangle 9"/>
          <p:cNvSpPr/>
          <p:nvPr/>
        </p:nvSpPr>
        <p:spPr>
          <a:xfrm>
            <a:off x="12075889" y="9171328"/>
            <a:ext cx="605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11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6" descr="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87" y="304292"/>
            <a:ext cx="2034093" cy="66007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597744" y="1412330"/>
            <a:ext cx="11080969" cy="238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Привлечение </a:t>
            </a:r>
            <a:r>
              <a:rPr lang="ru-RU" sz="1800" dirty="0">
                <a:latin typeface="Calibri" panose="020F0502020204030204" pitchFamily="34" charset="0"/>
              </a:rPr>
              <a:t>к </a:t>
            </a:r>
            <a:r>
              <a:rPr lang="ru-RU" sz="1800" dirty="0" err="1">
                <a:latin typeface="Calibri" panose="020F0502020204030204" pitchFamily="34" charset="0"/>
              </a:rPr>
              <a:t>волонтерству</a:t>
            </a:r>
            <a:r>
              <a:rPr lang="ru-RU" sz="1800" dirty="0">
                <a:latin typeface="Calibri" panose="020F0502020204030204" pitchFamily="34" charset="0"/>
              </a:rPr>
              <a:t> в зоопарке людей различных возрастов. </a:t>
            </a:r>
            <a:r>
              <a:rPr lang="ru-RU" sz="1800" dirty="0" smtClean="0">
                <a:latin typeface="Calibri" panose="020F0502020204030204" pitchFamily="34" charset="0"/>
              </a:rPr>
              <a:t>Людям </a:t>
            </a:r>
            <a:r>
              <a:rPr lang="ru-RU" sz="1800" dirty="0">
                <a:latin typeface="Calibri" panose="020F0502020204030204" pitchFamily="34" charset="0"/>
              </a:rPr>
              <a:t>более старшего возраста, особенно пенсионерам,  важно чувствовать свою востребованность в обществе, им хочется быть полезными. У них есть жизненный опыт, который они готовы передать </a:t>
            </a:r>
            <a:r>
              <a:rPr lang="ru-RU" sz="1800" dirty="0" smtClean="0">
                <a:latin typeface="Calibri" panose="020F0502020204030204" pitchFamily="34" charset="0"/>
              </a:rPr>
              <a:t>молодежи.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Расширение программы бонусов и поощрений для волонтеров, </a:t>
            </a:r>
            <a:r>
              <a:rPr lang="ru-RU" sz="1800" dirty="0">
                <a:latin typeface="Calibri" panose="020F0502020204030204" pitchFamily="34" charset="0"/>
              </a:rPr>
              <a:t>организация </a:t>
            </a:r>
            <a:r>
              <a:rPr lang="ru-RU" sz="1800" dirty="0" smtClean="0">
                <a:latin typeface="Calibri" panose="020F0502020204030204" pitchFamily="34" charset="0"/>
              </a:rPr>
              <a:t>питания.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BFD621"/>
              </a:buClr>
              <a:buSzPct val="125000"/>
            </a:pPr>
            <a:r>
              <a:rPr lang="ru-RU" sz="1800" dirty="0" smtClean="0">
                <a:latin typeface="Calibri" panose="020F0502020204030204" pitchFamily="34" charset="0"/>
              </a:rPr>
              <a:t>Московский </a:t>
            </a:r>
            <a:r>
              <a:rPr lang="ru-RU" sz="1800" dirty="0">
                <a:latin typeface="Calibri" panose="020F0502020204030204" pitchFamily="34" charset="0"/>
              </a:rPr>
              <a:t>зоопарк – головной зоопарк Евроазиатской Региональной Ассоциации Зоопарков и Аквариумов, думаем, что в дальнейшем, мы будем рекомендовать другим зоопаркам, входящим в Ассоциацию развивать и у себя волонтерское движение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37170" r="18806" b="12271"/>
          <a:stretch/>
        </p:blipFill>
        <p:spPr>
          <a:xfrm>
            <a:off x="1724119" y="3929818"/>
            <a:ext cx="9556563" cy="47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8467</TotalTime>
  <Words>903</Words>
  <Application>Microsoft Office PowerPoint</Application>
  <PresentationFormat>Произвольный</PresentationFormat>
  <Paragraphs>85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 Light</vt:lpstr>
      <vt:lpstr>Helvetica Neue</vt:lpstr>
      <vt:lpstr>PT Sans Bold</vt:lpstr>
      <vt:lpstr>ヒラギノ角ゴ ProN W6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Ваиншток Ольга Павловна</dc:creator>
  <cp:lastModifiedBy>Честина Анастасия Игоревна</cp:lastModifiedBy>
  <cp:revision>373</cp:revision>
  <cp:lastPrinted>2015-03-30T15:51:26Z</cp:lastPrinted>
  <dcterms:created xsi:type="dcterms:W3CDTF">2015-07-05T21:02:21Z</dcterms:created>
  <dcterms:modified xsi:type="dcterms:W3CDTF">2018-08-13T13:24:50Z</dcterms:modified>
</cp:coreProperties>
</file>