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22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7AE8-9645-4721-85C8-C2E5B57EE6DF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721D-0B16-45E8-8B9B-EDCDBBF76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11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7AE8-9645-4721-85C8-C2E5B57EE6DF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721D-0B16-45E8-8B9B-EDCDBBF76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74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7AE8-9645-4721-85C8-C2E5B57EE6DF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721D-0B16-45E8-8B9B-EDCDBBF76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87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7AE8-9645-4721-85C8-C2E5B57EE6DF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721D-0B16-45E8-8B9B-EDCDBBF76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9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7AE8-9645-4721-85C8-C2E5B57EE6DF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721D-0B16-45E8-8B9B-EDCDBBF76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82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7AE8-9645-4721-85C8-C2E5B57EE6DF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721D-0B16-45E8-8B9B-EDCDBBF76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75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7AE8-9645-4721-85C8-C2E5B57EE6DF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721D-0B16-45E8-8B9B-EDCDBBF76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69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7AE8-9645-4721-85C8-C2E5B57EE6DF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721D-0B16-45E8-8B9B-EDCDBBF76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11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7AE8-9645-4721-85C8-C2E5B57EE6DF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721D-0B16-45E8-8B9B-EDCDBBF76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3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7AE8-9645-4721-85C8-C2E5B57EE6DF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721D-0B16-45E8-8B9B-EDCDBBF76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38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7AE8-9645-4721-85C8-C2E5B57EE6DF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8721D-0B16-45E8-8B9B-EDCDBBF76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60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77AE8-9645-4721-85C8-C2E5B57EE6DF}" type="datetimeFigureOut">
              <a:rPr lang="ru-RU" smtClean="0"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8721D-0B16-45E8-8B9B-EDCDBBF76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5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reg\Downloads\Логотип цветной Волонтёр говорит-0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64" b="25231"/>
          <a:stretch/>
        </p:blipFill>
        <p:spPr bwMode="auto">
          <a:xfrm>
            <a:off x="-9808" y="476672"/>
            <a:ext cx="9153808" cy="330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8715" y="4941168"/>
            <a:ext cx="877676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Традиционная 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селфивидеорубрика</a:t>
            </a:r>
            <a:endParaRPr lang="ru-RU" sz="3600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Волонтерского центра Пятигорского государственного университета</a:t>
            </a:r>
          </a:p>
          <a:p>
            <a:pPr algn="ctr"/>
            <a:endParaRPr lang="ru-RU" sz="20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31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 rot="6057301">
            <a:off x="422057" y="-206909"/>
            <a:ext cx="1947123" cy="2446902"/>
          </a:xfrm>
          <a:custGeom>
            <a:avLst/>
            <a:gdLst>
              <a:gd name="connsiteX0" fmla="*/ 54138 w 2199500"/>
              <a:gd name="connsiteY0" fmla="*/ 389798 h 2669880"/>
              <a:gd name="connsiteX1" fmla="*/ 1324999 w 2199500"/>
              <a:gd name="connsiteY1" fmla="*/ 2668049 h 2669880"/>
              <a:gd name="connsiteX2" fmla="*/ 2177406 w 2199500"/>
              <a:gd name="connsiteY2" fmla="*/ 761757 h 2669880"/>
              <a:gd name="connsiteX3" fmla="*/ 426098 w 2199500"/>
              <a:gd name="connsiteY3" fmla="*/ 33337 h 2669880"/>
              <a:gd name="connsiteX4" fmla="*/ 54138 w 2199500"/>
              <a:gd name="connsiteY4" fmla="*/ 389798 h 266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9500" h="2669880">
                <a:moveTo>
                  <a:pt x="54138" y="389798"/>
                </a:moveTo>
                <a:cubicBezTo>
                  <a:pt x="203955" y="828917"/>
                  <a:pt x="971121" y="2606056"/>
                  <a:pt x="1324999" y="2668049"/>
                </a:cubicBezTo>
                <a:cubicBezTo>
                  <a:pt x="1678877" y="2730042"/>
                  <a:pt x="2327223" y="1200876"/>
                  <a:pt x="2177406" y="761757"/>
                </a:cubicBezTo>
                <a:cubicBezTo>
                  <a:pt x="2027589" y="322638"/>
                  <a:pt x="774810" y="95330"/>
                  <a:pt x="426098" y="33337"/>
                </a:cubicBezTo>
                <a:cubicBezTo>
                  <a:pt x="77386" y="-28656"/>
                  <a:pt x="-95679" y="-49321"/>
                  <a:pt x="54138" y="389798"/>
                </a:cubicBezTo>
                <a:close/>
              </a:path>
            </a:pathLst>
          </a:custGeom>
          <a:noFill/>
          <a:ln w="57150">
            <a:solidFill>
              <a:srgbClr val="AE2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 descr="C:\Users\Greg\Downloads\Логотип цветной Волонтёр говорит-0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57" t="23764" r="23365" b="25231"/>
          <a:stretch/>
        </p:blipFill>
        <p:spPr bwMode="auto">
          <a:xfrm>
            <a:off x="7005234" y="44624"/>
            <a:ext cx="207572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838453"/>
            <a:ext cx="1451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ЦЕЛЬ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0694" y="2636912"/>
            <a:ext cx="7964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Способствовать популяризации волонтерского движения через распространение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видеоконтента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, создаваемого волонтерами в процессе работы*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329306" y="2820692"/>
            <a:ext cx="8039779" cy="1642820"/>
          </a:xfrm>
          <a:custGeom>
            <a:avLst/>
            <a:gdLst>
              <a:gd name="connsiteX0" fmla="*/ 259630 w 8039779"/>
              <a:gd name="connsiteY0" fmla="*/ 0 h 1642820"/>
              <a:gd name="connsiteX1" fmla="*/ 957053 w 8039779"/>
              <a:gd name="connsiteY1" fmla="*/ 1270861 h 1642820"/>
              <a:gd name="connsiteX2" fmla="*/ 8039779 w 8039779"/>
              <a:gd name="connsiteY2" fmla="*/ 1642820 h 1642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39779" h="1642820">
                <a:moveTo>
                  <a:pt x="259630" y="0"/>
                </a:moveTo>
                <a:cubicBezTo>
                  <a:pt x="-40004" y="498529"/>
                  <a:pt x="-339638" y="997058"/>
                  <a:pt x="957053" y="1270861"/>
                </a:cubicBezTo>
                <a:cubicBezTo>
                  <a:pt x="2253744" y="1544664"/>
                  <a:pt x="5146761" y="1593742"/>
                  <a:pt x="8039779" y="1642820"/>
                </a:cubicBezTo>
              </a:path>
            </a:pathLst>
          </a:custGeom>
          <a:noFill/>
          <a:ln w="38100">
            <a:solidFill>
              <a:srgbClr val="AE2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16440" y="5288340"/>
            <a:ext cx="7964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* - разумеется, видео не снимаются во время непосредственной работы волонтеров и теми волонтерами, которые в данный момент заняты выполнением своих функциональных обязанностей**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16440" y="6271737"/>
            <a:ext cx="7964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** - разумеется, во всех правилах есть исключения, но это уже совершенно другая история</a:t>
            </a:r>
          </a:p>
        </p:txBody>
      </p:sp>
    </p:spTree>
    <p:extLst>
      <p:ext uri="{BB962C8B-B14F-4D97-AF65-F5344CB8AC3E}">
        <p14:creationId xmlns:p14="http://schemas.microsoft.com/office/powerpoint/2010/main" val="367357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 rot="6057301">
            <a:off x="422057" y="-206909"/>
            <a:ext cx="1947123" cy="2446902"/>
          </a:xfrm>
          <a:custGeom>
            <a:avLst/>
            <a:gdLst>
              <a:gd name="connsiteX0" fmla="*/ 54138 w 2199500"/>
              <a:gd name="connsiteY0" fmla="*/ 389798 h 2669880"/>
              <a:gd name="connsiteX1" fmla="*/ 1324999 w 2199500"/>
              <a:gd name="connsiteY1" fmla="*/ 2668049 h 2669880"/>
              <a:gd name="connsiteX2" fmla="*/ 2177406 w 2199500"/>
              <a:gd name="connsiteY2" fmla="*/ 761757 h 2669880"/>
              <a:gd name="connsiteX3" fmla="*/ 426098 w 2199500"/>
              <a:gd name="connsiteY3" fmla="*/ 33337 h 2669880"/>
              <a:gd name="connsiteX4" fmla="*/ 54138 w 2199500"/>
              <a:gd name="connsiteY4" fmla="*/ 389798 h 266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9500" h="2669880">
                <a:moveTo>
                  <a:pt x="54138" y="389798"/>
                </a:moveTo>
                <a:cubicBezTo>
                  <a:pt x="203955" y="828917"/>
                  <a:pt x="971121" y="2606056"/>
                  <a:pt x="1324999" y="2668049"/>
                </a:cubicBezTo>
                <a:cubicBezTo>
                  <a:pt x="1678877" y="2730042"/>
                  <a:pt x="2327223" y="1200876"/>
                  <a:pt x="2177406" y="761757"/>
                </a:cubicBezTo>
                <a:cubicBezTo>
                  <a:pt x="2027589" y="322638"/>
                  <a:pt x="774810" y="95330"/>
                  <a:pt x="426098" y="33337"/>
                </a:cubicBezTo>
                <a:cubicBezTo>
                  <a:pt x="77386" y="-28656"/>
                  <a:pt x="-95679" y="-49321"/>
                  <a:pt x="54138" y="389798"/>
                </a:cubicBezTo>
                <a:close/>
              </a:path>
            </a:pathLst>
          </a:custGeom>
          <a:noFill/>
          <a:ln w="57150">
            <a:solidFill>
              <a:srgbClr val="AE2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 descr="C:\Users\Greg\Downloads\Логотип цветной Волонтёр говорит-0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57" t="23764" r="23365" b="25231"/>
          <a:stretch/>
        </p:blipFill>
        <p:spPr bwMode="auto">
          <a:xfrm>
            <a:off x="7005234" y="44624"/>
            <a:ext cx="207572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0467" y="838453"/>
            <a:ext cx="1781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ЗАЧЕМ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0694" y="2636912"/>
            <a:ext cx="79645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Чтобы все знали, что волонтеры – крутые ребята, которые делают очень много полезных и хороших вещей, и делают это с улыбкой!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329306" y="2820692"/>
            <a:ext cx="8039779" cy="1642820"/>
          </a:xfrm>
          <a:custGeom>
            <a:avLst/>
            <a:gdLst>
              <a:gd name="connsiteX0" fmla="*/ 259630 w 8039779"/>
              <a:gd name="connsiteY0" fmla="*/ 0 h 1642820"/>
              <a:gd name="connsiteX1" fmla="*/ 957053 w 8039779"/>
              <a:gd name="connsiteY1" fmla="*/ 1270861 h 1642820"/>
              <a:gd name="connsiteX2" fmla="*/ 8039779 w 8039779"/>
              <a:gd name="connsiteY2" fmla="*/ 1642820 h 1642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39779" h="1642820">
                <a:moveTo>
                  <a:pt x="259630" y="0"/>
                </a:moveTo>
                <a:cubicBezTo>
                  <a:pt x="-40004" y="498529"/>
                  <a:pt x="-339638" y="997058"/>
                  <a:pt x="957053" y="1270861"/>
                </a:cubicBezTo>
                <a:cubicBezTo>
                  <a:pt x="2253744" y="1544664"/>
                  <a:pt x="5146761" y="1593742"/>
                  <a:pt x="8039779" y="1642820"/>
                </a:cubicBezTo>
              </a:path>
            </a:pathLst>
          </a:custGeom>
          <a:noFill/>
          <a:ln w="38100">
            <a:solidFill>
              <a:srgbClr val="AE2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937288" y="4990454"/>
            <a:ext cx="123987" cy="743919"/>
          </a:xfrm>
          <a:custGeom>
            <a:avLst/>
            <a:gdLst>
              <a:gd name="connsiteX0" fmla="*/ 0 w 123987"/>
              <a:gd name="connsiteY0" fmla="*/ 0 h 743919"/>
              <a:gd name="connsiteX1" fmla="*/ 123987 w 123987"/>
              <a:gd name="connsiteY1" fmla="*/ 743919 h 743919"/>
              <a:gd name="connsiteX2" fmla="*/ 123987 w 123987"/>
              <a:gd name="connsiteY2" fmla="*/ 743919 h 74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987" h="743919">
                <a:moveTo>
                  <a:pt x="0" y="0"/>
                </a:moveTo>
                <a:lnTo>
                  <a:pt x="123987" y="743919"/>
                </a:lnTo>
                <a:lnTo>
                  <a:pt x="123987" y="743919"/>
                </a:lnTo>
              </a:path>
            </a:pathLst>
          </a:custGeom>
          <a:noFill/>
          <a:ln w="57150">
            <a:solidFill>
              <a:srgbClr val="AE2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431789" y="4989337"/>
            <a:ext cx="123987" cy="743919"/>
          </a:xfrm>
          <a:custGeom>
            <a:avLst/>
            <a:gdLst>
              <a:gd name="connsiteX0" fmla="*/ 0 w 123987"/>
              <a:gd name="connsiteY0" fmla="*/ 0 h 743919"/>
              <a:gd name="connsiteX1" fmla="*/ 123987 w 123987"/>
              <a:gd name="connsiteY1" fmla="*/ 743919 h 743919"/>
              <a:gd name="connsiteX2" fmla="*/ 123987 w 123987"/>
              <a:gd name="connsiteY2" fmla="*/ 743919 h 74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987" h="743919">
                <a:moveTo>
                  <a:pt x="0" y="0"/>
                </a:moveTo>
                <a:lnTo>
                  <a:pt x="123987" y="743919"/>
                </a:lnTo>
                <a:lnTo>
                  <a:pt x="123987" y="743919"/>
                </a:lnTo>
              </a:path>
            </a:pathLst>
          </a:custGeom>
          <a:noFill/>
          <a:ln w="57150">
            <a:solidFill>
              <a:srgbClr val="AE2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лилиния 11"/>
          <p:cNvSpPr/>
          <p:nvPr/>
        </p:nvSpPr>
        <p:spPr>
          <a:xfrm>
            <a:off x="971600" y="5632723"/>
            <a:ext cx="2324746" cy="604589"/>
          </a:xfrm>
          <a:custGeom>
            <a:avLst/>
            <a:gdLst>
              <a:gd name="connsiteX0" fmla="*/ 0 w 2324746"/>
              <a:gd name="connsiteY0" fmla="*/ 0 h 604589"/>
              <a:gd name="connsiteX1" fmla="*/ 1859797 w 2324746"/>
              <a:gd name="connsiteY1" fmla="*/ 604434 h 604589"/>
              <a:gd name="connsiteX2" fmla="*/ 2324746 w 2324746"/>
              <a:gd name="connsiteY2" fmla="*/ 46495 h 60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4746" h="604589">
                <a:moveTo>
                  <a:pt x="0" y="0"/>
                </a:moveTo>
                <a:cubicBezTo>
                  <a:pt x="736169" y="298342"/>
                  <a:pt x="1472339" y="596685"/>
                  <a:pt x="1859797" y="604434"/>
                </a:cubicBezTo>
                <a:cubicBezTo>
                  <a:pt x="2247255" y="612183"/>
                  <a:pt x="2286000" y="329339"/>
                  <a:pt x="2324746" y="46495"/>
                </a:cubicBezTo>
              </a:path>
            </a:pathLst>
          </a:custGeom>
          <a:noFill/>
          <a:ln w="57150">
            <a:solidFill>
              <a:srgbClr val="AE2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5794506" y="5229200"/>
            <a:ext cx="123987" cy="743919"/>
          </a:xfrm>
          <a:custGeom>
            <a:avLst/>
            <a:gdLst>
              <a:gd name="connsiteX0" fmla="*/ 0 w 123987"/>
              <a:gd name="connsiteY0" fmla="*/ 0 h 743919"/>
              <a:gd name="connsiteX1" fmla="*/ 123987 w 123987"/>
              <a:gd name="connsiteY1" fmla="*/ 743919 h 743919"/>
              <a:gd name="connsiteX2" fmla="*/ 123987 w 123987"/>
              <a:gd name="connsiteY2" fmla="*/ 743919 h 74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987" h="743919">
                <a:moveTo>
                  <a:pt x="0" y="0"/>
                </a:moveTo>
                <a:lnTo>
                  <a:pt x="123987" y="743919"/>
                </a:lnTo>
                <a:lnTo>
                  <a:pt x="123987" y="743919"/>
                </a:lnTo>
              </a:path>
            </a:pathLst>
          </a:custGeom>
          <a:noFill/>
          <a:ln w="57150">
            <a:solidFill>
              <a:srgbClr val="AE2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V="1">
            <a:off x="5580112" y="5255029"/>
            <a:ext cx="214394" cy="639688"/>
          </a:xfrm>
          <a:custGeom>
            <a:avLst/>
            <a:gdLst>
              <a:gd name="connsiteX0" fmla="*/ 0 w 123987"/>
              <a:gd name="connsiteY0" fmla="*/ 0 h 743919"/>
              <a:gd name="connsiteX1" fmla="*/ 123987 w 123987"/>
              <a:gd name="connsiteY1" fmla="*/ 743919 h 743919"/>
              <a:gd name="connsiteX2" fmla="*/ 123987 w 123987"/>
              <a:gd name="connsiteY2" fmla="*/ 743919 h 74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987" h="743919">
                <a:moveTo>
                  <a:pt x="0" y="0"/>
                </a:moveTo>
                <a:lnTo>
                  <a:pt x="123987" y="743919"/>
                </a:lnTo>
                <a:lnTo>
                  <a:pt x="123987" y="743919"/>
                </a:lnTo>
              </a:path>
            </a:pathLst>
          </a:custGeom>
          <a:noFill/>
          <a:ln w="57150">
            <a:solidFill>
              <a:srgbClr val="AE2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 flipV="1">
            <a:off x="6159669" y="5253039"/>
            <a:ext cx="216024" cy="669673"/>
          </a:xfrm>
          <a:custGeom>
            <a:avLst/>
            <a:gdLst>
              <a:gd name="connsiteX0" fmla="*/ 0 w 123987"/>
              <a:gd name="connsiteY0" fmla="*/ 0 h 743919"/>
              <a:gd name="connsiteX1" fmla="*/ 123987 w 123987"/>
              <a:gd name="connsiteY1" fmla="*/ 743919 h 743919"/>
              <a:gd name="connsiteX2" fmla="*/ 123987 w 123987"/>
              <a:gd name="connsiteY2" fmla="*/ 743919 h 74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987" h="743919">
                <a:moveTo>
                  <a:pt x="0" y="0"/>
                </a:moveTo>
                <a:lnTo>
                  <a:pt x="123987" y="743919"/>
                </a:lnTo>
                <a:lnTo>
                  <a:pt x="123987" y="743919"/>
                </a:lnTo>
              </a:path>
            </a:pathLst>
          </a:custGeom>
          <a:noFill/>
          <a:ln w="57150">
            <a:solidFill>
              <a:srgbClr val="AE2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6375692" y="5253040"/>
            <a:ext cx="123987" cy="743919"/>
          </a:xfrm>
          <a:custGeom>
            <a:avLst/>
            <a:gdLst>
              <a:gd name="connsiteX0" fmla="*/ 0 w 123987"/>
              <a:gd name="connsiteY0" fmla="*/ 0 h 743919"/>
              <a:gd name="connsiteX1" fmla="*/ 123987 w 123987"/>
              <a:gd name="connsiteY1" fmla="*/ 743919 h 743919"/>
              <a:gd name="connsiteX2" fmla="*/ 123987 w 123987"/>
              <a:gd name="connsiteY2" fmla="*/ 743919 h 74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987" h="743919">
                <a:moveTo>
                  <a:pt x="0" y="0"/>
                </a:moveTo>
                <a:lnTo>
                  <a:pt x="123987" y="743919"/>
                </a:lnTo>
                <a:lnTo>
                  <a:pt x="123987" y="743919"/>
                </a:lnTo>
              </a:path>
            </a:pathLst>
          </a:custGeom>
          <a:noFill/>
          <a:ln w="57150">
            <a:solidFill>
              <a:srgbClr val="AE2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08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 rot="6057301">
            <a:off x="422057" y="-206909"/>
            <a:ext cx="1947123" cy="2446902"/>
          </a:xfrm>
          <a:custGeom>
            <a:avLst/>
            <a:gdLst>
              <a:gd name="connsiteX0" fmla="*/ 54138 w 2199500"/>
              <a:gd name="connsiteY0" fmla="*/ 389798 h 2669880"/>
              <a:gd name="connsiteX1" fmla="*/ 1324999 w 2199500"/>
              <a:gd name="connsiteY1" fmla="*/ 2668049 h 2669880"/>
              <a:gd name="connsiteX2" fmla="*/ 2177406 w 2199500"/>
              <a:gd name="connsiteY2" fmla="*/ 761757 h 2669880"/>
              <a:gd name="connsiteX3" fmla="*/ 426098 w 2199500"/>
              <a:gd name="connsiteY3" fmla="*/ 33337 h 2669880"/>
              <a:gd name="connsiteX4" fmla="*/ 54138 w 2199500"/>
              <a:gd name="connsiteY4" fmla="*/ 389798 h 266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9500" h="2669880">
                <a:moveTo>
                  <a:pt x="54138" y="389798"/>
                </a:moveTo>
                <a:cubicBezTo>
                  <a:pt x="203955" y="828917"/>
                  <a:pt x="971121" y="2606056"/>
                  <a:pt x="1324999" y="2668049"/>
                </a:cubicBezTo>
                <a:cubicBezTo>
                  <a:pt x="1678877" y="2730042"/>
                  <a:pt x="2327223" y="1200876"/>
                  <a:pt x="2177406" y="761757"/>
                </a:cubicBezTo>
                <a:cubicBezTo>
                  <a:pt x="2027589" y="322638"/>
                  <a:pt x="774810" y="95330"/>
                  <a:pt x="426098" y="33337"/>
                </a:cubicBezTo>
                <a:cubicBezTo>
                  <a:pt x="77386" y="-28656"/>
                  <a:pt x="-95679" y="-49321"/>
                  <a:pt x="54138" y="389798"/>
                </a:cubicBezTo>
                <a:close/>
              </a:path>
            </a:pathLst>
          </a:custGeom>
          <a:noFill/>
          <a:ln w="57150">
            <a:solidFill>
              <a:srgbClr val="AE2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 descr="C:\Users\Greg\Downloads\Логотип цветной Волонтёр говорит-0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57" t="23764" r="23365" b="25231"/>
          <a:stretch/>
        </p:blipFill>
        <p:spPr bwMode="auto">
          <a:xfrm>
            <a:off x="7005234" y="44624"/>
            <a:ext cx="207572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1538" y="838453"/>
            <a:ext cx="1919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ЦИФРЫ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0694" y="2636912"/>
            <a:ext cx="79645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За цифрами не гонится ни один волонтер – по крайней мере, настоящий. Здесь они – просто для любопытной статистики.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329306" y="2820692"/>
            <a:ext cx="8039779" cy="1642820"/>
          </a:xfrm>
          <a:custGeom>
            <a:avLst/>
            <a:gdLst>
              <a:gd name="connsiteX0" fmla="*/ 259630 w 8039779"/>
              <a:gd name="connsiteY0" fmla="*/ 0 h 1642820"/>
              <a:gd name="connsiteX1" fmla="*/ 957053 w 8039779"/>
              <a:gd name="connsiteY1" fmla="*/ 1270861 h 1642820"/>
              <a:gd name="connsiteX2" fmla="*/ 8039779 w 8039779"/>
              <a:gd name="connsiteY2" fmla="*/ 1642820 h 1642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39779" h="1642820">
                <a:moveTo>
                  <a:pt x="259630" y="0"/>
                </a:moveTo>
                <a:cubicBezTo>
                  <a:pt x="-40004" y="498529"/>
                  <a:pt x="-339638" y="997058"/>
                  <a:pt x="957053" y="1270861"/>
                </a:cubicBezTo>
                <a:cubicBezTo>
                  <a:pt x="2253744" y="1544664"/>
                  <a:pt x="5146761" y="1593742"/>
                  <a:pt x="8039779" y="1642820"/>
                </a:cubicBezTo>
              </a:path>
            </a:pathLst>
          </a:custGeom>
          <a:noFill/>
          <a:ln w="38100">
            <a:solidFill>
              <a:srgbClr val="AE2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62998" y="4695527"/>
            <a:ext cx="1028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года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6531" y="4365104"/>
            <a:ext cx="588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AE22A4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71800" y="5559622"/>
            <a:ext cx="1676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выпусков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2260" y="5328789"/>
            <a:ext cx="2131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AE22A4"/>
                </a:solidFill>
                <a:latin typeface="Comic Sans MS" panose="030F0702030302020204" pitchFamily="66" charset="0"/>
              </a:rPr>
              <a:t>&gt;</a:t>
            </a:r>
            <a:r>
              <a:rPr lang="ru-RU" sz="5400" b="1" dirty="0" smtClean="0">
                <a:solidFill>
                  <a:srgbClr val="AE22A4"/>
                </a:solidFill>
                <a:latin typeface="Comic Sans MS" panose="030F0702030302020204" pitchFamily="66" charset="0"/>
              </a:rPr>
              <a:t>500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88024" y="5078759"/>
            <a:ext cx="2396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«ведущих»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47865" y="4748336"/>
            <a:ext cx="1835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AE22A4"/>
                </a:solidFill>
                <a:latin typeface="Comic Sans MS" panose="030F0702030302020204" pitchFamily="66" charset="0"/>
              </a:rPr>
              <a:t>&gt;</a:t>
            </a:r>
            <a:r>
              <a:rPr lang="ru-RU" sz="5400" b="1" dirty="0" smtClean="0">
                <a:solidFill>
                  <a:srgbClr val="AE22A4"/>
                </a:solidFill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03575" y="6053530"/>
            <a:ext cx="2396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«участников»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49195" y="5723107"/>
            <a:ext cx="2455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AE22A4"/>
                </a:solidFill>
                <a:latin typeface="Comic Sans MS" panose="030F0702030302020204" pitchFamily="66" charset="0"/>
              </a:rPr>
              <a:t>&gt;</a:t>
            </a:r>
            <a:r>
              <a:rPr lang="ru-RU" sz="5400" b="1" dirty="0" smtClean="0">
                <a:solidFill>
                  <a:srgbClr val="AE22A4"/>
                </a:solidFill>
                <a:latin typeface="Comic Sans MS" panose="030F0702030302020204" pitchFamily="66" charset="0"/>
              </a:rPr>
              <a:t>5000</a:t>
            </a:r>
          </a:p>
        </p:txBody>
      </p:sp>
    </p:spTree>
    <p:extLst>
      <p:ext uri="{BB962C8B-B14F-4D97-AF65-F5344CB8AC3E}">
        <p14:creationId xmlns:p14="http://schemas.microsoft.com/office/powerpoint/2010/main" val="142973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 rot="6057301">
            <a:off x="422057" y="-206909"/>
            <a:ext cx="1947123" cy="2446902"/>
          </a:xfrm>
          <a:custGeom>
            <a:avLst/>
            <a:gdLst>
              <a:gd name="connsiteX0" fmla="*/ 54138 w 2199500"/>
              <a:gd name="connsiteY0" fmla="*/ 389798 h 2669880"/>
              <a:gd name="connsiteX1" fmla="*/ 1324999 w 2199500"/>
              <a:gd name="connsiteY1" fmla="*/ 2668049 h 2669880"/>
              <a:gd name="connsiteX2" fmla="*/ 2177406 w 2199500"/>
              <a:gd name="connsiteY2" fmla="*/ 761757 h 2669880"/>
              <a:gd name="connsiteX3" fmla="*/ 426098 w 2199500"/>
              <a:gd name="connsiteY3" fmla="*/ 33337 h 2669880"/>
              <a:gd name="connsiteX4" fmla="*/ 54138 w 2199500"/>
              <a:gd name="connsiteY4" fmla="*/ 389798 h 266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9500" h="2669880">
                <a:moveTo>
                  <a:pt x="54138" y="389798"/>
                </a:moveTo>
                <a:cubicBezTo>
                  <a:pt x="203955" y="828917"/>
                  <a:pt x="971121" y="2606056"/>
                  <a:pt x="1324999" y="2668049"/>
                </a:cubicBezTo>
                <a:cubicBezTo>
                  <a:pt x="1678877" y="2730042"/>
                  <a:pt x="2327223" y="1200876"/>
                  <a:pt x="2177406" y="761757"/>
                </a:cubicBezTo>
                <a:cubicBezTo>
                  <a:pt x="2027589" y="322638"/>
                  <a:pt x="774810" y="95330"/>
                  <a:pt x="426098" y="33337"/>
                </a:cubicBezTo>
                <a:cubicBezTo>
                  <a:pt x="77386" y="-28656"/>
                  <a:pt x="-95679" y="-49321"/>
                  <a:pt x="54138" y="389798"/>
                </a:cubicBezTo>
                <a:close/>
              </a:path>
            </a:pathLst>
          </a:custGeom>
          <a:noFill/>
          <a:ln w="57150">
            <a:solidFill>
              <a:srgbClr val="AE2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 descr="C:\Users\Greg\Downloads\Логотип цветной Волонтёр говорит-0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57" t="23764" r="23365" b="25231"/>
          <a:stretch/>
        </p:blipFill>
        <p:spPr bwMode="auto">
          <a:xfrm>
            <a:off x="7005234" y="44624"/>
            <a:ext cx="207572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838453"/>
            <a:ext cx="2238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ПРАВИЛА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0694" y="2636912"/>
            <a:ext cx="7964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Рубрику может вести каждый желающий – разумеется, если желающий – волонтер. Главное при этом – соблюдать несколько правил, ведь это – тоже работа, которую нужно делать хорошо!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329306" y="2820692"/>
            <a:ext cx="8039779" cy="1642820"/>
          </a:xfrm>
          <a:custGeom>
            <a:avLst/>
            <a:gdLst>
              <a:gd name="connsiteX0" fmla="*/ 259630 w 8039779"/>
              <a:gd name="connsiteY0" fmla="*/ 0 h 1642820"/>
              <a:gd name="connsiteX1" fmla="*/ 957053 w 8039779"/>
              <a:gd name="connsiteY1" fmla="*/ 1270861 h 1642820"/>
              <a:gd name="connsiteX2" fmla="*/ 8039779 w 8039779"/>
              <a:gd name="connsiteY2" fmla="*/ 1642820 h 1642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39779" h="1642820">
                <a:moveTo>
                  <a:pt x="259630" y="0"/>
                </a:moveTo>
                <a:cubicBezTo>
                  <a:pt x="-40004" y="498529"/>
                  <a:pt x="-339638" y="997058"/>
                  <a:pt x="957053" y="1270861"/>
                </a:cubicBezTo>
                <a:cubicBezTo>
                  <a:pt x="2253744" y="1544664"/>
                  <a:pt x="5146761" y="1593742"/>
                  <a:pt x="8039779" y="1642820"/>
                </a:cubicBezTo>
              </a:path>
            </a:pathLst>
          </a:custGeom>
          <a:noFill/>
          <a:ln w="38100">
            <a:solidFill>
              <a:srgbClr val="AE2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445049" y="6045826"/>
            <a:ext cx="2720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Улыбаемся (и машем))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6531" y="4365104"/>
            <a:ext cx="588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AE22A4"/>
                </a:solidFill>
                <a:latin typeface="Comic Sans MS" panose="030F0702030302020204" pitchFamily="66" charset="0"/>
              </a:rPr>
              <a:t>!</a:t>
            </a:r>
            <a:endParaRPr lang="ru-RU" sz="5400" b="1" dirty="0" smtClean="0">
              <a:solidFill>
                <a:srgbClr val="AE22A4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96136" y="4753539"/>
            <a:ext cx="3087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Создаем только позитивный контент – негатива и так хватает, а волонтеры – всегда на позитиве!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81790" y="4861261"/>
            <a:ext cx="24011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Не снимаем других волонтеров, если это им мешает работать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5087" y="5544061"/>
            <a:ext cx="25467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Снимаем на фронтальную камеру, телефоном не трясем и не дергаем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5006" y="4463512"/>
            <a:ext cx="20467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Не снимаем себя на видео, если в этот момент работаете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19872" y="5784216"/>
            <a:ext cx="2629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Демонстрируем грамотную, пусть и разговорную речь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43955" y="6433591"/>
            <a:ext cx="5581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Не переснимаем выпуски – так все гораздо естественнее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51677" y="4643727"/>
            <a:ext cx="588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AE22A4"/>
                </a:solidFill>
                <a:latin typeface="Comic Sans MS" panose="030F0702030302020204" pitchFamily="66" charset="0"/>
              </a:rPr>
              <a:t>!</a:t>
            </a:r>
            <a:endParaRPr lang="ru-RU" sz="5400" b="1" dirty="0" smtClean="0">
              <a:solidFill>
                <a:srgbClr val="AE22A4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03405" y="5544061"/>
            <a:ext cx="588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AE22A4"/>
                </a:solidFill>
                <a:latin typeface="Comic Sans MS" panose="030F0702030302020204" pitchFamily="66" charset="0"/>
              </a:rPr>
              <a:t>!</a:t>
            </a:r>
            <a:endParaRPr lang="ru-RU" sz="5400" b="1" dirty="0" smtClean="0">
              <a:solidFill>
                <a:srgbClr val="AE22A4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736053" y="5738049"/>
            <a:ext cx="588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AE22A4"/>
                </a:solidFill>
                <a:latin typeface="Comic Sans MS" panose="030F0702030302020204" pitchFamily="66" charset="0"/>
              </a:rPr>
              <a:t>!</a:t>
            </a:r>
            <a:endParaRPr lang="ru-RU" sz="5400" b="1" dirty="0" smtClean="0">
              <a:solidFill>
                <a:srgbClr val="AE22A4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30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 rot="6057301">
            <a:off x="422057" y="-206909"/>
            <a:ext cx="1947123" cy="2446902"/>
          </a:xfrm>
          <a:custGeom>
            <a:avLst/>
            <a:gdLst>
              <a:gd name="connsiteX0" fmla="*/ 54138 w 2199500"/>
              <a:gd name="connsiteY0" fmla="*/ 389798 h 2669880"/>
              <a:gd name="connsiteX1" fmla="*/ 1324999 w 2199500"/>
              <a:gd name="connsiteY1" fmla="*/ 2668049 h 2669880"/>
              <a:gd name="connsiteX2" fmla="*/ 2177406 w 2199500"/>
              <a:gd name="connsiteY2" fmla="*/ 761757 h 2669880"/>
              <a:gd name="connsiteX3" fmla="*/ 426098 w 2199500"/>
              <a:gd name="connsiteY3" fmla="*/ 33337 h 2669880"/>
              <a:gd name="connsiteX4" fmla="*/ 54138 w 2199500"/>
              <a:gd name="connsiteY4" fmla="*/ 389798 h 266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9500" h="2669880">
                <a:moveTo>
                  <a:pt x="54138" y="389798"/>
                </a:moveTo>
                <a:cubicBezTo>
                  <a:pt x="203955" y="828917"/>
                  <a:pt x="971121" y="2606056"/>
                  <a:pt x="1324999" y="2668049"/>
                </a:cubicBezTo>
                <a:cubicBezTo>
                  <a:pt x="1678877" y="2730042"/>
                  <a:pt x="2327223" y="1200876"/>
                  <a:pt x="2177406" y="761757"/>
                </a:cubicBezTo>
                <a:cubicBezTo>
                  <a:pt x="2027589" y="322638"/>
                  <a:pt x="774810" y="95330"/>
                  <a:pt x="426098" y="33337"/>
                </a:cubicBezTo>
                <a:cubicBezTo>
                  <a:pt x="77386" y="-28656"/>
                  <a:pt x="-95679" y="-49321"/>
                  <a:pt x="54138" y="389798"/>
                </a:cubicBezTo>
                <a:close/>
              </a:path>
            </a:pathLst>
          </a:custGeom>
          <a:noFill/>
          <a:ln w="57150">
            <a:solidFill>
              <a:srgbClr val="AE2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 descr="C:\Users\Greg\Downloads\Логотип цветной Волонтёр говорит-0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57" t="23764" r="23365" b="25231"/>
          <a:stretch/>
        </p:blipFill>
        <p:spPr bwMode="auto">
          <a:xfrm>
            <a:off x="7005234" y="44624"/>
            <a:ext cx="207572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36715" y="838453"/>
            <a:ext cx="1088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МЫ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0694" y="2636912"/>
            <a:ext cx="7964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Присоединяйтесь к нам – мы открыты к новым авторам! Просто следуйте правилам, снимайте крутые видео и выкладывайте их в Сеть! И не забывайте ставить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хэштеги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329306" y="2820692"/>
            <a:ext cx="8039779" cy="1642820"/>
          </a:xfrm>
          <a:custGeom>
            <a:avLst/>
            <a:gdLst>
              <a:gd name="connsiteX0" fmla="*/ 259630 w 8039779"/>
              <a:gd name="connsiteY0" fmla="*/ 0 h 1642820"/>
              <a:gd name="connsiteX1" fmla="*/ 957053 w 8039779"/>
              <a:gd name="connsiteY1" fmla="*/ 1270861 h 1642820"/>
              <a:gd name="connsiteX2" fmla="*/ 8039779 w 8039779"/>
              <a:gd name="connsiteY2" fmla="*/ 1642820 h 1642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39779" h="1642820">
                <a:moveTo>
                  <a:pt x="259630" y="0"/>
                </a:moveTo>
                <a:cubicBezTo>
                  <a:pt x="-40004" y="498529"/>
                  <a:pt x="-339638" y="997058"/>
                  <a:pt x="957053" y="1270861"/>
                </a:cubicBezTo>
                <a:cubicBezTo>
                  <a:pt x="2253744" y="1544664"/>
                  <a:pt x="5146761" y="1593742"/>
                  <a:pt x="8039779" y="1642820"/>
                </a:cubicBezTo>
              </a:path>
            </a:pathLst>
          </a:custGeom>
          <a:noFill/>
          <a:ln w="38100">
            <a:solidFill>
              <a:srgbClr val="AE2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059832" y="5530366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волонтерговорит</a:t>
            </a:r>
            <a:endParaRPr lang="ru-RU" sz="4000" dirty="0" smtClean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23728" y="5199943"/>
            <a:ext cx="1029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AE22A4"/>
                </a:solidFill>
                <a:latin typeface="Comic Sans MS" panose="030F0702030302020204" pitchFamily="66" charset="0"/>
              </a:rPr>
              <a:t>#</a:t>
            </a:r>
            <a:endParaRPr lang="ru-RU" sz="8000" b="1" dirty="0" smtClean="0">
              <a:solidFill>
                <a:srgbClr val="AE22A4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10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reg\Downloads\Логотип цветной Волонтёр говорит-0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64" b="25231"/>
          <a:stretch/>
        </p:blipFill>
        <p:spPr bwMode="auto">
          <a:xfrm>
            <a:off x="-36512" y="2093913"/>
            <a:ext cx="9153808" cy="330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4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266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Greg</dc:creator>
  <cp:lastModifiedBy>Greg</cp:lastModifiedBy>
  <cp:revision>6</cp:revision>
  <dcterms:created xsi:type="dcterms:W3CDTF">2018-06-25T18:01:35Z</dcterms:created>
  <dcterms:modified xsi:type="dcterms:W3CDTF">2018-06-27T15:23:18Z</dcterms:modified>
</cp:coreProperties>
</file>