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35"/>
  </p:notesMasterIdLst>
  <p:sldIdLst>
    <p:sldId id="291" r:id="rId2"/>
    <p:sldId id="320" r:id="rId3"/>
    <p:sldId id="310" r:id="rId4"/>
    <p:sldId id="260" r:id="rId5"/>
    <p:sldId id="261" r:id="rId6"/>
    <p:sldId id="318" r:id="rId7"/>
    <p:sldId id="337" r:id="rId8"/>
    <p:sldId id="348" r:id="rId9"/>
    <p:sldId id="349" r:id="rId10"/>
    <p:sldId id="354" r:id="rId11"/>
    <p:sldId id="361" r:id="rId12"/>
    <p:sldId id="352" r:id="rId13"/>
    <p:sldId id="362" r:id="rId14"/>
    <p:sldId id="331" r:id="rId15"/>
    <p:sldId id="345" r:id="rId16"/>
    <p:sldId id="326" r:id="rId17"/>
    <p:sldId id="356" r:id="rId18"/>
    <p:sldId id="271" r:id="rId19"/>
    <p:sldId id="358" r:id="rId20"/>
    <p:sldId id="359" r:id="rId21"/>
    <p:sldId id="343" r:id="rId22"/>
    <p:sldId id="334" r:id="rId23"/>
    <p:sldId id="357" r:id="rId24"/>
    <p:sldId id="290" r:id="rId25"/>
    <p:sldId id="289" r:id="rId26"/>
    <p:sldId id="285" r:id="rId27"/>
    <p:sldId id="346" r:id="rId28"/>
    <p:sldId id="347" r:id="rId29"/>
    <p:sldId id="341" r:id="rId30"/>
    <p:sldId id="316" r:id="rId31"/>
    <p:sldId id="339" r:id="rId32"/>
    <p:sldId id="315" r:id="rId33"/>
    <p:sldId id="311" r:id="rId3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8388" autoAdjust="0"/>
    <p:restoredTop sz="94576" autoAdjust="0"/>
  </p:normalViewPr>
  <p:slideViewPr>
    <p:cSldViewPr>
      <p:cViewPr>
        <p:scale>
          <a:sx n="84" d="100"/>
          <a:sy n="84" d="100"/>
        </p:scale>
        <p:origin x="9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E36B40D-E541-4E2D-AB23-BF0E7E7A18A9}" type="doc">
      <dgm:prSet loTypeId="urn:microsoft.com/office/officeart/2005/8/layout/gear1" loCatId="process" qsTypeId="urn:microsoft.com/office/officeart/2005/8/quickstyle/3d2#4" qsCatId="3D" csTypeId="urn:microsoft.com/office/officeart/2005/8/colors/accent1_2" csCatId="accent1" phldr="1"/>
      <dgm:spPr/>
    </dgm:pt>
    <dgm:pt modelId="{1C434405-40AE-48AC-8C03-D033BA257460}">
      <dgm:prSet phldrT="[Текст]" custT="1"/>
      <dgm:spPr/>
      <dgm:t>
        <a:bodyPr/>
        <a:lstStyle/>
        <a:p>
          <a:r>
            <a:rPr lang="ru-RU" sz="1200" b="0" u="none" dirty="0" smtClean="0">
              <a:latin typeface="Century Gothic" pitchFamily="34" charset="0"/>
            </a:rPr>
            <a:t>ВОЛОНТЕРСКОЕ И ПАТРИОТИЧЕСКОЕ </a:t>
          </a:r>
          <a:r>
            <a:rPr lang="ru-RU" sz="1200" b="0" u="none" dirty="0" smtClean="0">
              <a:latin typeface="Century Gothic" pitchFamily="34" charset="0"/>
            </a:rPr>
            <a:t>ОБЪЕДИНЕНИЕ</a:t>
          </a:r>
          <a:r>
            <a:rPr lang="ru-RU" sz="1200" b="0" u="none" baseline="0" dirty="0" smtClean="0">
              <a:latin typeface="Century Gothic" pitchFamily="34" charset="0"/>
            </a:rPr>
            <a:t> «ЭНЕРГИЯ»</a:t>
          </a:r>
          <a:endParaRPr lang="ru-RU" sz="1200" b="0" u="none" dirty="0">
            <a:latin typeface="Century Gothic" pitchFamily="34" charset="0"/>
          </a:endParaRPr>
        </a:p>
      </dgm:t>
    </dgm:pt>
    <dgm:pt modelId="{37CA4D8C-769D-4E75-99E3-AD112131B782}" type="parTrans" cxnId="{1D7F86E1-6CD8-4932-BC3A-66E838A2A65B}">
      <dgm:prSet/>
      <dgm:spPr/>
      <dgm:t>
        <a:bodyPr/>
        <a:lstStyle/>
        <a:p>
          <a:endParaRPr lang="ru-RU"/>
        </a:p>
      </dgm:t>
    </dgm:pt>
    <dgm:pt modelId="{9B801698-525A-41D8-A71C-257352538A94}" type="sibTrans" cxnId="{1D7F86E1-6CD8-4932-BC3A-66E838A2A65B}">
      <dgm:prSet/>
      <dgm:spPr/>
      <dgm:t>
        <a:bodyPr/>
        <a:lstStyle/>
        <a:p>
          <a:endParaRPr lang="ru-RU"/>
        </a:p>
      </dgm:t>
    </dgm:pt>
    <dgm:pt modelId="{3EBBF6E9-0CD7-4C65-8497-8B6691383F76}">
      <dgm:prSet phldrT="[Текст]" custT="1"/>
      <dgm:spPr/>
      <dgm:t>
        <a:bodyPr/>
        <a:lstStyle/>
        <a:p>
          <a:r>
            <a:rPr lang="ru-RU" sz="1100" dirty="0" smtClean="0">
              <a:latin typeface="Century Gothic" pitchFamily="34" charset="0"/>
            </a:rPr>
            <a:t>ОБРАЗОВАТЕЛЬНЫЕ</a:t>
          </a:r>
        </a:p>
        <a:p>
          <a:r>
            <a:rPr lang="ru-RU" sz="1100" dirty="0" smtClean="0">
              <a:latin typeface="Century Gothic" pitchFamily="34" charset="0"/>
            </a:rPr>
            <a:t>КУРСЫ  И ДОПОЛНИТЕЛЬНОЕ</a:t>
          </a:r>
        </a:p>
        <a:p>
          <a:r>
            <a:rPr lang="ru-RU" sz="1100" dirty="0" smtClean="0">
              <a:latin typeface="Century Gothic" pitchFamily="34" charset="0"/>
            </a:rPr>
            <a:t>ОБРАЗОВАНИЕ</a:t>
          </a:r>
          <a:endParaRPr lang="ru-RU" sz="1100" dirty="0">
            <a:latin typeface="Century Gothic" pitchFamily="34" charset="0"/>
          </a:endParaRPr>
        </a:p>
      </dgm:t>
    </dgm:pt>
    <dgm:pt modelId="{62E8EE5B-F2B8-417D-8A6F-74C697C36573}" type="parTrans" cxnId="{6E4CB037-01C4-4E7F-A9BA-C77942459AE9}">
      <dgm:prSet/>
      <dgm:spPr/>
      <dgm:t>
        <a:bodyPr/>
        <a:lstStyle/>
        <a:p>
          <a:endParaRPr lang="ru-RU"/>
        </a:p>
      </dgm:t>
    </dgm:pt>
    <dgm:pt modelId="{DA2CC73E-382C-46E4-A184-C83E4AB897D2}" type="sibTrans" cxnId="{6E4CB037-01C4-4E7F-A9BA-C77942459AE9}">
      <dgm:prSet/>
      <dgm:spPr/>
      <dgm:t>
        <a:bodyPr/>
        <a:lstStyle/>
        <a:p>
          <a:endParaRPr lang="ru-RU"/>
        </a:p>
      </dgm:t>
    </dgm:pt>
    <dgm:pt modelId="{4F9CEA48-8297-4C53-8FEF-BA13E31196C8}">
      <dgm:prSet phldrT="[Текст]" custT="1"/>
      <dgm:spPr/>
      <dgm:t>
        <a:bodyPr/>
        <a:lstStyle/>
        <a:p>
          <a:endParaRPr lang="ru-RU" sz="1400" b="0" dirty="0" smtClean="0"/>
        </a:p>
        <a:p>
          <a:r>
            <a:rPr lang="ru-RU" sz="1400" b="0" dirty="0" smtClean="0"/>
            <a:t>         </a:t>
          </a:r>
          <a:r>
            <a:rPr lang="ru-RU" sz="1400" b="0" dirty="0" smtClean="0">
              <a:latin typeface="Century Gothic" pitchFamily="34" charset="0"/>
            </a:rPr>
            <a:t>МУЗЕЙ</a:t>
          </a:r>
        </a:p>
        <a:p>
          <a:r>
            <a:rPr lang="ru-RU" sz="1400" b="0" dirty="0" smtClean="0">
              <a:latin typeface="Century Gothic" pitchFamily="34" charset="0"/>
            </a:rPr>
            <a:t>   </a:t>
          </a:r>
        </a:p>
        <a:p>
          <a:r>
            <a:rPr lang="ru-RU" sz="1400" b="0" dirty="0" smtClean="0">
              <a:latin typeface="Century Gothic" pitchFamily="34" charset="0"/>
            </a:rPr>
            <a:t>            «История</a:t>
          </a:r>
        </a:p>
        <a:p>
          <a:endParaRPr lang="ru-RU" sz="1400" b="0" dirty="0" smtClean="0">
            <a:latin typeface="Century Gothic" pitchFamily="34" charset="0"/>
          </a:endParaRPr>
        </a:p>
        <a:p>
          <a:r>
            <a:rPr lang="ru-RU" sz="1400" b="0" dirty="0" smtClean="0">
              <a:latin typeface="Century Gothic" pitchFamily="34" charset="0"/>
            </a:rPr>
            <a:t>         космонавтики»</a:t>
          </a:r>
          <a:endParaRPr lang="ru-RU" sz="1400" b="0" dirty="0">
            <a:latin typeface="Century Gothic" pitchFamily="34" charset="0"/>
          </a:endParaRPr>
        </a:p>
      </dgm:t>
    </dgm:pt>
    <dgm:pt modelId="{051D345F-C25B-472C-A640-28A227663405}" type="sibTrans" cxnId="{B3DED489-6DDE-420B-A404-A9CFB3FF7C26}">
      <dgm:prSet/>
      <dgm:spPr/>
      <dgm:t>
        <a:bodyPr/>
        <a:lstStyle/>
        <a:p>
          <a:endParaRPr lang="ru-RU"/>
        </a:p>
      </dgm:t>
    </dgm:pt>
    <dgm:pt modelId="{8DA3816F-6955-4609-8509-BDA96007674E}" type="parTrans" cxnId="{B3DED489-6DDE-420B-A404-A9CFB3FF7C26}">
      <dgm:prSet/>
      <dgm:spPr/>
      <dgm:t>
        <a:bodyPr/>
        <a:lstStyle/>
        <a:p>
          <a:endParaRPr lang="ru-RU"/>
        </a:p>
      </dgm:t>
    </dgm:pt>
    <dgm:pt modelId="{6139B2C4-87C6-439F-91BA-42B819157EAD}" type="pres">
      <dgm:prSet presAssocID="{8E36B40D-E541-4E2D-AB23-BF0E7E7A18A9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C23C0DCF-42FD-4973-971C-6559DE1CAC18}" type="pres">
      <dgm:prSet presAssocID="{4F9CEA48-8297-4C53-8FEF-BA13E31196C8}" presName="gear1" presStyleLbl="node1" presStyleIdx="0" presStyleCnt="3" custAng="0" custScaleX="123119" custScaleY="119958" custLinFactNeighborX="11094" custLinFactNeighborY="-1175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E14EBC-AC8C-4ABC-B252-AE04DAB49862}" type="pres">
      <dgm:prSet presAssocID="{4F9CEA48-8297-4C53-8FEF-BA13E31196C8}" presName="gear1srcNode" presStyleLbl="node1" presStyleIdx="0" presStyleCnt="3"/>
      <dgm:spPr/>
      <dgm:t>
        <a:bodyPr/>
        <a:lstStyle/>
        <a:p>
          <a:endParaRPr lang="ru-RU"/>
        </a:p>
      </dgm:t>
    </dgm:pt>
    <dgm:pt modelId="{7CDD7FE4-678D-4B12-82ED-B3FF5CD03476}" type="pres">
      <dgm:prSet presAssocID="{4F9CEA48-8297-4C53-8FEF-BA13E31196C8}" presName="gear1dstNode" presStyleLbl="node1" presStyleIdx="0" presStyleCnt="3"/>
      <dgm:spPr/>
      <dgm:t>
        <a:bodyPr/>
        <a:lstStyle/>
        <a:p>
          <a:endParaRPr lang="ru-RU"/>
        </a:p>
      </dgm:t>
    </dgm:pt>
    <dgm:pt modelId="{FDEF75BF-08B0-431F-B385-44BC6B5EB50A}" type="pres">
      <dgm:prSet presAssocID="{1C434405-40AE-48AC-8C03-D033BA257460}" presName="gear2" presStyleLbl="node1" presStyleIdx="1" presStyleCnt="3" custAng="0" custScaleX="186928" custScaleY="184827" custLinFactNeighborX="7409" custLinFactNeighborY="549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1EAD76-12AE-4AFD-9078-C83979C3735A}" type="pres">
      <dgm:prSet presAssocID="{1C434405-40AE-48AC-8C03-D033BA257460}" presName="gear2srcNode" presStyleLbl="node1" presStyleIdx="1" presStyleCnt="3"/>
      <dgm:spPr/>
      <dgm:t>
        <a:bodyPr/>
        <a:lstStyle/>
        <a:p>
          <a:endParaRPr lang="ru-RU"/>
        </a:p>
      </dgm:t>
    </dgm:pt>
    <dgm:pt modelId="{D47D46ED-C54B-47A7-81FD-F7B8637BABE6}" type="pres">
      <dgm:prSet presAssocID="{1C434405-40AE-48AC-8C03-D033BA257460}" presName="gear2dstNode" presStyleLbl="node1" presStyleIdx="1" presStyleCnt="3"/>
      <dgm:spPr/>
      <dgm:t>
        <a:bodyPr/>
        <a:lstStyle/>
        <a:p>
          <a:endParaRPr lang="ru-RU"/>
        </a:p>
      </dgm:t>
    </dgm:pt>
    <dgm:pt modelId="{33DE63E5-4FA5-4C59-B78B-133F7D2D1EC9}" type="pres">
      <dgm:prSet presAssocID="{3EBBF6E9-0CD7-4C65-8497-8B6691383F76}" presName="gear3" presStyleLbl="node1" presStyleIdx="2" presStyleCnt="3" custAng="69433" custScaleX="141511" custScaleY="129186" custLinFactNeighborX="19564" custLinFactNeighborY="784"/>
      <dgm:spPr/>
      <dgm:t>
        <a:bodyPr/>
        <a:lstStyle/>
        <a:p>
          <a:endParaRPr lang="ru-RU"/>
        </a:p>
      </dgm:t>
    </dgm:pt>
    <dgm:pt modelId="{C7CE8640-89A4-4B60-BF13-98622F262195}" type="pres">
      <dgm:prSet presAssocID="{3EBBF6E9-0CD7-4C65-8497-8B6691383F76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37FEAD-7BC2-479B-A9E6-9EC938C07A57}" type="pres">
      <dgm:prSet presAssocID="{3EBBF6E9-0CD7-4C65-8497-8B6691383F76}" presName="gear3srcNode" presStyleLbl="node1" presStyleIdx="2" presStyleCnt="3"/>
      <dgm:spPr/>
      <dgm:t>
        <a:bodyPr/>
        <a:lstStyle/>
        <a:p>
          <a:endParaRPr lang="ru-RU"/>
        </a:p>
      </dgm:t>
    </dgm:pt>
    <dgm:pt modelId="{5A1D6997-CC2D-44DB-AB26-F0D64136195C}" type="pres">
      <dgm:prSet presAssocID="{3EBBF6E9-0CD7-4C65-8497-8B6691383F76}" presName="gear3dstNode" presStyleLbl="node1" presStyleIdx="2" presStyleCnt="3"/>
      <dgm:spPr/>
      <dgm:t>
        <a:bodyPr/>
        <a:lstStyle/>
        <a:p>
          <a:endParaRPr lang="ru-RU"/>
        </a:p>
      </dgm:t>
    </dgm:pt>
    <dgm:pt modelId="{F8B23581-D8EB-465B-85D8-E443148B379B}" type="pres">
      <dgm:prSet presAssocID="{051D345F-C25B-472C-A640-28A227663405}" presName="connector1" presStyleLbl="sibTrans2D1" presStyleIdx="0" presStyleCnt="3" custAng="952027" custScaleX="114182" custScaleY="92927" custLinFactNeighborX="829" custLinFactNeighborY="-6407"/>
      <dgm:spPr/>
      <dgm:t>
        <a:bodyPr/>
        <a:lstStyle/>
        <a:p>
          <a:endParaRPr lang="ru-RU"/>
        </a:p>
      </dgm:t>
    </dgm:pt>
    <dgm:pt modelId="{91E97C75-2AAC-4A47-9BF9-312D0EF3BB27}" type="pres">
      <dgm:prSet presAssocID="{9B801698-525A-41D8-A71C-257352538A94}" presName="connector2" presStyleLbl="sibTrans2D1" presStyleIdx="1" presStyleCnt="3" custLinFactNeighborX="-8342" custLinFactNeighborY="-3593"/>
      <dgm:spPr/>
      <dgm:t>
        <a:bodyPr/>
        <a:lstStyle/>
        <a:p>
          <a:endParaRPr lang="ru-RU"/>
        </a:p>
      </dgm:t>
    </dgm:pt>
    <dgm:pt modelId="{09F53C74-F175-4221-B07D-1300FB67D81B}" type="pres">
      <dgm:prSet presAssocID="{DA2CC73E-382C-46E4-A184-C83E4AB897D2}" presName="connector3" presStyleLbl="sibTrans2D1" presStyleIdx="2" presStyleCnt="3" custLinFactNeighborX="8700" custLinFactNeighborY="-11893"/>
      <dgm:spPr/>
      <dgm:t>
        <a:bodyPr/>
        <a:lstStyle/>
        <a:p>
          <a:endParaRPr lang="ru-RU"/>
        </a:p>
      </dgm:t>
    </dgm:pt>
  </dgm:ptLst>
  <dgm:cxnLst>
    <dgm:cxn modelId="{A39C4B64-059B-4C92-A28A-FDB82C6FA134}" type="presOf" srcId="{3EBBF6E9-0CD7-4C65-8497-8B6691383F76}" destId="{C7CE8640-89A4-4B60-BF13-98622F262195}" srcOrd="1" destOrd="0" presId="urn:microsoft.com/office/officeart/2005/8/layout/gear1"/>
    <dgm:cxn modelId="{E4029811-BB6F-4750-9E1F-7C27142D39E1}" type="presOf" srcId="{1C434405-40AE-48AC-8C03-D033BA257460}" destId="{D47D46ED-C54B-47A7-81FD-F7B8637BABE6}" srcOrd="2" destOrd="0" presId="urn:microsoft.com/office/officeart/2005/8/layout/gear1"/>
    <dgm:cxn modelId="{26B85E13-311D-4032-AC10-310FC7A80963}" type="presOf" srcId="{4F9CEA48-8297-4C53-8FEF-BA13E31196C8}" destId="{C23C0DCF-42FD-4973-971C-6559DE1CAC18}" srcOrd="0" destOrd="0" presId="urn:microsoft.com/office/officeart/2005/8/layout/gear1"/>
    <dgm:cxn modelId="{EBD677EB-B175-465D-B2EC-3514462EA66E}" type="presOf" srcId="{DA2CC73E-382C-46E4-A184-C83E4AB897D2}" destId="{09F53C74-F175-4221-B07D-1300FB67D81B}" srcOrd="0" destOrd="0" presId="urn:microsoft.com/office/officeart/2005/8/layout/gear1"/>
    <dgm:cxn modelId="{034A7AEB-B735-4A41-B846-1B6473934D0C}" type="presOf" srcId="{9B801698-525A-41D8-A71C-257352538A94}" destId="{91E97C75-2AAC-4A47-9BF9-312D0EF3BB27}" srcOrd="0" destOrd="0" presId="urn:microsoft.com/office/officeart/2005/8/layout/gear1"/>
    <dgm:cxn modelId="{409E8D5D-50FE-4FC7-93A0-8B2F233E7466}" type="presOf" srcId="{4F9CEA48-8297-4C53-8FEF-BA13E31196C8}" destId="{BFE14EBC-AC8C-4ABC-B252-AE04DAB49862}" srcOrd="1" destOrd="0" presId="urn:microsoft.com/office/officeart/2005/8/layout/gear1"/>
    <dgm:cxn modelId="{8FD26910-1BD4-434D-87F4-73B5AD618465}" type="presOf" srcId="{4F9CEA48-8297-4C53-8FEF-BA13E31196C8}" destId="{7CDD7FE4-678D-4B12-82ED-B3FF5CD03476}" srcOrd="2" destOrd="0" presId="urn:microsoft.com/office/officeart/2005/8/layout/gear1"/>
    <dgm:cxn modelId="{1D7F86E1-6CD8-4932-BC3A-66E838A2A65B}" srcId="{8E36B40D-E541-4E2D-AB23-BF0E7E7A18A9}" destId="{1C434405-40AE-48AC-8C03-D033BA257460}" srcOrd="1" destOrd="0" parTransId="{37CA4D8C-769D-4E75-99E3-AD112131B782}" sibTransId="{9B801698-525A-41D8-A71C-257352538A94}"/>
    <dgm:cxn modelId="{320EA053-32E9-49EE-8F9F-BD2190E35512}" type="presOf" srcId="{3EBBF6E9-0CD7-4C65-8497-8B6691383F76}" destId="{33DE63E5-4FA5-4C59-B78B-133F7D2D1EC9}" srcOrd="0" destOrd="0" presId="urn:microsoft.com/office/officeart/2005/8/layout/gear1"/>
    <dgm:cxn modelId="{0A136232-9491-4318-B295-7DF5CA3BCBA9}" type="presOf" srcId="{1C434405-40AE-48AC-8C03-D033BA257460}" destId="{221EAD76-12AE-4AFD-9078-C83979C3735A}" srcOrd="1" destOrd="0" presId="urn:microsoft.com/office/officeart/2005/8/layout/gear1"/>
    <dgm:cxn modelId="{A78C82F2-0A82-43E7-AEA7-380111F21196}" type="presOf" srcId="{1C434405-40AE-48AC-8C03-D033BA257460}" destId="{FDEF75BF-08B0-431F-B385-44BC6B5EB50A}" srcOrd="0" destOrd="0" presId="urn:microsoft.com/office/officeart/2005/8/layout/gear1"/>
    <dgm:cxn modelId="{39635BB7-45F9-459E-AB5B-FF3FD42D6E25}" type="presOf" srcId="{051D345F-C25B-472C-A640-28A227663405}" destId="{F8B23581-D8EB-465B-85D8-E443148B379B}" srcOrd="0" destOrd="0" presId="urn:microsoft.com/office/officeart/2005/8/layout/gear1"/>
    <dgm:cxn modelId="{B3DED489-6DDE-420B-A404-A9CFB3FF7C26}" srcId="{8E36B40D-E541-4E2D-AB23-BF0E7E7A18A9}" destId="{4F9CEA48-8297-4C53-8FEF-BA13E31196C8}" srcOrd="0" destOrd="0" parTransId="{8DA3816F-6955-4609-8509-BDA96007674E}" sibTransId="{051D345F-C25B-472C-A640-28A227663405}"/>
    <dgm:cxn modelId="{F1437270-DEE3-4478-83F5-94EBDF200339}" type="presOf" srcId="{8E36B40D-E541-4E2D-AB23-BF0E7E7A18A9}" destId="{6139B2C4-87C6-439F-91BA-42B819157EAD}" srcOrd="0" destOrd="0" presId="urn:microsoft.com/office/officeart/2005/8/layout/gear1"/>
    <dgm:cxn modelId="{6E4CB037-01C4-4E7F-A9BA-C77942459AE9}" srcId="{8E36B40D-E541-4E2D-AB23-BF0E7E7A18A9}" destId="{3EBBF6E9-0CD7-4C65-8497-8B6691383F76}" srcOrd="2" destOrd="0" parTransId="{62E8EE5B-F2B8-417D-8A6F-74C697C36573}" sibTransId="{DA2CC73E-382C-46E4-A184-C83E4AB897D2}"/>
    <dgm:cxn modelId="{A78E84F6-12F4-4EBE-BFD9-C141F149F76E}" type="presOf" srcId="{3EBBF6E9-0CD7-4C65-8497-8B6691383F76}" destId="{5737FEAD-7BC2-479B-A9E6-9EC938C07A57}" srcOrd="2" destOrd="0" presId="urn:microsoft.com/office/officeart/2005/8/layout/gear1"/>
    <dgm:cxn modelId="{6F6FB315-0FBE-4FEC-98A5-FAF6830E5250}" type="presOf" srcId="{3EBBF6E9-0CD7-4C65-8497-8B6691383F76}" destId="{5A1D6997-CC2D-44DB-AB26-F0D64136195C}" srcOrd="3" destOrd="0" presId="urn:microsoft.com/office/officeart/2005/8/layout/gear1"/>
    <dgm:cxn modelId="{035F32AB-6A90-4472-A62D-6761295CEE88}" type="presParOf" srcId="{6139B2C4-87C6-439F-91BA-42B819157EAD}" destId="{C23C0DCF-42FD-4973-971C-6559DE1CAC18}" srcOrd="0" destOrd="0" presId="urn:microsoft.com/office/officeart/2005/8/layout/gear1"/>
    <dgm:cxn modelId="{775E0A38-6EFB-454F-8469-A922BAE7692B}" type="presParOf" srcId="{6139B2C4-87C6-439F-91BA-42B819157EAD}" destId="{BFE14EBC-AC8C-4ABC-B252-AE04DAB49862}" srcOrd="1" destOrd="0" presId="urn:microsoft.com/office/officeart/2005/8/layout/gear1"/>
    <dgm:cxn modelId="{64B94170-26EC-4AC9-BB08-A2E825AAA9E0}" type="presParOf" srcId="{6139B2C4-87C6-439F-91BA-42B819157EAD}" destId="{7CDD7FE4-678D-4B12-82ED-B3FF5CD03476}" srcOrd="2" destOrd="0" presId="urn:microsoft.com/office/officeart/2005/8/layout/gear1"/>
    <dgm:cxn modelId="{1E3519D4-E2F2-44D6-91A5-72A3E33B681E}" type="presParOf" srcId="{6139B2C4-87C6-439F-91BA-42B819157EAD}" destId="{FDEF75BF-08B0-431F-B385-44BC6B5EB50A}" srcOrd="3" destOrd="0" presId="urn:microsoft.com/office/officeart/2005/8/layout/gear1"/>
    <dgm:cxn modelId="{340CA2C0-319E-4BD7-AEDF-CA1C36561F2E}" type="presParOf" srcId="{6139B2C4-87C6-439F-91BA-42B819157EAD}" destId="{221EAD76-12AE-4AFD-9078-C83979C3735A}" srcOrd="4" destOrd="0" presId="urn:microsoft.com/office/officeart/2005/8/layout/gear1"/>
    <dgm:cxn modelId="{7D81691B-DDFA-4F5C-A09D-EB3B73CF38CC}" type="presParOf" srcId="{6139B2C4-87C6-439F-91BA-42B819157EAD}" destId="{D47D46ED-C54B-47A7-81FD-F7B8637BABE6}" srcOrd="5" destOrd="0" presId="urn:microsoft.com/office/officeart/2005/8/layout/gear1"/>
    <dgm:cxn modelId="{5B5ACA81-C1F3-4B42-A505-B6660BADA382}" type="presParOf" srcId="{6139B2C4-87C6-439F-91BA-42B819157EAD}" destId="{33DE63E5-4FA5-4C59-B78B-133F7D2D1EC9}" srcOrd="6" destOrd="0" presId="urn:microsoft.com/office/officeart/2005/8/layout/gear1"/>
    <dgm:cxn modelId="{0CA3B298-AB62-4FE7-98F5-B2BD26EF1620}" type="presParOf" srcId="{6139B2C4-87C6-439F-91BA-42B819157EAD}" destId="{C7CE8640-89A4-4B60-BF13-98622F262195}" srcOrd="7" destOrd="0" presId="urn:microsoft.com/office/officeart/2005/8/layout/gear1"/>
    <dgm:cxn modelId="{455538F0-B966-4588-8E89-A2A50FFF2E95}" type="presParOf" srcId="{6139B2C4-87C6-439F-91BA-42B819157EAD}" destId="{5737FEAD-7BC2-479B-A9E6-9EC938C07A57}" srcOrd="8" destOrd="0" presId="urn:microsoft.com/office/officeart/2005/8/layout/gear1"/>
    <dgm:cxn modelId="{1E91AA08-D657-459F-9D26-6A0FEE8D1291}" type="presParOf" srcId="{6139B2C4-87C6-439F-91BA-42B819157EAD}" destId="{5A1D6997-CC2D-44DB-AB26-F0D64136195C}" srcOrd="9" destOrd="0" presId="urn:microsoft.com/office/officeart/2005/8/layout/gear1"/>
    <dgm:cxn modelId="{96FE7E3C-1B19-48F4-8D99-7663BE4CF2D9}" type="presParOf" srcId="{6139B2C4-87C6-439F-91BA-42B819157EAD}" destId="{F8B23581-D8EB-465B-85D8-E443148B379B}" srcOrd="10" destOrd="0" presId="urn:microsoft.com/office/officeart/2005/8/layout/gear1"/>
    <dgm:cxn modelId="{426FA9BE-7A6D-49AF-A657-1540750C7DB1}" type="presParOf" srcId="{6139B2C4-87C6-439F-91BA-42B819157EAD}" destId="{91E97C75-2AAC-4A47-9BF9-312D0EF3BB27}" srcOrd="11" destOrd="0" presId="urn:microsoft.com/office/officeart/2005/8/layout/gear1"/>
    <dgm:cxn modelId="{CEC790C8-18FC-482A-AF5C-8CD5C4DD3FC4}" type="presParOf" srcId="{6139B2C4-87C6-439F-91BA-42B819157EAD}" destId="{09F53C74-F175-4221-B07D-1300FB67D81B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3C0DCF-42FD-4973-971C-6559DE1CAC18}">
      <dsp:nvSpPr>
        <dsp:cNvPr id="0" name=""/>
        <dsp:cNvSpPr/>
      </dsp:nvSpPr>
      <dsp:spPr>
        <a:xfrm>
          <a:off x="1936414" y="1642037"/>
          <a:ext cx="3289470" cy="3205015"/>
        </a:xfrm>
        <a:prstGeom prst="gear9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satMod val="160000"/>
              </a:schemeClr>
            </a:gs>
            <a:gs pos="46000">
              <a:schemeClr val="accent1">
                <a:hueOff val="0"/>
                <a:satOff val="0"/>
                <a:lumOff val="0"/>
                <a:alphaOff val="0"/>
                <a:tint val="86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smtClean="0"/>
            <a:t>         </a:t>
          </a:r>
          <a:r>
            <a:rPr lang="ru-RU" sz="1400" b="0" kern="1200" dirty="0" smtClean="0">
              <a:latin typeface="Century Gothic" pitchFamily="34" charset="0"/>
            </a:rPr>
            <a:t>МУЗЕЙ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smtClean="0">
              <a:latin typeface="Century Gothic" pitchFamily="34" charset="0"/>
            </a:rPr>
            <a:t>  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smtClean="0">
              <a:latin typeface="Century Gothic" pitchFamily="34" charset="0"/>
            </a:rPr>
            <a:t>            «История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0" kern="1200" dirty="0" smtClean="0">
            <a:latin typeface="Century Gothic" pitchFamily="34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smtClean="0">
              <a:latin typeface="Century Gothic" pitchFamily="34" charset="0"/>
            </a:rPr>
            <a:t>         космонавтики»</a:t>
          </a:r>
          <a:endParaRPr lang="ru-RU" sz="1400" b="0" kern="1200" dirty="0">
            <a:latin typeface="Century Gothic" pitchFamily="34" charset="0"/>
          </a:endParaRPr>
        </a:p>
      </dsp:txBody>
      <dsp:txXfrm>
        <a:off x="2591432" y="2392796"/>
        <a:ext cx="1979434" cy="1647444"/>
      </dsp:txXfrm>
    </dsp:sp>
    <dsp:sp modelId="{FDEF75BF-08B0-431F-B385-44BC6B5EB50A}">
      <dsp:nvSpPr>
        <dsp:cNvPr id="0" name=""/>
        <dsp:cNvSpPr/>
      </dsp:nvSpPr>
      <dsp:spPr>
        <a:xfrm>
          <a:off x="-9821" y="873910"/>
          <a:ext cx="3632223" cy="3591398"/>
        </a:xfrm>
        <a:prstGeom prst="gear6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satMod val="160000"/>
              </a:schemeClr>
            </a:gs>
            <a:gs pos="46000">
              <a:schemeClr val="accent1">
                <a:hueOff val="0"/>
                <a:satOff val="0"/>
                <a:lumOff val="0"/>
                <a:alphaOff val="0"/>
                <a:tint val="86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u="none" kern="1200" dirty="0" smtClean="0">
              <a:latin typeface="Century Gothic" pitchFamily="34" charset="0"/>
            </a:rPr>
            <a:t>ВОЛОНТЕРСКОЕ И ПАТРИОТИЧЕСКОЕ </a:t>
          </a:r>
          <a:r>
            <a:rPr lang="ru-RU" sz="1200" b="0" u="none" kern="1200" dirty="0" smtClean="0">
              <a:latin typeface="Century Gothic" pitchFamily="34" charset="0"/>
            </a:rPr>
            <a:t>ОБЪЕДИНЕНИЕ</a:t>
          </a:r>
          <a:r>
            <a:rPr lang="ru-RU" sz="1200" b="0" u="none" kern="1200" baseline="0" dirty="0" smtClean="0">
              <a:latin typeface="Century Gothic" pitchFamily="34" charset="0"/>
            </a:rPr>
            <a:t> «ЭНЕРГИЯ»</a:t>
          </a:r>
          <a:endParaRPr lang="ru-RU" sz="1200" b="0" u="none" kern="1200" dirty="0">
            <a:latin typeface="Century Gothic" pitchFamily="34" charset="0"/>
          </a:endParaRPr>
        </a:p>
      </dsp:txBody>
      <dsp:txXfrm>
        <a:off x="900259" y="1783520"/>
        <a:ext cx="1812063" cy="1772178"/>
      </dsp:txXfrm>
    </dsp:sp>
    <dsp:sp modelId="{33DE63E5-4FA5-4C59-B78B-133F7D2D1EC9}">
      <dsp:nvSpPr>
        <dsp:cNvPr id="0" name=""/>
        <dsp:cNvSpPr/>
      </dsp:nvSpPr>
      <dsp:spPr>
        <a:xfrm rot="20769433">
          <a:off x="1797192" y="34162"/>
          <a:ext cx="2780051" cy="2373625"/>
        </a:xfrm>
        <a:prstGeom prst="gear6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satMod val="160000"/>
              </a:schemeClr>
            </a:gs>
            <a:gs pos="46000">
              <a:schemeClr val="accent1">
                <a:hueOff val="0"/>
                <a:satOff val="0"/>
                <a:lumOff val="0"/>
                <a:alphaOff val="0"/>
                <a:tint val="86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>
              <a:latin typeface="Century Gothic" pitchFamily="34" charset="0"/>
            </a:rPr>
            <a:t>ОБРАЗОВАТЕЛЬНЫЕ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>
              <a:latin typeface="Century Gothic" pitchFamily="34" charset="0"/>
            </a:rPr>
            <a:t>КУРСЫ  И ДОПОЛНИТЕЛЬНОЕ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>
              <a:latin typeface="Century Gothic" pitchFamily="34" charset="0"/>
            </a:rPr>
            <a:t>ОБРАЗОВАНИЕ</a:t>
          </a:r>
          <a:endParaRPr lang="ru-RU" sz="1100" kern="1200" dirty="0">
            <a:latin typeface="Century Gothic" pitchFamily="34" charset="0"/>
          </a:endParaRPr>
        </a:p>
      </dsp:txBody>
      <dsp:txXfrm rot="-20700000">
        <a:off x="2431045" y="530662"/>
        <a:ext cx="1512345" cy="1380626"/>
      </dsp:txXfrm>
    </dsp:sp>
    <dsp:sp modelId="{F8B23581-D8EB-465B-85D8-E443148B379B}">
      <dsp:nvSpPr>
        <dsp:cNvPr id="0" name=""/>
        <dsp:cNvSpPr/>
      </dsp:nvSpPr>
      <dsp:spPr>
        <a:xfrm rot="952027">
          <a:off x="1833014" y="1717301"/>
          <a:ext cx="3904887" cy="3177991"/>
        </a:xfrm>
        <a:prstGeom prst="circularArrow">
          <a:avLst>
            <a:gd name="adj1" fmla="val 4688"/>
            <a:gd name="adj2" fmla="val 299029"/>
            <a:gd name="adj3" fmla="val 2530015"/>
            <a:gd name="adj4" fmla="val 15831758"/>
            <a:gd name="adj5" fmla="val 546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1E97C75-2AAC-4A47-9BF9-312D0EF3BB27}">
      <dsp:nvSpPr>
        <dsp:cNvPr id="0" name=""/>
        <dsp:cNvSpPr/>
      </dsp:nvSpPr>
      <dsp:spPr>
        <a:xfrm>
          <a:off x="139368" y="1069255"/>
          <a:ext cx="2484756" cy="2484756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9F53C74-F175-4221-B07D-1300FB67D81B}">
      <dsp:nvSpPr>
        <dsp:cNvPr id="0" name=""/>
        <dsp:cNvSpPr/>
      </dsp:nvSpPr>
      <dsp:spPr>
        <a:xfrm>
          <a:off x="1571807" y="-487717"/>
          <a:ext cx="2679067" cy="2679067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4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5107B9-7F1F-40FC-8F8B-BBF466735937}" type="datetimeFigureOut">
              <a:rPr lang="ru-RU" smtClean="0"/>
              <a:pPr/>
              <a:t>24.09.2018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2BCCE3-C2BC-4E0B-A4EC-65890EB6136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4762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5B933CC7-2DFD-491B-B350-8D3E0390FA4B}" type="datetimeFigureOut">
              <a:rPr lang="ru-RU" smtClean="0"/>
              <a:pPr/>
              <a:t>24.09.2018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67766FFD-1AC0-488F-8653-2CD986E423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5B933CC7-2DFD-491B-B350-8D3E0390FA4B}" type="datetimeFigureOut">
              <a:rPr lang="ru-RU" smtClean="0"/>
              <a:pPr/>
              <a:t>24.09.2018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66FFD-1AC0-488F-8653-2CD986E423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5B933CC7-2DFD-491B-B350-8D3E0390FA4B}" type="datetimeFigureOut">
              <a:rPr lang="ru-RU" smtClean="0"/>
              <a:pPr/>
              <a:t>24.09.2018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67766FFD-1AC0-488F-8653-2CD986E4236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5B933CC7-2DFD-491B-B350-8D3E0390FA4B}" type="datetimeFigureOut">
              <a:rPr lang="ru-RU" smtClean="0"/>
              <a:pPr/>
              <a:t>24.09.2018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67766FFD-1AC0-488F-8653-2CD986E423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5B933CC7-2DFD-491B-B350-8D3E0390FA4B}" type="datetimeFigureOut">
              <a:rPr lang="ru-RU" smtClean="0"/>
              <a:pPr/>
              <a:t>24.09.2018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67766FFD-1AC0-488F-8653-2CD986E423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33CC7-2DFD-491B-B350-8D3E0390FA4B}" type="datetimeFigureOut">
              <a:rPr lang="ru-RU" smtClean="0"/>
              <a:pPr/>
              <a:t>24.09.2018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66FFD-1AC0-488F-8653-2CD986E423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5B933CC7-2DFD-491B-B350-8D3E0390FA4B}" type="datetimeFigureOut">
              <a:rPr lang="ru-RU" smtClean="0"/>
              <a:pPr/>
              <a:t>24.09.2018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67766FFD-1AC0-488F-8653-2CD986E423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5B933CC7-2DFD-491B-B350-8D3E0390FA4B}" type="datetimeFigureOut">
              <a:rPr lang="ru-RU" smtClean="0"/>
              <a:pPr/>
              <a:t>24.09.2018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67766FFD-1AC0-488F-8653-2CD986E423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5B933CC7-2DFD-491B-B350-8D3E0390FA4B}" type="datetimeFigureOut">
              <a:rPr lang="ru-RU" smtClean="0"/>
              <a:pPr/>
              <a:t>24.09.2018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67766FFD-1AC0-488F-8653-2CD986E423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33CC7-2DFD-491B-B350-8D3E0390FA4B}" type="datetimeFigureOut">
              <a:rPr lang="ru-RU" smtClean="0"/>
              <a:pPr/>
              <a:t>24.09.2018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66FFD-1AC0-488F-8653-2CD986E423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33CC7-2DFD-491B-B350-8D3E0390FA4B}" type="datetimeFigureOut">
              <a:rPr lang="ru-RU" smtClean="0"/>
              <a:pPr/>
              <a:t>24.09.2018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66FFD-1AC0-488F-8653-2CD986E423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5B933CC7-2DFD-491B-B350-8D3E0390FA4B}" type="datetimeFigureOut">
              <a:rPr lang="ru-RU" smtClean="0"/>
              <a:pPr/>
              <a:t>24.09.2018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67766FFD-1AC0-488F-8653-2CD986E4236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7.jpeg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5.jpeg"/><Relationship Id="rId4" Type="http://schemas.openxmlformats.org/officeDocument/2006/relationships/image" Target="../media/image8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boomstarter.ru/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3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51" r="141"/>
          <a:stretch>
            <a:fillRect/>
          </a:stretch>
        </p:blipFill>
        <p:spPr bwMode="auto">
          <a:xfrm>
            <a:off x="3286116" y="1857364"/>
            <a:ext cx="5653292" cy="4775820"/>
          </a:xfrm>
          <a:prstGeom prst="rect">
            <a:avLst/>
          </a:prstGeom>
          <a:ln w="88900" cap="sq" cmpd="thickThin">
            <a:solidFill>
              <a:schemeClr val="tx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692282373"/>
              </p:ext>
            </p:extLst>
          </p:nvPr>
        </p:nvGraphicFramePr>
        <p:xfrm>
          <a:off x="214282" y="1428736"/>
          <a:ext cx="5072098" cy="48577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0" y="5286388"/>
            <a:ext cx="91439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96056" y="91884"/>
            <a:ext cx="728124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Волонтерская  деятельность в структуре </a:t>
            </a:r>
            <a:r>
              <a:rPr lang="ru-RU" sz="2400" dirty="0" smtClean="0"/>
              <a:t>многофункционального проекта </a:t>
            </a:r>
          </a:p>
          <a:p>
            <a:r>
              <a:rPr lang="ru-RU" sz="2400" dirty="0" smtClean="0"/>
              <a:t>«</a:t>
            </a:r>
            <a:r>
              <a:rPr lang="ru-RU" sz="2400" dirty="0"/>
              <a:t>Популярная космонавтика» </a:t>
            </a:r>
          </a:p>
          <a:p>
            <a:r>
              <a:rPr lang="ru-RU" sz="2400" dirty="0"/>
              <a:t>в МБОУ СОШ №18  г. Красногорск  </a:t>
            </a:r>
            <a:r>
              <a:rPr lang="ru-RU" sz="2400" dirty="0" smtClean="0">
                <a:latin typeface="+mj-lt"/>
              </a:rPr>
              <a:t>МО</a:t>
            </a:r>
            <a:endParaRPr lang="ru-RU" sz="2400" dirty="0">
              <a:latin typeface="+mj-lt"/>
            </a:endParaRPr>
          </a:p>
        </p:txBody>
      </p:sp>
      <p:pic>
        <p:nvPicPr>
          <p:cNvPr id="7" name="Рисунок 6" descr="IMG-20170421-WA0018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858415" y="187453"/>
            <a:ext cx="1086663" cy="1378521"/>
          </a:xfrm>
          <a:prstGeom prst="rect">
            <a:avLst/>
          </a:prstGeom>
        </p:spPr>
      </p:pic>
      <p:pic>
        <p:nvPicPr>
          <p:cNvPr id="8" name="Рисунок 7" descr="554546745122 217превью (2)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643042" y="4714884"/>
            <a:ext cx="642942" cy="642942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2963786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357166"/>
            <a:ext cx="5000660" cy="1000132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solidFill>
                  <a:schemeClr val="tx1"/>
                </a:solidFill>
                <a:effectLst/>
                <a:latin typeface="Century Gothic" pitchFamily="34" charset="0"/>
              </a:rPr>
              <a:t>ЦЕЛИ   ПРОЕКТА:</a:t>
            </a:r>
            <a:br>
              <a:rPr lang="ru-RU" sz="4000" b="1" dirty="0" smtClean="0">
                <a:solidFill>
                  <a:schemeClr val="tx1"/>
                </a:solidFill>
                <a:effectLst/>
                <a:latin typeface="Century Gothic" pitchFamily="34" charset="0"/>
              </a:rPr>
            </a:br>
            <a:endParaRPr lang="ru-RU" sz="4000" dirty="0"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908720"/>
            <a:ext cx="5580112" cy="5663528"/>
          </a:xfrm>
        </p:spPr>
        <p:txBody>
          <a:bodyPr>
            <a:noAutofit/>
          </a:bodyPr>
          <a:lstStyle/>
          <a:p>
            <a:r>
              <a:rPr lang="ru-RU" sz="1800" b="1" dirty="0"/>
              <a:t>В социально-культурной сфере: </a:t>
            </a:r>
            <a:endParaRPr lang="ru-RU" sz="1800" b="1" dirty="0" smtClean="0"/>
          </a:p>
          <a:p>
            <a:r>
              <a:rPr lang="ru-RU" sz="1800" dirty="0" smtClean="0"/>
              <a:t>- вовлечение </a:t>
            </a:r>
            <a:r>
              <a:rPr lang="ru-RU" sz="1800" dirty="0"/>
              <a:t>молодежи в волонтерскую деятельность, содействие социальной и культурной интеграции молодого поколения в современном </a:t>
            </a:r>
            <a:r>
              <a:rPr lang="ru-RU" sz="1800" dirty="0" err="1"/>
              <a:t>мультикультурном</a:t>
            </a:r>
            <a:r>
              <a:rPr lang="ru-RU" sz="1800" dirty="0"/>
              <a:t>  мире; Расширение просветительской  деятельности в  рамках популяризации достижений российской  космонавтики</a:t>
            </a:r>
            <a:r>
              <a:rPr lang="ru-RU" sz="1800" dirty="0" smtClean="0"/>
              <a:t>;</a:t>
            </a:r>
          </a:p>
          <a:p>
            <a:endParaRPr lang="ru-RU" sz="1800" dirty="0"/>
          </a:p>
          <a:p>
            <a:r>
              <a:rPr lang="ru-RU" sz="1800" dirty="0"/>
              <a:t> </a:t>
            </a:r>
          </a:p>
        </p:txBody>
      </p:sp>
      <p:pic>
        <p:nvPicPr>
          <p:cNvPr id="5" name="Содержимое 4" descr="0_16126e_92fbc92a_orig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500694" y="1071546"/>
            <a:ext cx="3026945" cy="2214578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7" name="Рисунок 6" descr="IMG_342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3652604"/>
            <a:ext cx="3892790" cy="2595195"/>
          </a:xfrm>
          <a:prstGeom prst="rect">
            <a:avLst/>
          </a:prstGeom>
          <a:ln w="76200">
            <a:solidFill>
              <a:srgbClr val="00B050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4499992" y="3501008"/>
            <a:ext cx="4572000" cy="273921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/>
              <a:t>В сфере самореализации личности:</a:t>
            </a:r>
          </a:p>
          <a:p>
            <a:r>
              <a:rPr lang="ru-RU" sz="2400" dirty="0"/>
              <a:t>- </a:t>
            </a:r>
            <a:r>
              <a:rPr lang="ru-RU" dirty="0"/>
              <a:t> воспитание  чувства гражданской ответственности.  Формирование осознанного стремления каждого ребенка к личностному росту;  возрождение интереса  школьников  к  техническим профессиям и космонавтике в  целом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476672"/>
            <a:ext cx="7704856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600" b="1" dirty="0" smtClean="0">
              <a:latin typeface="Century Gothic" pitchFamily="34" charset="0"/>
            </a:endParaRPr>
          </a:p>
          <a:p>
            <a:pPr>
              <a:buFontTx/>
              <a:buChar char="-"/>
            </a:pPr>
            <a:r>
              <a:rPr lang="ru-RU" sz="1600" dirty="0" smtClean="0">
                <a:latin typeface="Century Gothic" pitchFamily="34" charset="0"/>
              </a:rPr>
              <a:t> Создание оптимальных условий для взаимодействия </a:t>
            </a:r>
          </a:p>
          <a:p>
            <a:r>
              <a:rPr lang="ru-RU" sz="1600" dirty="0" smtClean="0">
                <a:latin typeface="Century Gothic" pitchFamily="34" charset="0"/>
              </a:rPr>
              <a:t>учащихся, увлеченных космонавтикой в ходе совместной</a:t>
            </a:r>
          </a:p>
          <a:p>
            <a:r>
              <a:rPr lang="ru-RU" sz="1600" dirty="0" smtClean="0">
                <a:latin typeface="Century Gothic" pitchFamily="34" charset="0"/>
              </a:rPr>
              <a:t>Волонтерской деятельности </a:t>
            </a:r>
            <a:r>
              <a:rPr lang="ru-RU" sz="1600" dirty="0" smtClean="0">
                <a:latin typeface="Century Gothic" pitchFamily="34" charset="0"/>
              </a:rPr>
              <a:t>деятельности. </a:t>
            </a:r>
          </a:p>
          <a:p>
            <a:pPr>
              <a:buFontTx/>
              <a:buChar char="-"/>
            </a:pPr>
            <a:r>
              <a:rPr lang="ru-RU" sz="1600" dirty="0" smtClean="0">
                <a:latin typeface="Century Gothic" pitchFamily="34" charset="0"/>
              </a:rPr>
              <a:t>- </a:t>
            </a:r>
            <a:r>
              <a:rPr lang="ru-RU" sz="1600" dirty="0" smtClean="0">
                <a:latin typeface="Century Gothic" pitchFamily="34" charset="0"/>
              </a:rPr>
              <a:t>Вовлечение максимального количества финансовых, </a:t>
            </a:r>
          </a:p>
          <a:p>
            <a:r>
              <a:rPr lang="ru-RU" sz="1600" dirty="0" smtClean="0">
                <a:latin typeface="Century Gothic" pitchFamily="34" charset="0"/>
              </a:rPr>
              <a:t>творческих, личностных ресурсов в проект. </a:t>
            </a:r>
            <a:br>
              <a:rPr lang="ru-RU" sz="1600" dirty="0" smtClean="0">
                <a:latin typeface="Century Gothic" pitchFamily="34" charset="0"/>
              </a:rPr>
            </a:br>
            <a:r>
              <a:rPr lang="ru-RU" sz="1600" dirty="0" smtClean="0">
                <a:latin typeface="Century Gothic" pitchFamily="34" charset="0"/>
              </a:rPr>
              <a:t>- </a:t>
            </a:r>
            <a:r>
              <a:rPr lang="ru-RU" sz="1600" dirty="0" smtClean="0">
                <a:latin typeface="Century Gothic" pitchFamily="34" charset="0"/>
              </a:rPr>
              <a:t>Дальнейшее развитие просветительского музейного</a:t>
            </a:r>
          </a:p>
          <a:p>
            <a:r>
              <a:rPr lang="ru-RU" sz="1600" dirty="0">
                <a:latin typeface="Century Gothic" pitchFamily="34" charset="0"/>
              </a:rPr>
              <a:t>п</a:t>
            </a:r>
            <a:r>
              <a:rPr lang="ru-RU" sz="1600" dirty="0" smtClean="0">
                <a:latin typeface="Century Gothic" pitchFamily="34" charset="0"/>
              </a:rPr>
              <a:t>роекта «Поехали!» </a:t>
            </a:r>
            <a:r>
              <a:rPr lang="ru-RU" sz="1600" dirty="0" smtClean="0">
                <a:latin typeface="Century Gothic" pitchFamily="34" charset="0"/>
              </a:rPr>
              <a:t>совместно  </a:t>
            </a:r>
            <a:r>
              <a:rPr lang="ru-RU" sz="1600" dirty="0" smtClean="0">
                <a:latin typeface="Century Gothic" pitchFamily="34" charset="0"/>
              </a:rPr>
              <a:t>с другими образовательными ,</a:t>
            </a:r>
          </a:p>
          <a:p>
            <a:r>
              <a:rPr lang="ru-RU" sz="1600" dirty="0" smtClean="0">
                <a:latin typeface="Century Gothic" pitchFamily="34" charset="0"/>
              </a:rPr>
              <a:t> культурно-просветительских организациями, представителями</a:t>
            </a:r>
          </a:p>
          <a:p>
            <a:r>
              <a:rPr lang="ru-RU" sz="1600" dirty="0" smtClean="0">
                <a:latin typeface="Century Gothic" pitchFamily="34" charset="0"/>
              </a:rPr>
              <a:t> активной общественности, бизнеса и СМИ, в том числе и иностранными. </a:t>
            </a:r>
            <a:endParaRPr lang="ru-RU" sz="1600" dirty="0" smtClean="0">
              <a:latin typeface="Century Gothic" pitchFamily="34" charset="0"/>
            </a:endParaRPr>
          </a:p>
          <a:p>
            <a:r>
              <a:rPr lang="ru-RU" sz="1600" dirty="0" smtClean="0">
                <a:latin typeface="Century Gothic" pitchFamily="34" charset="0"/>
              </a:rPr>
              <a:t>- Вовлечение   учащихся в  добровольческую деятельность  различной направленности  </a:t>
            </a:r>
            <a:endParaRPr lang="ru-RU" sz="1600" dirty="0" smtClean="0">
              <a:latin typeface="Century Gothic" pitchFamily="34" charset="0"/>
            </a:endParaRPr>
          </a:p>
          <a:p>
            <a:r>
              <a:rPr lang="ru-RU" sz="1600" dirty="0" smtClean="0">
                <a:latin typeface="Century Gothic" pitchFamily="34" charset="0"/>
              </a:rPr>
              <a:t>- Продвижение  и популяризация  деятельности проекта в Сети  Интернет (группы  «Популярна космонавтика» в </a:t>
            </a:r>
            <a:r>
              <a:rPr lang="ru-RU" sz="1600" dirty="0" err="1" smtClean="0">
                <a:latin typeface="Century Gothic" pitchFamily="34" charset="0"/>
              </a:rPr>
              <a:t>ВКонтакте</a:t>
            </a:r>
            <a:r>
              <a:rPr lang="ru-RU" sz="1600" dirty="0" smtClean="0">
                <a:latin typeface="Century Gothic" pitchFamily="34" charset="0"/>
              </a:rPr>
              <a:t>, </a:t>
            </a:r>
            <a:r>
              <a:rPr lang="en-US" sz="1600" dirty="0" err="1" smtClean="0">
                <a:latin typeface="Century Gothic" pitchFamily="34" charset="0"/>
              </a:rPr>
              <a:t>Facebook</a:t>
            </a:r>
            <a:r>
              <a:rPr lang="en-US" sz="1600" dirty="0" smtClean="0">
                <a:latin typeface="Century Gothic" pitchFamily="34" charset="0"/>
              </a:rPr>
              <a:t> </a:t>
            </a:r>
            <a:r>
              <a:rPr lang="fi-FI" sz="1600" dirty="0" smtClean="0">
                <a:latin typeface="Century Gothic" pitchFamily="34" charset="0"/>
              </a:rPr>
              <a:t> </a:t>
            </a:r>
            <a:r>
              <a:rPr lang="ru-RU" sz="1600" dirty="0" smtClean="0">
                <a:latin typeface="Century Gothic" pitchFamily="34" charset="0"/>
              </a:rPr>
              <a:t>и др.)</a:t>
            </a:r>
          </a:p>
          <a:p>
            <a:endParaRPr lang="ru-RU" sz="1600" dirty="0" smtClean="0">
              <a:latin typeface="Century Gothic" pitchFamily="34" charset="0"/>
            </a:endParaRPr>
          </a:p>
          <a:p>
            <a:endParaRPr lang="ru-RU" sz="1600" dirty="0">
              <a:latin typeface="Century Gothic" pitchFamily="34" charset="0"/>
            </a:endParaRPr>
          </a:p>
        </p:txBody>
      </p:sp>
      <p:pic>
        <p:nvPicPr>
          <p:cNvPr id="5" name="Рисунок 4" descr="1 .jpg"/>
          <p:cNvPicPr>
            <a:picLocks noChangeAspect="1"/>
          </p:cNvPicPr>
          <p:nvPr/>
        </p:nvPicPr>
        <p:blipFill>
          <a:blip r:embed="rId2" cstate="print"/>
          <a:srcRect l="3125" t="38794" r="1345" b="10506"/>
          <a:stretch>
            <a:fillRect/>
          </a:stretch>
        </p:blipFill>
        <p:spPr>
          <a:xfrm>
            <a:off x="1043608" y="4221088"/>
            <a:ext cx="6480720" cy="2464499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57158" y="214290"/>
            <a:ext cx="27158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Century Gothic" pitchFamily="34" charset="0"/>
              </a:rPr>
              <a:t>Задачи проекта</a:t>
            </a:r>
          </a:p>
        </p:txBody>
      </p:sp>
      <p:pic>
        <p:nvPicPr>
          <p:cNvPr id="7" name="Рисунок 6" descr="IMG_9923.JPG"/>
          <p:cNvPicPr>
            <a:picLocks noChangeAspect="1"/>
          </p:cNvPicPr>
          <p:nvPr/>
        </p:nvPicPr>
        <p:blipFill>
          <a:blip r:embed="rId3" cstate="print"/>
          <a:srcRect r="6349"/>
          <a:stretch>
            <a:fillRect/>
          </a:stretch>
        </p:blipFill>
        <p:spPr>
          <a:xfrm rot="5400000">
            <a:off x="6477210" y="737972"/>
            <a:ext cx="2643206" cy="18815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4003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effectLst/>
                <a:latin typeface="Century Gothic" pitchFamily="34" charset="0"/>
              </a:rPr>
              <a:t>Открытие  школы  1 сентября 2015</a:t>
            </a:r>
            <a:br>
              <a:rPr lang="ru-RU" sz="2800" b="1" dirty="0" smtClean="0">
                <a:solidFill>
                  <a:schemeClr val="tx1"/>
                </a:solidFill>
                <a:effectLst/>
                <a:latin typeface="Century Gothic" pitchFamily="34" charset="0"/>
              </a:rPr>
            </a:br>
            <a:endParaRPr lang="ru-RU" sz="2800" b="1" dirty="0"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pic>
        <p:nvPicPr>
          <p:cNvPr id="11" name="Содержимое 10" descr="mnfzrBK4Ut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14480" y="785794"/>
            <a:ext cx="6143668" cy="4707096"/>
          </a:xfrm>
        </p:spPr>
      </p:pic>
      <p:sp>
        <p:nvSpPr>
          <p:cNvPr id="5" name="TextBox 4"/>
          <p:cNvSpPr txBox="1"/>
          <p:nvPr/>
        </p:nvSpPr>
        <p:spPr>
          <a:xfrm>
            <a:off x="142844" y="5572140"/>
            <a:ext cx="90011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       </a:t>
            </a:r>
            <a:r>
              <a:rPr lang="ru-RU" b="1" dirty="0" smtClean="0">
                <a:latin typeface="Century Gothic" pitchFamily="34" charset="0"/>
              </a:rPr>
              <a:t>Почётный к</a:t>
            </a:r>
            <a:r>
              <a:rPr lang="ru-RU" dirty="0" smtClean="0">
                <a:latin typeface="Century Gothic" pitchFamily="34" charset="0"/>
              </a:rPr>
              <a:t>уратор  школьного музея:</a:t>
            </a:r>
          </a:p>
          <a:p>
            <a:pPr algn="ctr"/>
            <a:r>
              <a:rPr lang="ru-RU" dirty="0" smtClean="0">
                <a:latin typeface="Century Gothic" pitchFamily="34" charset="0"/>
              </a:rPr>
              <a:t>- Алексей Архипович Леонов — Дважды Герой Советского Союза, </a:t>
            </a:r>
          </a:p>
          <a:p>
            <a:pPr algn="ctr"/>
            <a:r>
              <a:rPr lang="ru-RU" dirty="0" smtClean="0">
                <a:latin typeface="Century Gothic" pitchFamily="34" charset="0"/>
              </a:rPr>
              <a:t>  космонавт № 11, первый человек, вышедший в открытый космос.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газета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857356" y="1857364"/>
            <a:ext cx="6215106" cy="4357718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7929618" cy="1198486"/>
          </a:xfrm>
        </p:spPr>
        <p:txBody>
          <a:bodyPr>
            <a:normAutofit/>
          </a:bodyPr>
          <a:lstStyle/>
          <a:p>
            <a:pPr algn="r"/>
            <a:r>
              <a:rPr lang="ru-RU" sz="2800" b="1" dirty="0" smtClean="0">
                <a:solidFill>
                  <a:schemeClr val="tx1"/>
                </a:solidFill>
              </a:rPr>
              <a:t>Официальное открытие музея</a:t>
            </a:r>
            <a:br>
              <a:rPr lang="ru-RU" sz="2800" b="1" dirty="0" smtClean="0">
                <a:solidFill>
                  <a:schemeClr val="tx1"/>
                </a:solidFill>
              </a:rPr>
            </a:br>
            <a:r>
              <a:rPr lang="ru-RU" sz="2800" b="1" dirty="0" smtClean="0">
                <a:solidFill>
                  <a:schemeClr val="tx1"/>
                </a:solidFill>
              </a:rPr>
              <a:t>17 сентября 2015 года</a:t>
            </a:r>
            <a:endParaRPr lang="ru-RU" sz="2800" b="1" dirty="0">
              <a:solidFill>
                <a:schemeClr val="tx1"/>
              </a:solidFill>
            </a:endParaRPr>
          </a:p>
        </p:txBody>
      </p:sp>
      <p:pic>
        <p:nvPicPr>
          <p:cNvPr id="6" name="Рисунок 5" descr="IMG_876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21" y="214290"/>
            <a:ext cx="2071702" cy="1651265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1000100" y="6215082"/>
            <a:ext cx="8143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 </a:t>
            </a:r>
            <a:r>
              <a:rPr lang="ru-RU" sz="1600" dirty="0" smtClean="0">
                <a:latin typeface="Century Gothic" pitchFamily="34" charset="0"/>
              </a:rPr>
              <a:t>              Герой России, летчик-космонавт Сергей Евгеньевич Трещев</a:t>
            </a:r>
            <a:endParaRPr lang="ru-RU" sz="1600" dirty="0"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14290"/>
            <a:ext cx="9144000" cy="1214446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Century Gothic" pitchFamily="34" charset="0"/>
              </a:rPr>
              <a:t>НАШИ НАСТАВНИКИ</a:t>
            </a:r>
            <a:br>
              <a:rPr lang="ru-RU" sz="2400" b="1" dirty="0" smtClean="0">
                <a:solidFill>
                  <a:schemeClr val="tx1"/>
                </a:solidFill>
                <a:latin typeface="Century Gothic" pitchFamily="34" charset="0"/>
              </a:rPr>
            </a:br>
            <a:r>
              <a:rPr lang="en-US" sz="2000" b="1" dirty="0" smtClean="0">
                <a:solidFill>
                  <a:schemeClr val="tx1"/>
                </a:solidFill>
                <a:latin typeface="Century Gothic" pitchFamily="34" charset="0"/>
              </a:rPr>
              <a:t>C</a:t>
            </a:r>
            <a:r>
              <a:rPr lang="ru-RU" sz="2000" b="1" dirty="0" err="1" smtClean="0">
                <a:solidFill>
                  <a:schemeClr val="tx1"/>
                </a:solidFill>
                <a:latin typeface="Century Gothic" pitchFamily="34" charset="0"/>
              </a:rPr>
              <a:t>отрудничество</a:t>
            </a:r>
            <a:r>
              <a:rPr lang="ru-RU" sz="2000" b="1" dirty="0" smtClean="0">
                <a:solidFill>
                  <a:schemeClr val="tx1"/>
                </a:solidFill>
                <a:latin typeface="Century Gothic" pitchFamily="34" charset="0"/>
              </a:rPr>
              <a:t> и осуществление совместной деятельности</a:t>
            </a:r>
            <a:endParaRPr lang="ru-RU" sz="2000" b="1" dirty="0">
              <a:solidFill>
                <a:schemeClr val="tx1"/>
              </a:solidFill>
              <a:latin typeface="Century Gothic" pitchFamily="34" charset="0"/>
            </a:endParaRPr>
          </a:p>
        </p:txBody>
      </p:sp>
      <p:pic>
        <p:nvPicPr>
          <p:cNvPr id="4" name="Содержимое 3" descr="8TKoUQOzR9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11270" t="3301"/>
          <a:stretch>
            <a:fillRect/>
          </a:stretch>
        </p:blipFill>
        <p:spPr>
          <a:xfrm>
            <a:off x="3809698" y="2285993"/>
            <a:ext cx="2016131" cy="1500197"/>
          </a:xfrm>
          <a:prstGeom prst="rect">
            <a:avLst/>
          </a:prstGeom>
          <a:ln w="38100" cap="sq">
            <a:solidFill>
              <a:srgbClr val="FF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 descr="IMG_8842 (3)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3632031" y="4643446"/>
            <a:ext cx="2440167" cy="1643074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0" y="1714488"/>
            <a:ext cx="935834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en-US" dirty="0" smtClean="0"/>
              <a:t> </a:t>
            </a:r>
            <a:r>
              <a:rPr lang="ru-RU" dirty="0" smtClean="0">
                <a:latin typeface="Century Gothic" pitchFamily="34" charset="0"/>
              </a:rPr>
              <a:t>ГМИК им. К.Э.Циолковского (г.Калуга)</a:t>
            </a:r>
          </a:p>
          <a:p>
            <a:pPr>
              <a:buFontTx/>
              <a:buChar char="-"/>
            </a:pPr>
            <a:endParaRPr lang="ru-RU" dirty="0" smtClean="0"/>
          </a:p>
          <a:p>
            <a:pPr>
              <a:buFontTx/>
              <a:buChar char="-"/>
            </a:pPr>
            <a:endParaRPr lang="ru-RU" dirty="0" smtClean="0"/>
          </a:p>
          <a:p>
            <a:pPr>
              <a:buFontTx/>
              <a:buChar char="-"/>
            </a:pPr>
            <a:endParaRPr lang="ru-RU" dirty="0" smtClean="0"/>
          </a:p>
          <a:p>
            <a:pPr>
              <a:buFontTx/>
              <a:buChar char="-"/>
            </a:pPr>
            <a:endParaRPr lang="ru-RU" dirty="0" smtClean="0"/>
          </a:p>
          <a:p>
            <a:pPr>
              <a:buFontTx/>
              <a:buChar char="-"/>
            </a:pPr>
            <a:endParaRPr lang="ru-RU" dirty="0" smtClean="0"/>
          </a:p>
          <a:p>
            <a:pPr>
              <a:buFontTx/>
              <a:buChar char="-"/>
            </a:pPr>
            <a:endParaRPr lang="ru-RU" dirty="0" smtClean="0"/>
          </a:p>
          <a:p>
            <a:pPr>
              <a:buFontTx/>
              <a:buChar char="-"/>
            </a:pP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 </a:t>
            </a:r>
            <a:r>
              <a:rPr lang="ru-RU" dirty="0" smtClean="0">
                <a:latin typeface="Century Gothic" pitchFamily="34" charset="0"/>
              </a:rPr>
              <a:t>Мемориальный  музей космонавтики (г.Москва)</a:t>
            </a:r>
            <a:endParaRPr lang="ru-RU" dirty="0">
              <a:latin typeface="Century Gothic" pitchFamily="34" charset="0"/>
            </a:endParaRPr>
          </a:p>
        </p:txBody>
      </p:sp>
      <p:pic>
        <p:nvPicPr>
          <p:cNvPr id="7" name="Рисунок 6" descr="FP2A284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72264" y="4572008"/>
            <a:ext cx="2163687" cy="1720594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  <p:pic>
        <p:nvPicPr>
          <p:cNvPr id="8" name="Рисунок 7" descr="IMG_568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5400000">
            <a:off x="309532" y="4691072"/>
            <a:ext cx="2000264" cy="1333509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  <p:pic>
        <p:nvPicPr>
          <p:cNvPr id="9" name="Рисунок 8" descr="IMG_6344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429388" y="2214554"/>
            <a:ext cx="2357422" cy="1571614"/>
          </a:xfrm>
          <a:prstGeom prst="rect">
            <a:avLst/>
          </a:prstGeom>
        </p:spPr>
      </p:pic>
      <p:pic>
        <p:nvPicPr>
          <p:cNvPr id="10" name="Рисунок 9" descr="IMG_6205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71472" y="2285992"/>
            <a:ext cx="2357454" cy="1571636"/>
          </a:xfrm>
          <a:prstGeom prst="rect">
            <a:avLst/>
          </a:prstGeom>
        </p:spPr>
      </p:pic>
      <p:pic>
        <p:nvPicPr>
          <p:cNvPr id="12" name="Рисунок 11" descr="swCxKIuvE3Y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928926" y="4572008"/>
            <a:ext cx="3170563" cy="1785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/>
          <p:cNvSpPr>
            <a:spLocks noGrp="1"/>
          </p:cNvSpPr>
          <p:nvPr>
            <p:ph type="title" idx="4294967295"/>
          </p:nvPr>
        </p:nvSpPr>
        <p:spPr>
          <a:xfrm>
            <a:off x="-1" y="268288"/>
            <a:ext cx="6012161" cy="784225"/>
          </a:xfrm>
          <a:ln>
            <a:noFill/>
          </a:ln>
        </p:spPr>
        <p:txBody>
          <a:bodyPr>
            <a:normAutofit fontScale="90000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z="2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itchFamily="34" charset="0"/>
              </a:rPr>
              <a:t>   </a:t>
            </a:r>
            <a:r>
              <a:rPr lang="ru-RU" sz="2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itchFamily="34" charset="0"/>
              </a:rPr>
              <a:t/>
            </a:r>
            <a:br>
              <a:rPr lang="ru-RU" sz="2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itchFamily="34" charset="0"/>
              </a:rPr>
            </a:br>
            <a:r>
              <a:rPr lang="ru-RU" sz="24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itchFamily="34" charset="0"/>
              </a:rPr>
              <a:t>МУЗЕЙ  </a:t>
            </a:r>
            <a:r>
              <a:rPr lang="ru-RU" sz="24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itchFamily="34" charset="0"/>
              </a:rPr>
              <a:t>ДЛЯ  </a:t>
            </a:r>
            <a:r>
              <a:rPr lang="ru-RU" sz="24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itchFamily="34" charset="0"/>
              </a:rPr>
              <a:t>ДЕТЕЙ</a:t>
            </a:r>
            <a:br>
              <a:rPr lang="ru-RU" sz="24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itchFamily="34" charset="0"/>
              </a:rPr>
            </a:br>
            <a:r>
              <a:rPr lang="ru-RU" sz="24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itchFamily="34" charset="0"/>
              </a:rPr>
              <a:t>– ЭТО МУЗЕЙ </a:t>
            </a:r>
            <a:r>
              <a:rPr lang="ru-RU" sz="2400" b="1" dirty="0" smtClean="0">
                <a:ln w="0">
                  <a:noFill/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itchFamily="34" charset="0"/>
              </a:rPr>
              <a:t>СОЗДАННЫЙ</a:t>
            </a:r>
            <a:r>
              <a:rPr lang="ru-RU" sz="24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itchFamily="34" charset="0"/>
              </a:rPr>
              <a:t> ДЕТЬМИ</a:t>
            </a:r>
            <a:endParaRPr lang="ru-RU" sz="24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entury Gothic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4294967295"/>
          </p:nvPr>
        </p:nvSpPr>
        <p:spPr>
          <a:xfrm>
            <a:off x="0" y="1722438"/>
            <a:ext cx="4038600" cy="4525962"/>
          </a:xfrm>
        </p:spPr>
        <p:txBody>
          <a:bodyPr/>
          <a:lstStyle/>
          <a:p>
            <a:r>
              <a:rPr lang="ru-RU" sz="2800" dirty="0" smtClean="0"/>
              <a:t>. </a:t>
            </a:r>
            <a:endParaRPr lang="ru-RU" dirty="0"/>
          </a:p>
        </p:txBody>
      </p:sp>
      <p:pic>
        <p:nvPicPr>
          <p:cNvPr id="6" name="Рисунок 5" descr="IMG_2999.JPG"/>
          <p:cNvPicPr>
            <a:picLocks noChangeAspect="1"/>
          </p:cNvPicPr>
          <p:nvPr/>
        </p:nvPicPr>
        <p:blipFill>
          <a:blip r:embed="rId2" cstate="print"/>
          <a:srcRect b="-508"/>
          <a:stretch>
            <a:fillRect/>
          </a:stretch>
        </p:blipFill>
        <p:spPr>
          <a:xfrm>
            <a:off x="709586" y="3006835"/>
            <a:ext cx="3786214" cy="3175534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428597" y="1928802"/>
            <a:ext cx="41434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Century Gothic" pitchFamily="34" charset="0"/>
              </a:rPr>
              <a:t>Встреча актива музея  с дочерью академика Мишина Василия Павловича – одного из основоположников практической космонавтики, соратника С.П.Королёва</a:t>
            </a:r>
            <a:endParaRPr lang="ru-RU" sz="1400" dirty="0">
              <a:latin typeface="Century Gothic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76" y="1913879"/>
            <a:ext cx="4850845" cy="470059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4493" y="225518"/>
            <a:ext cx="2354649" cy="3406567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  <p:pic>
        <p:nvPicPr>
          <p:cNvPr id="15362" name="Picture 2" descr="https://pp.userapi.com/c847019/v847019526/e37ef/meay51UAGXk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506" y="4010551"/>
            <a:ext cx="3864686" cy="2576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0147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7494"/>
            <a:ext cx="8686800" cy="1399032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tx1"/>
                </a:solidFill>
                <a:latin typeface="Century Gothic" pitchFamily="34" charset="0"/>
              </a:rPr>
              <a:t>Культурное </a:t>
            </a:r>
            <a:r>
              <a:rPr lang="ru-RU" sz="3600" b="1" dirty="0" err="1" smtClean="0">
                <a:solidFill>
                  <a:schemeClr val="tx1"/>
                </a:solidFill>
                <a:latin typeface="Century Gothic" pitchFamily="34" charset="0"/>
              </a:rPr>
              <a:t>волонтёрство</a:t>
            </a:r>
            <a:r>
              <a:rPr lang="ru-RU" sz="3600" b="1" dirty="0" smtClean="0">
                <a:solidFill>
                  <a:schemeClr val="tx1"/>
                </a:solidFill>
                <a:latin typeface="Century Gothic" pitchFamily="34" charset="0"/>
              </a:rPr>
              <a:t> –</a:t>
            </a:r>
            <a:br>
              <a:rPr lang="ru-RU" sz="3600" b="1" dirty="0" smtClean="0">
                <a:solidFill>
                  <a:schemeClr val="tx1"/>
                </a:solidFill>
                <a:latin typeface="Century Gothic" pitchFamily="34" charset="0"/>
              </a:rPr>
            </a:br>
            <a:r>
              <a:rPr lang="ru-RU" sz="3600" b="1" dirty="0" smtClean="0">
                <a:solidFill>
                  <a:schemeClr val="tx1"/>
                </a:solidFill>
                <a:latin typeface="Century Gothic" pitchFamily="34" charset="0"/>
              </a:rPr>
              <a:t>наш музей  открыт  для всех !</a:t>
            </a:r>
            <a:endParaRPr lang="ru-RU" sz="3600" b="1" dirty="0">
              <a:solidFill>
                <a:schemeClr val="tx1"/>
              </a:solidFill>
              <a:latin typeface="Century Gothic" pitchFamily="34" charset="0"/>
            </a:endParaRPr>
          </a:p>
        </p:txBody>
      </p:sp>
      <p:pic>
        <p:nvPicPr>
          <p:cNvPr id="3" name="Рисунок 2" descr="uK7-B-3ZfE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0694" y="2000240"/>
            <a:ext cx="3071834" cy="3224271"/>
          </a:xfrm>
          <a:prstGeom prst="rect">
            <a:avLst/>
          </a:prstGeom>
        </p:spPr>
      </p:pic>
      <p:pic>
        <p:nvPicPr>
          <p:cNvPr id="4" name="Рисунок 3" descr="UgBuqD5ceEE 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86710" y="285728"/>
            <a:ext cx="1141842" cy="1563864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5" name="Рисунок 4" descr="ahOld-4AGuk (2).jpg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5720" y="2214554"/>
            <a:ext cx="4929190" cy="3686808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  <p:pic>
        <p:nvPicPr>
          <p:cNvPr id="6" name="Рисунок 5" descr="IMG_6828.JPG"/>
          <p:cNvPicPr>
            <a:picLocks noChangeAspect="1"/>
          </p:cNvPicPr>
          <p:nvPr/>
        </p:nvPicPr>
        <p:blipFill>
          <a:blip r:embed="rId5" cstate="print"/>
          <a:srcRect l="19531" t="-391"/>
          <a:stretch>
            <a:fillRect/>
          </a:stretch>
        </p:blipFill>
        <p:spPr>
          <a:xfrm>
            <a:off x="6500826" y="4572008"/>
            <a:ext cx="2376327" cy="1976429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077270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344" y="44624"/>
            <a:ext cx="8784976" cy="136887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200" b="1" dirty="0" smtClean="0">
                <a:ln w="6350">
                  <a:noFill/>
                </a:ln>
                <a:solidFill>
                  <a:schemeClr val="tx1"/>
                </a:solidFill>
                <a:latin typeface="Century Gothic" panose="020B0502020202020204" pitchFamily="34" charset="0"/>
              </a:rPr>
              <a:t/>
            </a:r>
            <a:br>
              <a:rPr lang="ru-RU" sz="2200" b="1" dirty="0" smtClean="0">
                <a:ln w="6350">
                  <a:noFill/>
                </a:ln>
                <a:solidFill>
                  <a:schemeClr val="tx1"/>
                </a:solidFill>
                <a:latin typeface="Century Gothic" panose="020B0502020202020204" pitchFamily="34" charset="0"/>
              </a:rPr>
            </a:br>
            <a:r>
              <a:rPr lang="ru-RU" sz="2200" b="1" dirty="0" smtClean="0">
                <a:ln w="6350">
                  <a:noFill/>
                </a:ln>
                <a:solidFill>
                  <a:schemeClr val="tx1"/>
                </a:solidFill>
                <a:latin typeface="Century Gothic" panose="020B0502020202020204" pitchFamily="34" charset="0"/>
              </a:rPr>
              <a:t>МУЗЕЙ В  ДВИЖЕНИИ</a:t>
            </a:r>
            <a:r>
              <a:rPr lang="ru-RU" dirty="0" smtClean="0">
                <a:ln w="6350">
                  <a:noFill/>
                </a:ln>
                <a:solidFill>
                  <a:schemeClr val="tx1"/>
                </a:solidFill>
              </a:rPr>
              <a:t/>
            </a:r>
            <a:br>
              <a:rPr lang="ru-RU" dirty="0" smtClean="0">
                <a:ln w="6350">
                  <a:noFill/>
                </a:ln>
                <a:solidFill>
                  <a:schemeClr val="tx1"/>
                </a:solidFill>
              </a:rPr>
            </a:br>
            <a:r>
              <a:rPr lang="ru-RU" sz="3600" dirty="0" smtClean="0">
                <a:ln w="6350">
                  <a:noFill/>
                </a:ln>
                <a:solidFill>
                  <a:schemeClr val="tx1"/>
                </a:solidFill>
              </a:rPr>
              <a:t>ПРОЕКТ </a:t>
            </a:r>
            <a:r>
              <a:rPr lang="ru-RU" sz="3600" dirty="0">
                <a:ln w="6350">
                  <a:noFill/>
                </a:ln>
                <a:solidFill>
                  <a:schemeClr val="tx1"/>
                </a:solidFill>
              </a:rPr>
              <a:t>«ПОЕХАЛИ</a:t>
            </a:r>
            <a:r>
              <a:rPr lang="ru-RU" sz="3600" dirty="0" smtClean="0">
                <a:ln w="6350">
                  <a:noFill/>
                </a:ln>
                <a:solidFill>
                  <a:schemeClr val="tx1"/>
                </a:solidFill>
              </a:rPr>
              <a:t>!»</a:t>
            </a:r>
            <a:br>
              <a:rPr lang="ru-RU" sz="3600" dirty="0" smtClean="0">
                <a:ln w="6350">
                  <a:noFill/>
                </a:ln>
                <a:solidFill>
                  <a:schemeClr val="tx1"/>
                </a:solidFill>
              </a:rPr>
            </a:br>
            <a:endParaRPr lang="ru-RU" sz="3600" dirty="0">
              <a:solidFill>
                <a:schemeClr val="tx1"/>
              </a:solidFill>
            </a:endParaRPr>
          </a:p>
        </p:txBody>
      </p:sp>
      <p:pic>
        <p:nvPicPr>
          <p:cNvPr id="5122" name="Picture 2" descr="https://pp.userapi.com/c840326/v840326391/8bb4c/DIp_1DEqeX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465146"/>
            <a:ext cx="7432676" cy="4188322"/>
          </a:xfrm>
          <a:prstGeom prst="rect">
            <a:avLst/>
          </a:prstGeom>
          <a:noFill/>
          <a:ln w="571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42550" y="5705113"/>
            <a:ext cx="780274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/>
              <a:t>«</a:t>
            </a:r>
            <a:r>
              <a:rPr lang="ru-RU" sz="2800" dirty="0" smtClean="0"/>
              <a:t>У </a:t>
            </a:r>
            <a:r>
              <a:rPr lang="ru-RU" sz="2800" dirty="0"/>
              <a:t>вас нет музея КОСМОНАВТИКИ? </a:t>
            </a:r>
            <a:br>
              <a:rPr lang="ru-RU" sz="2800" dirty="0"/>
            </a:br>
            <a:r>
              <a:rPr lang="ru-RU" sz="2800" dirty="0" smtClean="0"/>
              <a:t>Тогда </a:t>
            </a:r>
            <a:r>
              <a:rPr lang="ru-RU" sz="2800" dirty="0"/>
              <a:t>мы  идем к вам</a:t>
            </a:r>
            <a:r>
              <a:rPr lang="ru-RU" sz="2800" dirty="0" smtClean="0"/>
              <a:t>!»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330595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08520" y="438946"/>
            <a:ext cx="4571075" cy="1261862"/>
          </a:xfrm>
        </p:spPr>
        <p:txBody>
          <a:bodyPr>
            <a:noAutofit/>
          </a:bodyPr>
          <a:lstStyle/>
          <a:p>
            <a:r>
              <a:rPr lang="ru-RU" sz="3200" dirty="0" smtClean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Мастер-классы</a:t>
            </a:r>
            <a:br>
              <a:rPr lang="ru-RU" sz="3200" dirty="0" smtClean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rPr>
            </a:br>
            <a:r>
              <a:rPr lang="ru-RU" sz="3200" dirty="0" smtClean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и просветительская</a:t>
            </a:r>
            <a:br>
              <a:rPr lang="ru-RU" sz="3200" dirty="0" smtClean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rPr>
            </a:br>
            <a:r>
              <a:rPr lang="ru-RU" sz="3200" dirty="0" smtClean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работа</a:t>
            </a:r>
            <a:endParaRPr lang="ru-RU" sz="3200" dirty="0">
              <a:ln w="6350"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pic>
        <p:nvPicPr>
          <p:cNvPr id="7170" name="Picture 2" descr="https://pp.userapi.com/c840326/v840326709/87a29/ZyJQKu0wHH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692" y="2348880"/>
            <a:ext cx="5250511" cy="3620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67544" y="6275607"/>
            <a:ext cx="92890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МБОУ "Дедовская школа - интернат для обучающихся с ОВЗ"</a:t>
            </a:r>
            <a:endParaRPr lang="ru-RU" sz="20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0712" y="332656"/>
            <a:ext cx="4081029" cy="2736304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3356992"/>
            <a:ext cx="1792148" cy="2550365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35720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9831" y="362676"/>
            <a:ext cx="8301608" cy="89135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/>
            </a:r>
            <a:br>
              <a:rPr lang="ru-RU" dirty="0" smtClean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rPr>
            </a:br>
            <a:r>
              <a:rPr lang="ru-RU" dirty="0" smtClean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«Звёзды </a:t>
            </a:r>
            <a:br>
              <a:rPr lang="ru-RU" dirty="0" smtClean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rPr>
            </a:br>
            <a:r>
              <a:rPr lang="ru-RU" dirty="0" smtClean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среди звёзд»</a:t>
            </a:r>
            <a:br>
              <a:rPr lang="ru-RU" dirty="0" smtClean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rPr>
            </a:br>
            <a:endParaRPr lang="ru-RU" dirty="0">
              <a:ln w="6350"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pic>
        <p:nvPicPr>
          <p:cNvPr id="8194" name="Picture 2" descr="https://pp.userapi.com/c840128/v840128338/54bbd/3YPAzGnvNPA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30" r="12379" b="3162"/>
          <a:stretch/>
        </p:blipFill>
        <p:spPr bwMode="auto">
          <a:xfrm>
            <a:off x="4463793" y="404665"/>
            <a:ext cx="3924631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23528" y="6136751"/>
            <a:ext cx="83415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>
                <a:latin typeface="-apple-system"/>
              </a:rPr>
              <a:t>     ДЕНЬ ДОБРОВОЛЬЧЕСКОГО ДВИЖЕНИЯ В Г.О.КРАСНОГОРСК</a:t>
            </a:r>
            <a:r>
              <a:rPr lang="ru-RU" dirty="0">
                <a:latin typeface="-apple-system"/>
              </a:rPr>
              <a:t> 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4" t="3464" r="6318" b="4765"/>
          <a:stretch/>
        </p:blipFill>
        <p:spPr>
          <a:xfrm>
            <a:off x="827584" y="1916832"/>
            <a:ext cx="2664295" cy="3816424"/>
          </a:xfrm>
          <a:prstGeom prst="rect">
            <a:avLst/>
          </a:prstGeom>
        </p:spPr>
      </p:pic>
      <p:pic>
        <p:nvPicPr>
          <p:cNvPr id="13314" name="Picture 2" descr="https://pp.userapi.com/c840127/v840127209/52dd1/LV6p05ia-UA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" t="20901" r="3154" b="2899"/>
          <a:stretch/>
        </p:blipFill>
        <p:spPr bwMode="auto">
          <a:xfrm>
            <a:off x="4499991" y="3276528"/>
            <a:ext cx="3917158" cy="2747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7424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0800000" flipV="1">
            <a:off x="1004386" y="273274"/>
            <a:ext cx="3525629" cy="1638562"/>
          </a:xfrm>
          <a:ln>
            <a:noFill/>
          </a:ln>
        </p:spPr>
        <p:txBody>
          <a:bodyPr>
            <a:normAutofit/>
          </a:bodyPr>
          <a:lstStyle/>
          <a:p>
            <a:pPr algn="ctr"/>
            <a:r>
              <a:rPr lang="ru-RU" sz="2200" dirty="0" smtClean="0">
                <a:ln w="0">
                  <a:noFill/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РУССКИЙ КОСМОС </a:t>
            </a:r>
            <a:br>
              <a:rPr lang="ru-RU" sz="2200" dirty="0" smtClean="0">
                <a:ln w="0">
                  <a:noFill/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ru-RU" sz="2200" dirty="0" smtClean="0">
                <a:ln w="0">
                  <a:noFill/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 БЕРЛИНЕ</a:t>
            </a:r>
            <a:endParaRPr lang="ru-RU" sz="2200" dirty="0">
              <a:ln w="0">
                <a:noFill/>
              </a:ln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276872"/>
            <a:ext cx="5471732" cy="424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372200" y="4257065"/>
            <a:ext cx="32758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 smtClean="0"/>
          </a:p>
          <a:p>
            <a:r>
              <a:rPr lang="ru-RU" sz="2400" dirty="0" smtClean="0"/>
              <a:t>«</a:t>
            </a:r>
            <a:endParaRPr lang="ru-RU" sz="2400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543664"/>
            <a:ext cx="4104456" cy="2736304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  <p:pic>
        <p:nvPicPr>
          <p:cNvPr id="6" name="Рисунок 5" descr="0.png"/>
          <p:cNvPicPr>
            <a:picLocks noChangeAspect="1"/>
          </p:cNvPicPr>
          <p:nvPr/>
        </p:nvPicPr>
        <p:blipFill>
          <a:blip r:embed="rId4"/>
          <a:srcRect b="26705"/>
          <a:stretch>
            <a:fillRect/>
          </a:stretch>
        </p:blipFill>
        <p:spPr>
          <a:xfrm>
            <a:off x="6084168" y="3961602"/>
            <a:ext cx="2802412" cy="2252919"/>
          </a:xfrm>
          <a:prstGeom prst="rect">
            <a:avLst/>
          </a:prstGeom>
          <a:ln w="57150">
            <a:solidFill>
              <a:srgbClr val="0070C0"/>
            </a:solidFill>
          </a:ln>
        </p:spPr>
      </p:pic>
      <p:pic>
        <p:nvPicPr>
          <p:cNvPr id="7" name="Рисунок 6" descr="маленький  логотип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1514" y="543664"/>
            <a:ext cx="1385744" cy="1355546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1465072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80528" y="746357"/>
            <a:ext cx="5040560" cy="157451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Музей</a:t>
            </a:r>
            <a:br>
              <a:rPr lang="ru-RU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ru-RU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«История космонавтики»</a:t>
            </a:r>
            <a:br>
              <a:rPr lang="ru-RU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ru-RU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 гимназии немецкого города</a:t>
            </a:r>
            <a:br>
              <a:rPr lang="ru-RU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ru-RU" sz="24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Хёхштадт</a:t>
            </a:r>
            <a:r>
              <a:rPr lang="ru-RU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-на-</a:t>
            </a:r>
            <a:r>
              <a:rPr lang="ru-RU" sz="24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Айше</a:t>
            </a:r>
            <a:r>
              <a:rPr lang="ru-RU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/>
            </a:r>
            <a:br>
              <a:rPr lang="ru-RU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endParaRPr lang="ru-RU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6" t="32282" r="20863" b="7475"/>
          <a:stretch/>
        </p:blipFill>
        <p:spPr>
          <a:xfrm>
            <a:off x="395536" y="2996952"/>
            <a:ext cx="5773347" cy="338437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78" r="2336"/>
          <a:stretch/>
        </p:blipFill>
        <p:spPr>
          <a:xfrm>
            <a:off x="4788024" y="291741"/>
            <a:ext cx="4176464" cy="248374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588224" y="3573016"/>
            <a:ext cx="233105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НАРОДНАЯ </a:t>
            </a:r>
            <a:endParaRPr lang="ru-RU" sz="2400" b="1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entury Gothic" panose="020B0502020202020204" pitchFamily="34" charset="0"/>
            </a:endParaRPr>
          </a:p>
          <a:p>
            <a:endParaRPr lang="ru-RU" sz="2400" b="1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entury Gothic" panose="020B0502020202020204" pitchFamily="34" charset="0"/>
            </a:endParaRPr>
          </a:p>
          <a:p>
            <a:r>
              <a:rPr lang="ru-RU" sz="2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ДИПЛОМАТИЯ</a:t>
            </a:r>
          </a:p>
          <a:p>
            <a:r>
              <a:rPr lang="ru-RU" sz="2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/>
            </a:r>
            <a:br>
              <a:rPr lang="ru-RU" sz="2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</a:br>
            <a:r>
              <a:rPr lang="ru-RU" sz="2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 </a:t>
            </a:r>
            <a:r>
              <a:rPr lang="ru-RU" sz="2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В </a:t>
            </a:r>
            <a:r>
              <a:rPr lang="ru-RU" sz="2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ДЕЙСТВИИ</a:t>
            </a:r>
            <a:endParaRPr lang="ru-RU" sz="2400" b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8532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13.jpg"/>
          <p:cNvPicPr>
            <a:picLocks noChangeAspect="1"/>
          </p:cNvPicPr>
          <p:nvPr/>
        </p:nvPicPr>
        <p:blipFill rotWithShape="1">
          <a:blip r:embed="rId2"/>
          <a:srcRect l="-84" t="18855" r="-833"/>
          <a:stretch/>
        </p:blipFill>
        <p:spPr>
          <a:xfrm>
            <a:off x="3707904" y="1268760"/>
            <a:ext cx="5400600" cy="330178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54654" y="116632"/>
            <a:ext cx="8317834" cy="1026368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Century Gothic" pitchFamily="34" charset="0"/>
              </a:rPr>
              <a:t>Организация  и проведение встреч для учащихся различных образовательных </a:t>
            </a:r>
            <a:br>
              <a:rPr lang="ru-RU" sz="2400" b="1" dirty="0" smtClean="0">
                <a:solidFill>
                  <a:schemeClr val="tx1"/>
                </a:solidFill>
                <a:latin typeface="Century Gothic" pitchFamily="34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Century Gothic" pitchFamily="34" charset="0"/>
              </a:rPr>
              <a:t>учреждений </a:t>
            </a:r>
            <a:r>
              <a:rPr lang="ru-RU" sz="2400" b="1" dirty="0" smtClean="0">
                <a:solidFill>
                  <a:schemeClr val="tx1"/>
                </a:solidFill>
                <a:latin typeface="Century Gothic" pitchFamily="34" charset="0"/>
              </a:rPr>
              <a:t> </a:t>
            </a:r>
            <a:r>
              <a:rPr lang="ru-RU" sz="2400" b="1" dirty="0" smtClean="0">
                <a:solidFill>
                  <a:schemeClr val="tx1"/>
                </a:solidFill>
                <a:latin typeface="Century Gothic" pitchFamily="34" charset="0"/>
              </a:rPr>
              <a:t>с космонавтами</a:t>
            </a:r>
            <a:r>
              <a:rPr lang="ru-RU" sz="2800" b="1" dirty="0" smtClean="0">
                <a:solidFill>
                  <a:schemeClr val="tx1"/>
                </a:solidFill>
                <a:latin typeface="Century Gothic" pitchFamily="34" charset="0"/>
              </a:rPr>
              <a:t> </a:t>
            </a:r>
            <a:endParaRPr lang="ru-RU" sz="2800" b="1" dirty="0">
              <a:solidFill>
                <a:schemeClr val="tx1"/>
              </a:solidFill>
              <a:latin typeface="Century Gothic" pitchFamily="34" charset="0"/>
            </a:endParaRPr>
          </a:p>
        </p:txBody>
      </p:sp>
      <p:pic>
        <p:nvPicPr>
          <p:cNvPr id="7" name="Рисунок 6" descr="ГГГ.jpg"/>
          <p:cNvPicPr>
            <a:picLocks noChangeAspect="1"/>
          </p:cNvPicPr>
          <p:nvPr/>
        </p:nvPicPr>
        <p:blipFill rotWithShape="1">
          <a:blip r:embed="rId3" cstate="print"/>
          <a:srcRect t="10385" r="1004"/>
          <a:stretch/>
        </p:blipFill>
        <p:spPr>
          <a:xfrm>
            <a:off x="214283" y="4149080"/>
            <a:ext cx="4141694" cy="2514894"/>
          </a:xfrm>
          <a:prstGeom prst="rect">
            <a:avLst/>
          </a:prstGeom>
        </p:spPr>
      </p:pic>
      <p:pic>
        <p:nvPicPr>
          <p:cNvPr id="10" name="Рисунок 9" descr="wq4Yn_fEDYE.jpg"/>
          <p:cNvPicPr>
            <a:picLocks noChangeAspect="1"/>
          </p:cNvPicPr>
          <p:nvPr/>
        </p:nvPicPr>
        <p:blipFill>
          <a:blip r:embed="rId4" cstate="print"/>
          <a:srcRect l="-7058" t="18803" r="4715" b="-3418"/>
          <a:stretch>
            <a:fillRect/>
          </a:stretch>
        </p:blipFill>
        <p:spPr>
          <a:xfrm>
            <a:off x="3851920" y="1341102"/>
            <a:ext cx="1928826" cy="2394404"/>
          </a:xfrm>
          <a:prstGeom prst="rect">
            <a:avLst/>
          </a:prstGeom>
        </p:spPr>
      </p:pic>
      <p:pic>
        <p:nvPicPr>
          <p:cNvPr id="11" name="Рисунок 10" descr="IMG_4579.jpg8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148064" y="4149080"/>
            <a:ext cx="3712211" cy="2571768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9" name="Рисунок 8" descr="IMG_8018 (2).JPG"/>
          <p:cNvPicPr>
            <a:picLocks noChangeAspect="1"/>
          </p:cNvPicPr>
          <p:nvPr/>
        </p:nvPicPr>
        <p:blipFill rotWithShape="1">
          <a:blip r:embed="rId6" cstate="print"/>
          <a:srcRect t="6209" r="8864"/>
          <a:stretch/>
        </p:blipFill>
        <p:spPr>
          <a:xfrm>
            <a:off x="240206" y="1456365"/>
            <a:ext cx="3395690" cy="21638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8678768" cy="1124744"/>
          </a:xfrm>
        </p:spPr>
        <p:txBody>
          <a:bodyPr>
            <a:normAutofit/>
          </a:bodyPr>
          <a:lstStyle/>
          <a:p>
            <a:r>
              <a:rPr lang="ru-RU" sz="2200" b="1" dirty="0" smtClean="0">
                <a:solidFill>
                  <a:schemeClr val="tx1"/>
                </a:solidFill>
                <a:latin typeface="Century Gothic" pitchFamily="34" charset="0"/>
              </a:rPr>
              <a:t>Организация и проведение  творческих встреч</a:t>
            </a:r>
            <a:endParaRPr lang="ru-RU" sz="2200" b="1" dirty="0">
              <a:solidFill>
                <a:schemeClr val="tx1"/>
              </a:solidFill>
              <a:latin typeface="Century Gothic" pitchFamily="34" charset="0"/>
            </a:endParaRPr>
          </a:p>
        </p:txBody>
      </p:sp>
      <p:pic>
        <p:nvPicPr>
          <p:cNvPr id="4" name="Содержимое 3" descr="IMG_056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1639" t="9541" r="1639"/>
          <a:stretch>
            <a:fillRect/>
          </a:stretch>
        </p:blipFill>
        <p:spPr>
          <a:xfrm>
            <a:off x="318900" y="1096515"/>
            <a:ext cx="4214842" cy="3000364"/>
          </a:xfrm>
          <a:ln w="38100">
            <a:solidFill>
              <a:schemeClr val="tx1"/>
            </a:solidFill>
          </a:ln>
        </p:spPr>
      </p:pic>
      <p:pic>
        <p:nvPicPr>
          <p:cNvPr id="6" name="Рисунок 5" descr="IMG_1185 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971256">
            <a:off x="579284" y="4054583"/>
            <a:ext cx="2508197" cy="2446687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pic>
        <p:nvPicPr>
          <p:cNvPr id="7" name="Рисунок 6" descr="IMG_2764.JPG"/>
          <p:cNvPicPr>
            <a:picLocks noChangeAspect="1"/>
          </p:cNvPicPr>
          <p:nvPr/>
        </p:nvPicPr>
        <p:blipFill>
          <a:blip r:embed="rId4" cstate="print"/>
          <a:srcRect l="22656" t="-391" r="10937"/>
          <a:stretch>
            <a:fillRect/>
          </a:stretch>
        </p:blipFill>
        <p:spPr>
          <a:xfrm>
            <a:off x="5265592" y="1096515"/>
            <a:ext cx="3571900" cy="3599902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5" name="Рисунок 4" descr="IMG_1181 (2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715848">
            <a:off x="3535284" y="2492864"/>
            <a:ext cx="2043328" cy="2575445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3491880" y="5193394"/>
            <a:ext cx="5345612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Century Gothic" pitchFamily="34" charset="0"/>
              </a:rPr>
              <a:t>Пионер электронной музыки </a:t>
            </a:r>
            <a:r>
              <a:rPr lang="ru-RU" b="1" dirty="0" smtClean="0">
                <a:latin typeface="Century Gothic" pitchFamily="34" charset="0"/>
              </a:rPr>
              <a:t>,</a:t>
            </a:r>
          </a:p>
          <a:p>
            <a:r>
              <a:rPr lang="ru-RU" b="1" dirty="0" smtClean="0">
                <a:latin typeface="Century Gothic" pitchFamily="34" charset="0"/>
              </a:rPr>
              <a:t>французский </a:t>
            </a:r>
            <a:r>
              <a:rPr lang="ru-RU" b="1" dirty="0">
                <a:latin typeface="Century Gothic" pitchFamily="34" charset="0"/>
              </a:rPr>
              <a:t>композитор </a:t>
            </a:r>
            <a:br>
              <a:rPr lang="ru-RU" b="1" dirty="0">
                <a:latin typeface="Century Gothic" pitchFamily="34" charset="0"/>
              </a:rPr>
            </a:br>
            <a:r>
              <a:rPr lang="ru-RU" sz="2000" b="1" dirty="0" err="1">
                <a:latin typeface="Century Gothic" pitchFamily="34" charset="0"/>
              </a:rPr>
              <a:t>Дидье</a:t>
            </a:r>
            <a:r>
              <a:rPr lang="ru-RU" sz="2000" b="1" dirty="0">
                <a:latin typeface="Century Gothic" pitchFamily="34" charset="0"/>
              </a:rPr>
              <a:t> </a:t>
            </a:r>
            <a:r>
              <a:rPr lang="ru-RU" sz="2000" b="1" dirty="0" err="1">
                <a:latin typeface="Century Gothic" pitchFamily="34" charset="0"/>
              </a:rPr>
              <a:t>Маруани</a:t>
            </a:r>
            <a:r>
              <a:rPr lang="ru-RU" sz="2000" b="1" dirty="0">
                <a:latin typeface="Century Gothic" pitchFamily="34" charset="0"/>
              </a:rPr>
              <a:t> (группа «</a:t>
            </a:r>
            <a:r>
              <a:rPr lang="ru-RU" sz="2000" b="1" dirty="0" err="1">
                <a:latin typeface="Century Gothic" pitchFamily="34" charset="0"/>
              </a:rPr>
              <a:t>Space</a:t>
            </a:r>
            <a:r>
              <a:rPr lang="ru-RU" sz="2000" b="1" dirty="0">
                <a:latin typeface="Century Gothic" pitchFamily="34" charset="0"/>
              </a:rPr>
              <a:t>)</a:t>
            </a:r>
            <a:r>
              <a:rPr lang="ru-RU" b="1" dirty="0">
                <a:latin typeface="Century Gothic" pitchFamily="34" charset="0"/>
              </a:rPr>
              <a:t/>
            </a:r>
            <a:br>
              <a:rPr lang="ru-RU" b="1" dirty="0">
                <a:latin typeface="Century Gothic" pitchFamily="34" charset="0"/>
              </a:rPr>
            </a:br>
            <a:r>
              <a:rPr lang="ru-RU" b="1" dirty="0">
                <a:latin typeface="Century Gothic" pitchFamily="34" charset="0"/>
              </a:rPr>
              <a:t>гость  музея «История космонавтики» в МБОУ СОШ №18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4116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-34747"/>
            <a:ext cx="9036496" cy="1399032"/>
          </a:xfrm>
        </p:spPr>
        <p:txBody>
          <a:bodyPr>
            <a:normAutofit/>
          </a:bodyPr>
          <a:lstStyle/>
          <a:p>
            <a:r>
              <a:rPr lang="ru-RU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Экскурсионная и фондовая</a:t>
            </a:r>
            <a:endParaRPr lang="ru-RU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43448" y="2147285"/>
            <a:ext cx="4698000" cy="31320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1" t="27771" r="7911"/>
          <a:stretch/>
        </p:blipFill>
        <p:spPr>
          <a:xfrm>
            <a:off x="4264066" y="3674922"/>
            <a:ext cx="4532148" cy="2520000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31675" y="1196752"/>
            <a:ext cx="4490119" cy="219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116632"/>
            <a:ext cx="5112568" cy="1549894"/>
          </a:xfrm>
        </p:spPr>
        <p:txBody>
          <a:bodyPr>
            <a:normAutofit/>
          </a:bodyPr>
          <a:lstStyle/>
          <a:p>
            <a:r>
              <a:rPr lang="ru-RU" sz="2200" b="1" dirty="0" smtClean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Помощь и участие в мероприятиях </a:t>
            </a:r>
            <a:br>
              <a:rPr lang="ru-RU" sz="2200" b="1" dirty="0" smtClean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</a:br>
            <a:r>
              <a:rPr lang="ru-RU" sz="2200" b="1" dirty="0" smtClean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Общества дружбы</a:t>
            </a:r>
            <a:br>
              <a:rPr lang="ru-RU" sz="2200" b="1" dirty="0" smtClean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</a:br>
            <a:r>
              <a:rPr lang="ru-RU" sz="24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«Красногорск-</a:t>
            </a:r>
            <a:r>
              <a:rPr lang="ru-RU" sz="2400" b="1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Хёхштадт</a:t>
            </a:r>
            <a:r>
              <a:rPr lang="ru-RU" sz="24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» </a:t>
            </a:r>
            <a:endParaRPr lang="ru-RU" sz="24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1266" name="Picture 2" descr="https://sun1-6.userapi.com/c830508/v830508050/6ef6f/IKQQcih_82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7" t="3140" r="5889" b="12197"/>
          <a:stretch/>
        </p:blipFill>
        <p:spPr bwMode="auto">
          <a:xfrm>
            <a:off x="158326" y="2587040"/>
            <a:ext cx="4104456" cy="3010092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Содержимое 3" descr="NXv4ypy4O3Q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7504" y="136094"/>
            <a:ext cx="2011426" cy="1609141"/>
          </a:xfrm>
          <a:prstGeom prst="rect">
            <a:avLst/>
          </a:prstGeom>
          <a:ln w="38100">
            <a:solidFill>
              <a:srgbClr val="C00000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4682" y="211931"/>
            <a:ext cx="1281618" cy="177794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0" y="5684999"/>
            <a:ext cx="59766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n w="6350">
                  <a:solidFill>
                    <a:schemeClr val="tx1"/>
                  </a:solidFill>
                </a:ln>
              </a:rPr>
              <a:t>Создание библиографического </a:t>
            </a:r>
            <a:endParaRPr lang="ru-RU" b="1" dirty="0" smtClean="0">
              <a:ln w="6350">
                <a:solidFill>
                  <a:schemeClr val="tx1"/>
                </a:solidFill>
              </a:ln>
            </a:endParaRPr>
          </a:p>
          <a:p>
            <a:r>
              <a:rPr lang="ru-RU" b="1" dirty="0" smtClean="0">
                <a:ln w="6350">
                  <a:solidFill>
                    <a:schemeClr val="tx1"/>
                  </a:solidFill>
                </a:ln>
              </a:rPr>
              <a:t>Фонда Общества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4905674" y="5684999"/>
            <a:ext cx="43204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Встречи делегаций городов- побратимов. Экскурсионная  работа  на  английском языке</a:t>
            </a:r>
            <a:endParaRPr lang="ru-RU" dirty="0"/>
          </a:p>
        </p:txBody>
      </p:sp>
      <p:pic>
        <p:nvPicPr>
          <p:cNvPr id="11" name="Рисунок 10" descr="IMG_098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508104" y="2256306"/>
            <a:ext cx="3439525" cy="3428693"/>
          </a:xfrm>
          <a:prstGeom prst="rect">
            <a:avLst/>
          </a:prstGeom>
        </p:spPr>
      </p:pic>
      <p:pic>
        <p:nvPicPr>
          <p:cNvPr id="12" name="Рисунок 11" descr="IMG_1184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>
          <a:xfrm rot="684821">
            <a:off x="3660421" y="3887439"/>
            <a:ext cx="2317305" cy="1628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317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Содержимое 9" descr="IMG_7848 (2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4536" t="11944" r="1505" b="8368"/>
          <a:stretch>
            <a:fillRect/>
          </a:stretch>
        </p:blipFill>
        <p:spPr>
          <a:xfrm>
            <a:off x="506874" y="846355"/>
            <a:ext cx="5429288" cy="2977351"/>
          </a:xfrm>
          <a:ln w="57150">
            <a:solidFill>
              <a:schemeClr val="tx1"/>
            </a:solidFill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8779" y="-151330"/>
            <a:ext cx="8174142" cy="720080"/>
          </a:xfrm>
        </p:spPr>
        <p:txBody>
          <a:bodyPr>
            <a:normAutofit fontScale="90000"/>
          </a:bodyPr>
          <a:lstStyle/>
          <a:p>
            <a:r>
              <a:rPr lang="ru-RU" sz="2400" dirty="0">
                <a:latin typeface="Century Gothic" pitchFamily="34" charset="0"/>
              </a:rPr>
              <a:t/>
            </a:r>
            <a:br>
              <a:rPr lang="ru-RU" sz="2400" dirty="0">
                <a:latin typeface="Century Gothic" pitchFamily="34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Century Gothic" pitchFamily="34" charset="0"/>
              </a:rPr>
              <a:t>Участие в </a:t>
            </a:r>
            <a:r>
              <a:rPr lang="ru-RU" sz="2400" b="1" dirty="0" smtClean="0">
                <a:solidFill>
                  <a:schemeClr val="tx1"/>
                </a:solidFill>
                <a:latin typeface="Century Gothic" pitchFamily="34" charset="0"/>
              </a:rPr>
              <a:t>городских и окружных мероприятиях</a:t>
            </a:r>
            <a:endParaRPr lang="ru-RU" sz="2400" b="1" dirty="0">
              <a:solidFill>
                <a:schemeClr val="tx1"/>
              </a:solidFill>
              <a:latin typeface="Century Gothic" pitchFamily="34" charset="0"/>
            </a:endParaRPr>
          </a:p>
        </p:txBody>
      </p:sp>
      <p:pic>
        <p:nvPicPr>
          <p:cNvPr id="5" name="Рисунок 4" descr="IMG_938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01663" y="4013007"/>
            <a:ext cx="5165953" cy="2643206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8" name="Рисунок 7" descr="554546745122 217превью (2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99992" y="989441"/>
            <a:ext cx="1000132" cy="1000132"/>
          </a:xfrm>
          <a:prstGeom prst="flowChartConnector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99387" y="4437112"/>
            <a:ext cx="299181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Century Gothic" pitchFamily="34" charset="0"/>
              </a:rPr>
              <a:t>Церемониях </a:t>
            </a:r>
            <a:r>
              <a:rPr lang="ru-RU" b="1" dirty="0">
                <a:latin typeface="Century Gothic" pitchFamily="34" charset="0"/>
              </a:rPr>
              <a:t>открытия памятников </a:t>
            </a:r>
            <a:br>
              <a:rPr lang="ru-RU" b="1" dirty="0">
                <a:latin typeface="Century Gothic" pitchFamily="34" charset="0"/>
              </a:rPr>
            </a:br>
            <a:r>
              <a:rPr lang="ru-RU" b="1" dirty="0">
                <a:latin typeface="Century Gothic" pitchFamily="34" charset="0"/>
              </a:rPr>
              <a:t>космическим  кораблям «Восток -1», «Союз»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02" t="2750" r="3389" b="3801"/>
          <a:stretch/>
        </p:blipFill>
        <p:spPr>
          <a:xfrm>
            <a:off x="6430113" y="846355"/>
            <a:ext cx="2062808" cy="2961145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3105" y="219236"/>
            <a:ext cx="8611674" cy="1459533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  <a:latin typeface="Century Gothic" pitchFamily="34" charset="0"/>
              </a:rPr>
              <a:t>Поднимаем голову</a:t>
            </a:r>
            <a:r>
              <a:rPr lang="ru-RU" sz="2400" b="1" dirty="0" smtClean="0">
                <a:solidFill>
                  <a:schemeClr val="tx1"/>
                </a:solidFill>
                <a:latin typeface="Century Gothic" pitchFamily="34" charset="0"/>
              </a:rPr>
              <a:t>!</a:t>
            </a:r>
            <a:br>
              <a:rPr lang="ru-RU" sz="2400" b="1" dirty="0" smtClean="0">
                <a:solidFill>
                  <a:schemeClr val="tx1"/>
                </a:solidFill>
                <a:latin typeface="Century Gothic" pitchFamily="34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Century Gothic" pitchFamily="34" charset="0"/>
              </a:rPr>
              <a:t/>
            </a:r>
            <a:br>
              <a:rPr lang="ru-RU" sz="2400" b="1" dirty="0" smtClean="0">
                <a:solidFill>
                  <a:schemeClr val="tx1"/>
                </a:solidFill>
                <a:latin typeface="Century Gothic" pitchFamily="34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Century Gothic" pitchFamily="34" charset="0"/>
              </a:rPr>
              <a:t>Участие и организация акций «Общих </a:t>
            </a:r>
            <a:r>
              <a:rPr lang="ru-RU" sz="2400" b="1" dirty="0" smtClean="0">
                <a:solidFill>
                  <a:schemeClr val="tx1"/>
                </a:solidFill>
                <a:latin typeface="Century Gothic" pitchFamily="34" charset="0"/>
              </a:rPr>
              <a:t>д</a:t>
            </a:r>
            <a:r>
              <a:rPr lang="ru-RU" sz="2400" b="1" dirty="0" smtClean="0">
                <a:solidFill>
                  <a:schemeClr val="tx1"/>
                </a:solidFill>
                <a:latin typeface="Century Gothic" pitchFamily="34" charset="0"/>
              </a:rPr>
              <a:t>ействий»</a:t>
            </a:r>
            <a:endParaRPr lang="ru-RU" sz="2400" b="1" dirty="0">
              <a:solidFill>
                <a:schemeClr val="tx1"/>
              </a:solidFill>
              <a:latin typeface="Century Gothic" pitchFamily="34" charset="0"/>
            </a:endParaRPr>
          </a:p>
        </p:txBody>
      </p:sp>
      <p:pic>
        <p:nvPicPr>
          <p:cNvPr id="4" name="Содержимое 3" descr="на байканур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14348" y="1928802"/>
            <a:ext cx="3786214" cy="4435784"/>
          </a:xfrm>
        </p:spPr>
      </p:pic>
      <p:pic>
        <p:nvPicPr>
          <p:cNvPr id="5" name="Рисунок 4" descr="554546745122 217превью 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08304" y="116632"/>
            <a:ext cx="1000132" cy="1000132"/>
          </a:xfrm>
          <a:prstGeom prst="flowChartConnector">
            <a:avLst/>
          </a:prstGeom>
        </p:spPr>
      </p:pic>
      <p:pic>
        <p:nvPicPr>
          <p:cNvPr id="6" name="Picture 2" descr="https://scontent-lhr3-1.xx.fbcdn.net/hphotos-xpa1/v/t1.0-9/12974304_1713400575539993_8962215571718448865_n.jpg?oh=f48b18d738c92c438e93c656546253fe&amp;oe=57AB8B9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12478" y="2000240"/>
            <a:ext cx="3088612" cy="4357718"/>
          </a:xfrm>
          <a:prstGeom prst="rect">
            <a:avLst/>
          </a:prstGeom>
          <a:ln w="88900" cap="sq" cmpd="thickThin">
            <a:solidFill>
              <a:srgbClr val="FF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112695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5004048" cy="1296144"/>
          </a:xfrm>
        </p:spPr>
        <p:txBody>
          <a:bodyPr>
            <a:normAutofit/>
          </a:bodyPr>
          <a:lstStyle/>
          <a:p>
            <a:r>
              <a:rPr lang="ru-RU" sz="2800" dirty="0" smtClean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НЕ ТОЛЬКО КОСМОС </a:t>
            </a:r>
            <a:r>
              <a:rPr lang="ru-RU" sz="2800" dirty="0" smtClean="0">
                <a:solidFill>
                  <a:schemeClr val="tx1"/>
                </a:solidFill>
              </a:rPr>
              <a:t>!</a:t>
            </a:r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332657"/>
            <a:ext cx="2140253" cy="285367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25252" t="18591" r="33099" b="16241"/>
          <a:stretch/>
        </p:blipFill>
        <p:spPr>
          <a:xfrm>
            <a:off x="395536" y="1484784"/>
            <a:ext cx="5154402" cy="453650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3604380"/>
            <a:ext cx="3178539" cy="2416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170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9028423" cy="1092457"/>
          </a:xfrm>
        </p:spPr>
        <p:txBody>
          <a:bodyPr>
            <a:noAutofit/>
          </a:bodyPr>
          <a:lstStyle/>
          <a:p>
            <a:r>
              <a:rPr lang="ru-RU" sz="2400" dirty="0" smtClean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Оказание помощи  </a:t>
            </a:r>
            <a:r>
              <a:rPr lang="ru-RU" sz="2400" dirty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общественным организациям, культурными, музейными  центрами</a:t>
            </a:r>
            <a:r>
              <a:rPr lang="ru-RU" sz="2400" dirty="0" smtClean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  в  организации мероприятий</a:t>
            </a:r>
            <a:endParaRPr lang="ru-RU" sz="2400" dirty="0">
              <a:ln w="6350"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5643" y="7917554"/>
            <a:ext cx="2330411" cy="1094971"/>
          </a:xfrm>
        </p:spPr>
        <p:txBody>
          <a:bodyPr>
            <a:normAutofit fontScale="32500" lnSpcReduction="20000"/>
          </a:bodyPr>
          <a:lstStyle/>
          <a:p>
            <a:r>
              <a:rPr lang="ru-RU" dirty="0"/>
              <a:t>акцию «НЕИЗВЕСТНЫЙ-ИЗВЕСТНЫЙ СОЛДАТ», посвященной памяти погибших в Великой Отечественной войне, которая состоится 22 июня в рамках выставки «1943. В штабах Победы». 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01352" y="5033790"/>
            <a:ext cx="55081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Century Gothic" panose="020B0502020202020204" pitchFamily="34" charset="0"/>
              </a:rPr>
              <a:t>Акция </a:t>
            </a:r>
          </a:p>
          <a:p>
            <a:r>
              <a:rPr lang="ru-RU" dirty="0" smtClean="0">
                <a:latin typeface="Century Gothic" panose="020B0502020202020204" pitchFamily="34" charset="0"/>
              </a:rPr>
              <a:t>«НЕИЗВЕСТНЫЙ-ИЗВЕСТНЫЙ</a:t>
            </a:r>
          </a:p>
          <a:p>
            <a:r>
              <a:rPr lang="ru-RU" dirty="0" smtClean="0">
                <a:latin typeface="Century Gothic" panose="020B0502020202020204" pitchFamily="34" charset="0"/>
              </a:rPr>
              <a:t> </a:t>
            </a:r>
            <a:r>
              <a:rPr lang="ru-RU" dirty="0">
                <a:latin typeface="Century Gothic" panose="020B0502020202020204" pitchFamily="34" charset="0"/>
              </a:rPr>
              <a:t>СОЛДАТ</a:t>
            </a:r>
            <a:r>
              <a:rPr lang="ru-RU" dirty="0" smtClean="0">
                <a:latin typeface="Century Gothic" panose="020B0502020202020204" pitchFamily="34" charset="0"/>
              </a:rPr>
              <a:t>». </a:t>
            </a:r>
          </a:p>
          <a:p>
            <a:r>
              <a:rPr lang="ru-RU" dirty="0" smtClean="0">
                <a:latin typeface="Century Gothic" panose="020B0502020202020204" pitchFamily="34" charset="0"/>
              </a:rPr>
              <a:t>Выставка «</a:t>
            </a:r>
            <a:r>
              <a:rPr lang="ru-RU" dirty="0">
                <a:latin typeface="Century Gothic" panose="020B0502020202020204" pitchFamily="34" charset="0"/>
              </a:rPr>
              <a:t>1943. В штабах Победы». </a:t>
            </a:r>
          </a:p>
        </p:txBody>
      </p:sp>
      <p:pic>
        <p:nvPicPr>
          <p:cNvPr id="1028" name="Picture 4" descr="https://pp.userapi.com/c840525/v840525375/71657/PS7An1auXQs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2" t="18187" r="6026" b="8313"/>
          <a:stretch/>
        </p:blipFill>
        <p:spPr bwMode="auto">
          <a:xfrm>
            <a:off x="4521677" y="4103010"/>
            <a:ext cx="4451885" cy="2709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sun1-9.userapi.com/c831209/v831209434/1299c6/hXLiYS3RBl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6" t="1905" r="2382"/>
          <a:stretch/>
        </p:blipFill>
        <p:spPr bwMode="auto">
          <a:xfrm>
            <a:off x="235642" y="2227717"/>
            <a:ext cx="3867458" cy="2709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130935" y="5932368"/>
            <a:ext cx="39478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>
                <a:latin typeface="Century Gothic" panose="020B0502020202020204" pitchFamily="34" charset="0"/>
              </a:rPr>
              <a:t>Выставка детского творчества «ЭРА </a:t>
            </a:r>
            <a:r>
              <a:rPr lang="ru-RU" dirty="0">
                <a:latin typeface="Century Gothic" panose="020B0502020202020204" pitchFamily="34" charset="0"/>
              </a:rPr>
              <a:t>ФАНТАСТИКИ</a:t>
            </a:r>
            <a:r>
              <a:rPr lang="ru-RU" dirty="0" smtClean="0">
                <a:latin typeface="Century Gothic" panose="020B0502020202020204" pitchFamily="34" charset="0"/>
              </a:rPr>
              <a:t>»</a:t>
            </a:r>
            <a:endParaRPr lang="ru-RU" dirty="0">
              <a:latin typeface="Century Gothic" panose="020B0502020202020204" pitchFamily="34" charset="0"/>
            </a:endParaRPr>
          </a:p>
          <a:p>
            <a:pPr algn="r"/>
            <a:r>
              <a:rPr lang="ru-RU" dirty="0" smtClean="0">
                <a:latin typeface="Century Gothic" panose="020B0502020202020204" pitchFamily="34" charset="0"/>
              </a:rPr>
              <a:t> ЦВЗ «Манеж»</a:t>
            </a:r>
            <a:r>
              <a:rPr lang="ru-RU" dirty="0">
                <a:latin typeface="Century Gothic" panose="020B0502020202020204" pitchFamily="34" charset="0"/>
              </a:rPr>
              <a:t> </a:t>
            </a:r>
            <a:endParaRPr lang="ru-RU" dirty="0">
              <a:latin typeface="Century Gothic" panose="020B0502020202020204" pitchFamily="34" charset="0"/>
            </a:endParaRPr>
          </a:p>
        </p:txBody>
      </p:sp>
      <p:pic>
        <p:nvPicPr>
          <p:cNvPr id="1034" name="Picture 10" descr="https://pp.userapi.com/c837626/v837626548/1cf3a/OjpUBZdoe_g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10" t="-853"/>
          <a:stretch/>
        </p:blipFill>
        <p:spPr bwMode="auto">
          <a:xfrm>
            <a:off x="4433641" y="1165428"/>
            <a:ext cx="4506747" cy="2081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395848" y="3153082"/>
            <a:ext cx="463257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 smtClean="0">
                <a:latin typeface="Century Gothic" panose="020B0502020202020204" pitchFamily="34" charset="0"/>
              </a:rPr>
              <a:t>Открытие выставки </a:t>
            </a:r>
            <a:r>
              <a:rPr lang="ru-RU" sz="1600" dirty="0">
                <a:latin typeface="Century Gothic" panose="020B0502020202020204" pitchFamily="34" charset="0"/>
              </a:rPr>
              <a:t>"Трудно быть главным после гения" </a:t>
            </a:r>
            <a:r>
              <a:rPr lang="ru-RU" sz="1600" dirty="0" smtClean="0">
                <a:latin typeface="Century Gothic" panose="020B0502020202020204" pitchFamily="34" charset="0"/>
              </a:rPr>
              <a:t> (Мемориальный музей космонавтики </a:t>
            </a:r>
            <a:r>
              <a:rPr lang="ru-RU" sz="1600" dirty="0" err="1" smtClean="0">
                <a:latin typeface="Century Gothic" panose="020B0502020202020204" pitchFamily="34" charset="0"/>
              </a:rPr>
              <a:t>г.Москва</a:t>
            </a:r>
            <a:r>
              <a:rPr lang="ru-RU" sz="1600" dirty="0" smtClean="0">
                <a:latin typeface="Century Gothic" panose="020B0502020202020204" pitchFamily="34" charset="0"/>
              </a:rPr>
              <a:t>)</a:t>
            </a:r>
            <a:endParaRPr lang="ru-RU" sz="16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3175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1" y="836712"/>
            <a:ext cx="4937202" cy="1276676"/>
          </a:xfrm>
        </p:spPr>
        <p:txBody>
          <a:bodyPr>
            <a:normAutofit fontScale="90000"/>
          </a:bodyPr>
          <a:lstStyle/>
          <a:p>
            <a:r>
              <a:rPr lang="ru-RU" sz="4000" dirty="0" smtClean="0">
                <a:solidFill>
                  <a:schemeClr val="tx1"/>
                </a:solidFill>
              </a:rPr>
              <a:t>МЫ ПОМНИМ!</a:t>
            </a:r>
            <a:br>
              <a:rPr lang="ru-RU" sz="4000" dirty="0" smtClean="0">
                <a:solidFill>
                  <a:schemeClr val="tx1"/>
                </a:solidFill>
              </a:rPr>
            </a:br>
            <a:r>
              <a:rPr lang="ru-RU" sz="4000" dirty="0" smtClean="0">
                <a:solidFill>
                  <a:schemeClr val="tx1"/>
                </a:solidFill>
              </a:rPr>
              <a:t>МЫ ГОРДИМСЯ!</a:t>
            </a:r>
            <a:endParaRPr lang="ru-RU" sz="4000" dirty="0">
              <a:solidFill>
                <a:schemeClr val="tx1"/>
              </a:solidFill>
            </a:endParaRPr>
          </a:p>
        </p:txBody>
      </p:sp>
      <p:pic>
        <p:nvPicPr>
          <p:cNvPr id="2050" name="Picture 2" descr="https://sun1-6.userapi.com/c831508/v831508668/f8f6a/AfPwnYJQksQ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1246" y="260648"/>
            <a:ext cx="4248472" cy="2978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Содержимое 4" descr="IMGобложка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67544" y="2852936"/>
            <a:ext cx="5877825" cy="3559810"/>
          </a:xfrm>
          <a:prstGeom prst="rect">
            <a:avLst/>
          </a:prstGeom>
          <a:ln w="57150"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51462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6408314" cy="1477886"/>
          </a:xfrm>
        </p:spPr>
        <p:txBody>
          <a:bodyPr>
            <a:normAutofit/>
          </a:bodyPr>
          <a:lstStyle/>
          <a:p>
            <a:r>
              <a:rPr lang="ru-RU" sz="2000" dirty="0" smtClean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ПОМОЩЬ В  ОРГАНИЗАЦИИ И ПРОВЕДЕНИИ БЛАГОТВОРИТЕЛЬНЫХ МЕРОПРИЯТИЙ</a:t>
            </a:r>
            <a:endParaRPr lang="ru-RU" sz="2000" dirty="0">
              <a:ln w="6350"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pic>
        <p:nvPicPr>
          <p:cNvPr id="12290" name="Picture 2" descr="https://pp.userapi.com/c824502/v824502362/4b7fc/lXXjZ457vJM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14" t="17581" r="-528" b="14438"/>
          <a:stretch/>
        </p:blipFill>
        <p:spPr bwMode="auto">
          <a:xfrm>
            <a:off x="457200" y="2268014"/>
            <a:ext cx="3394720" cy="3488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https://pp.userapi.com/c840521/v840521288/34841/2a5q57PMBaI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6" t="16744" r="5932" b="11163"/>
          <a:stretch/>
        </p:blipFill>
        <p:spPr bwMode="auto">
          <a:xfrm>
            <a:off x="4638266" y="2273886"/>
            <a:ext cx="3302373" cy="3482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39552" y="5870036"/>
            <a:ext cx="7848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Фестиваль </a:t>
            </a:r>
            <a:r>
              <a:rPr lang="ru-RU" dirty="0"/>
              <a:t>"Дом, в котором живёт </a:t>
            </a:r>
            <a:r>
              <a:rPr lang="ru-RU" dirty="0" smtClean="0"/>
              <a:t>счастье»</a:t>
            </a:r>
          </a:p>
          <a:p>
            <a:r>
              <a:rPr lang="ru-RU" dirty="0" smtClean="0"/>
              <a:t> для многодетных семей в усадьбе «Знаменское-</a:t>
            </a:r>
            <a:r>
              <a:rPr lang="ru-RU" dirty="0" err="1" smtClean="0"/>
              <a:t>Губайлово</a:t>
            </a:r>
            <a:r>
              <a:rPr lang="ru-RU" dirty="0" smtClean="0"/>
              <a:t>»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4" t="6304" r="4625" b="2019"/>
          <a:stretch/>
        </p:blipFill>
        <p:spPr>
          <a:xfrm>
            <a:off x="6935800" y="260648"/>
            <a:ext cx="2009678" cy="2834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329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IMG_03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0" y="1214422"/>
            <a:ext cx="4356000" cy="2904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85728"/>
            <a:ext cx="8715436" cy="1399032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tx1"/>
                </a:solidFill>
                <a:latin typeface="Century Gothic" pitchFamily="34" charset="0"/>
              </a:rPr>
              <a:t>Мы – ВОЖАТЫЕ1</a:t>
            </a:r>
            <a:br>
              <a:rPr lang="ru-RU" sz="2800" b="1" dirty="0" smtClean="0">
                <a:solidFill>
                  <a:schemeClr val="tx1"/>
                </a:solidFill>
                <a:latin typeface="Century Gothic" pitchFamily="34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Century Gothic" pitchFamily="34" charset="0"/>
              </a:rPr>
              <a:t>Ежегодная р</a:t>
            </a:r>
            <a:r>
              <a:rPr lang="ru-RU" sz="2800" b="1" dirty="0" smtClean="0">
                <a:solidFill>
                  <a:schemeClr val="tx1"/>
                </a:solidFill>
                <a:latin typeface="Century Gothic" pitchFamily="34" charset="0"/>
              </a:rPr>
              <a:t>абота в качестве волонтеров</a:t>
            </a:r>
            <a:r>
              <a:rPr lang="ru-RU" sz="2800" b="1" dirty="0" smtClean="0">
                <a:solidFill>
                  <a:schemeClr val="tx1"/>
                </a:solidFill>
                <a:latin typeface="Century Gothic" pitchFamily="34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Century Gothic" pitchFamily="34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Century Gothic" pitchFamily="34" charset="0"/>
              </a:rPr>
              <a:t>в  летнем школьном лагере</a:t>
            </a:r>
            <a:endParaRPr lang="ru-RU" sz="2800" b="1" dirty="0">
              <a:solidFill>
                <a:schemeClr val="tx1"/>
              </a:solidFill>
              <a:latin typeface="Century Gothic" pitchFamily="34" charset="0"/>
            </a:endParaRPr>
          </a:p>
        </p:txBody>
      </p:sp>
      <p:pic>
        <p:nvPicPr>
          <p:cNvPr id="5" name="Содержимое 4" descr="IMG_0209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l="4688" b="9375"/>
          <a:stretch>
            <a:fillRect/>
          </a:stretch>
        </p:blipFill>
        <p:spPr>
          <a:xfrm rot="5400000">
            <a:off x="-511999" y="3012273"/>
            <a:ext cx="4357686" cy="2762248"/>
          </a:xfrm>
        </p:spPr>
      </p:pic>
      <p:pic>
        <p:nvPicPr>
          <p:cNvPr id="6" name="Рисунок 5" descr="IMG_0232.JPG"/>
          <p:cNvPicPr>
            <a:picLocks noChangeAspect="1"/>
          </p:cNvPicPr>
          <p:nvPr/>
        </p:nvPicPr>
        <p:blipFill>
          <a:blip r:embed="rId4" cstate="print"/>
          <a:srcRect l="10924" t="1691" b="10923"/>
          <a:stretch>
            <a:fillRect/>
          </a:stretch>
        </p:blipFill>
        <p:spPr>
          <a:xfrm rot="5400000">
            <a:off x="2824314" y="3676488"/>
            <a:ext cx="3495372" cy="2286016"/>
          </a:xfrm>
          <a:prstGeom prst="rect">
            <a:avLst/>
          </a:prstGeom>
          <a:ln w="88900" cap="sq" cmpd="thickThin">
            <a:solidFill>
              <a:srgbClr val="FF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Рисунок 7" descr="IMG_1167.JPG"/>
          <p:cNvPicPr>
            <a:picLocks noChangeAspect="1"/>
          </p:cNvPicPr>
          <p:nvPr/>
        </p:nvPicPr>
        <p:blipFill>
          <a:blip r:embed="rId5" cstate="print"/>
          <a:srcRect l="7812" t="4297" r="14843" b="10156"/>
          <a:stretch>
            <a:fillRect/>
          </a:stretch>
        </p:blipFill>
        <p:spPr>
          <a:xfrm rot="1119951">
            <a:off x="6296676" y="4559085"/>
            <a:ext cx="2448000" cy="1805094"/>
          </a:xfrm>
          <a:prstGeom prst="rect">
            <a:avLst/>
          </a:prstGeom>
          <a:ln w="76200">
            <a:solidFill>
              <a:srgbClr val="92D050"/>
            </a:solidFill>
          </a:ln>
        </p:spPr>
      </p:pic>
    </p:spTree>
    <p:extLst>
      <p:ext uri="{BB962C8B-B14F-4D97-AF65-F5344CB8AC3E}">
        <p14:creationId xmlns:p14="http://schemas.microsoft.com/office/powerpoint/2010/main" val="3406218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8586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itchFamily="34" charset="0"/>
                <a:ea typeface="Segoe UI Emoji" pitchFamily="34" charset="0"/>
              </a:rPr>
              <a:t>Участие в областных  фестивалях</a:t>
            </a:r>
            <a:br>
              <a:rPr lang="ru-RU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itchFamily="34" charset="0"/>
                <a:ea typeface="Segoe UI Emoji" pitchFamily="34" charset="0"/>
              </a:rPr>
            </a:br>
            <a:endParaRPr lang="ru-RU" sz="3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entury Gothic" pitchFamily="34" charset="0"/>
              <a:ea typeface="Segoe UI Emoji" pitchFamily="34" charset="0"/>
            </a:endParaRPr>
          </a:p>
        </p:txBody>
      </p:sp>
      <p:pic>
        <p:nvPicPr>
          <p:cNvPr id="4" name="Рисунок 3" descr="IMG_287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857232"/>
            <a:ext cx="5447299" cy="4339574"/>
          </a:xfrm>
          <a:prstGeom prst="rect">
            <a:avLst/>
          </a:prstGeom>
          <a:ln w="88900" cap="sq" cmpd="thickThin">
            <a:solidFill>
              <a:schemeClr val="tx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Рисунок 4" descr="IMG_276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443162">
            <a:off x="6147607" y="1438372"/>
            <a:ext cx="2602767" cy="3564000"/>
          </a:xfrm>
          <a:prstGeom prst="rect">
            <a:avLst/>
          </a:prstGeom>
          <a:ln w="88900" cap="sq" cmpd="thickThin">
            <a:solidFill>
              <a:srgbClr val="00B05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Рисунок 2" descr="IMG_250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00364" y="3643314"/>
            <a:ext cx="3446401" cy="3024000"/>
          </a:xfrm>
          <a:prstGeom prst="rect">
            <a:avLst/>
          </a:prstGeom>
          <a:ln w="88900" cap="sq" cmpd="thickThin">
            <a:solidFill>
              <a:srgbClr val="FF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TextBox 5"/>
          <p:cNvSpPr txBox="1"/>
          <p:nvPr/>
        </p:nvSpPr>
        <p:spPr>
          <a:xfrm>
            <a:off x="285720" y="5500702"/>
            <a:ext cx="264320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Century Gothic" pitchFamily="34" charset="0"/>
                <a:ea typeface="Segoe UI Emoji" pitchFamily="34" charset="0"/>
              </a:rPr>
              <a:t>«День Молодёжи» </a:t>
            </a:r>
            <a:r>
              <a:rPr lang="ru-RU" sz="1600" dirty="0" smtClean="0">
                <a:latin typeface="Century Gothic" pitchFamily="34" charset="0"/>
                <a:ea typeface="Segoe UI Emoji" pitchFamily="34" charset="0"/>
              </a:rPr>
              <a:t>(г.Одинцово)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2180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7" t="3051"/>
          <a:stretch>
            <a:fillRect/>
          </a:stretch>
        </p:blipFill>
        <p:spPr bwMode="auto">
          <a:xfrm>
            <a:off x="4860032" y="2153147"/>
            <a:ext cx="4144252" cy="4539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52" b="15520"/>
          <a:stretch>
            <a:fillRect/>
          </a:stretch>
        </p:blipFill>
        <p:spPr>
          <a:xfrm>
            <a:off x="4499992" y="4139826"/>
            <a:ext cx="1977148" cy="2552713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  <p:pic>
        <p:nvPicPr>
          <p:cNvPr id="5" name="Рисунок 4" descr="Oa_tmkJu4aY.jpg"/>
          <p:cNvPicPr>
            <a:picLocks noChangeAspect="1"/>
          </p:cNvPicPr>
          <p:nvPr/>
        </p:nvPicPr>
        <p:blipFill>
          <a:blip r:embed="rId4"/>
          <a:srcRect l="16858" t="1571" r="15713"/>
          <a:stretch>
            <a:fillRect/>
          </a:stretch>
        </p:blipFill>
        <p:spPr>
          <a:xfrm>
            <a:off x="714348" y="2214554"/>
            <a:ext cx="3428992" cy="4477985"/>
          </a:xfrm>
          <a:prstGeom prst="rect">
            <a:avLst/>
          </a:prstGeom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-396552" y="188640"/>
            <a:ext cx="8579296" cy="713234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chemeClr val="tx1"/>
                </a:solidFill>
                <a:latin typeface="Century Gothic" pitchFamily="34" charset="0"/>
              </a:rPr>
              <a:t>Участие в  </a:t>
            </a:r>
            <a:r>
              <a:rPr lang="ru-RU" sz="3200" b="1" dirty="0" smtClean="0">
                <a:solidFill>
                  <a:schemeClr val="tx1"/>
                </a:solidFill>
                <a:latin typeface="Century Gothic" pitchFamily="34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Century Gothic" pitchFamily="34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Century Gothic" pitchFamily="34" charset="0"/>
              </a:rPr>
              <a:t>экологических </a:t>
            </a:r>
            <a:r>
              <a:rPr lang="ru-RU" sz="3200" b="1" dirty="0" smtClean="0">
                <a:solidFill>
                  <a:schemeClr val="tx1"/>
                </a:solidFill>
                <a:latin typeface="Century Gothic" pitchFamily="34" charset="0"/>
              </a:rPr>
              <a:t>проектах </a:t>
            </a:r>
            <a:endParaRPr lang="ru-RU" sz="3200" b="1" dirty="0">
              <a:solidFill>
                <a:schemeClr val="tx1"/>
              </a:solidFill>
              <a:latin typeface="Century Gothic" pitchFamily="34" charset="0"/>
            </a:endParaRPr>
          </a:p>
        </p:txBody>
      </p:sp>
      <p:pic>
        <p:nvPicPr>
          <p:cNvPr id="8" name="Рисунок 7" descr="nk_5VL5Gdtk (2)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4282" y="1714488"/>
            <a:ext cx="2648158" cy="3714776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3686740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052736"/>
            <a:ext cx="4752528" cy="21602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Оказание помощи приютам                  для  животных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3074" name="Picture 2" descr="https://pp.userapi.com/c623900/v623900421/de001/3Z_VGkeIvU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7111" y="267494"/>
            <a:ext cx="3451212" cy="3016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23529" y="5949280"/>
            <a:ext cx="85347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А</a:t>
            </a:r>
            <a:r>
              <a:rPr lang="ru-RU" dirty="0" smtClean="0"/>
              <a:t>кция </a:t>
            </a:r>
            <a:r>
              <a:rPr lang="ru-RU" dirty="0"/>
              <a:t>помощи бездомным животным «Помоги </a:t>
            </a:r>
            <a:r>
              <a:rPr lang="ru-RU" dirty="0" smtClean="0"/>
              <a:t>четвероногому другу</a:t>
            </a:r>
            <a:r>
              <a:rPr lang="ru-RU" dirty="0"/>
              <a:t>!» </a:t>
            </a:r>
            <a:r>
              <a:rPr lang="ru-RU" dirty="0" smtClean="0"/>
              <a:t>Организация  </a:t>
            </a:r>
            <a:r>
              <a:rPr lang="ru-RU" dirty="0"/>
              <a:t>сбора  </a:t>
            </a:r>
            <a:r>
              <a:rPr lang="ru-RU" dirty="0" smtClean="0"/>
              <a:t>кормов </a:t>
            </a:r>
            <a:r>
              <a:rPr lang="ru-RU" dirty="0"/>
              <a:t> </a:t>
            </a:r>
            <a:r>
              <a:rPr lang="ru-RU" dirty="0" smtClean="0"/>
              <a:t>для животных школе.</a:t>
            </a:r>
            <a:endParaRPr lang="ru-RU" dirty="0"/>
          </a:p>
        </p:txBody>
      </p:sp>
      <p:pic>
        <p:nvPicPr>
          <p:cNvPr id="3076" name="Picture 4" descr="https://pp.userapi.com/c623900/v623900421/ddff8/pLQOg89e_EQ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310297"/>
            <a:ext cx="5748717" cy="3638983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0822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427474" y="332656"/>
            <a:ext cx="9571474" cy="1067524"/>
          </a:xfrm>
        </p:spPr>
        <p:txBody>
          <a:bodyPr>
            <a:normAutofit/>
          </a:bodyPr>
          <a:lstStyle/>
          <a:p>
            <a:pPr algn="ctr"/>
            <a:r>
              <a:rPr lang="ru-RU" sz="2000" dirty="0" smtClean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ОРГАНИЗАЦИЯ СБОРА  ПОМОЩИ ДЛЯ НУЖДАЮЩИХСЯ</a:t>
            </a:r>
            <a:br>
              <a:rPr lang="ru-RU" sz="2000" dirty="0" smtClean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rPr>
            </a:br>
            <a:r>
              <a:rPr lang="ru-RU" sz="2000" dirty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В МБОУ СОШ №18</a:t>
            </a:r>
            <a:r>
              <a:rPr lang="ru-RU" sz="2000" dirty="0" smtClean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/>
            </a:r>
            <a:br>
              <a:rPr lang="ru-RU" sz="2000" dirty="0" smtClean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rPr>
            </a:br>
            <a:endParaRPr lang="ru-RU" sz="2000" dirty="0">
              <a:ln w="6350"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pic>
        <p:nvPicPr>
          <p:cNvPr id="4098" name="Picture 2" descr="https://pp.userapi.com/c841633/v841633869/70926/81Wl7q1W79w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873" y="1484784"/>
            <a:ext cx="6111702" cy="4469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95536" y="6156011"/>
            <a:ext cx="8568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 </a:t>
            </a:r>
            <a:r>
              <a:rPr lang="ru-RU" dirty="0"/>
              <a:t>Б</a:t>
            </a:r>
            <a:r>
              <a:rPr lang="ru-RU" dirty="0" smtClean="0"/>
              <a:t>лаготворительной акция </a:t>
            </a:r>
            <a:r>
              <a:rPr lang="ru-RU" dirty="0"/>
              <a:t>"Дарим добро" городского округа Красногорск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01046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145282"/>
          </a:xfrm>
        </p:spPr>
        <p:txBody>
          <a:bodyPr>
            <a:normAutofit/>
          </a:bodyPr>
          <a:lstStyle/>
          <a:p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</a:rPr>
              <a:t>Участие в  проекте «Народное кино»</a:t>
            </a:r>
            <a:endParaRPr lang="ru-RU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20" y="2786058"/>
            <a:ext cx="5564873" cy="3730204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5074" y="2000240"/>
            <a:ext cx="2754306" cy="3672408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395536" y="1268760"/>
            <a:ext cx="56166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Century Gothic" pitchFamily="34" charset="0"/>
              </a:rPr>
              <a:t>10 октября 2016 года </a:t>
            </a:r>
            <a:r>
              <a:rPr lang="ru-RU" dirty="0" smtClean="0">
                <a:latin typeface="Century Gothic" pitchFamily="34" charset="0"/>
              </a:rPr>
              <a:t> </a:t>
            </a:r>
          </a:p>
          <a:p>
            <a:pPr algn="ctr"/>
            <a:r>
              <a:rPr lang="ru-RU" dirty="0" smtClean="0">
                <a:latin typeface="Century Gothic" pitchFamily="34" charset="0"/>
              </a:rPr>
              <a:t> запуск </a:t>
            </a:r>
            <a:r>
              <a:rPr lang="ru-RU" dirty="0">
                <a:latin typeface="Century Gothic" pitchFamily="34" charset="0"/>
              </a:rPr>
              <a:t>кинопроекта «Народное кино</a:t>
            </a:r>
            <a:r>
              <a:rPr lang="ru-RU" dirty="0" smtClean="0">
                <a:latin typeface="Century Gothic" pitchFamily="34" charset="0"/>
              </a:rPr>
              <a:t>»</a:t>
            </a:r>
          </a:p>
          <a:p>
            <a:pPr algn="ctr"/>
            <a:r>
              <a:rPr lang="ru-RU" dirty="0" smtClean="0">
                <a:latin typeface="Century Gothic" pitchFamily="34" charset="0"/>
              </a:rPr>
              <a:t> </a:t>
            </a:r>
            <a:r>
              <a:rPr lang="ru-RU" dirty="0" err="1">
                <a:latin typeface="Century Gothic" pitchFamily="34" charset="0"/>
              </a:rPr>
              <a:t>К</a:t>
            </a:r>
            <a:r>
              <a:rPr lang="ru-RU" dirty="0" err="1" smtClean="0">
                <a:latin typeface="Century Gothic" pitchFamily="34" charset="0"/>
              </a:rPr>
              <a:t>раудфандинговой</a:t>
            </a:r>
            <a:r>
              <a:rPr lang="ru-RU" dirty="0" smtClean="0">
                <a:latin typeface="Century Gothic" pitchFamily="34" charset="0"/>
              </a:rPr>
              <a:t> платформа </a:t>
            </a:r>
            <a:r>
              <a:rPr lang="ru-RU" dirty="0" err="1">
                <a:latin typeface="Century Gothic" pitchFamily="34" charset="0"/>
              </a:rPr>
              <a:t>Бумстартер</a:t>
            </a:r>
            <a:r>
              <a:rPr lang="ru-RU" dirty="0">
                <a:latin typeface="Century Gothic" pitchFamily="34" charset="0"/>
              </a:rPr>
              <a:t>  </a:t>
            </a:r>
            <a:r>
              <a:rPr lang="ru-RU" dirty="0" smtClean="0">
                <a:latin typeface="Century Gothic" pitchFamily="34" charset="0"/>
              </a:rPr>
              <a:t>           </a:t>
            </a:r>
            <a:r>
              <a:rPr lang="ru-RU" dirty="0">
                <a:latin typeface="Century Gothic" pitchFamily="34" charset="0"/>
                <a:hlinkClick r:id="rId4"/>
              </a:rPr>
              <a:t>https://</a:t>
            </a:r>
            <a:r>
              <a:rPr lang="ru-RU" dirty="0" smtClean="0">
                <a:latin typeface="Century Gothic" pitchFamily="34" charset="0"/>
                <a:hlinkClick r:id="rId4"/>
              </a:rPr>
              <a:t>boomstarter.ru</a:t>
            </a:r>
            <a:r>
              <a:rPr lang="ru-RU" dirty="0">
                <a:latin typeface="Century Gothic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96063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NTKC_Y0yHT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811" y="3212976"/>
            <a:ext cx="5122759" cy="3357586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42908" y="214290"/>
            <a:ext cx="5786478" cy="166655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 </a:t>
            </a:r>
            <a:br>
              <a:rPr lang="ru-RU" b="1" dirty="0" smtClean="0">
                <a:solidFill>
                  <a:schemeClr val="tx1"/>
                </a:solidFill>
              </a:rPr>
            </a:br>
            <a:endParaRPr lang="ru-RU" sz="2700" dirty="0">
              <a:solidFill>
                <a:schemeClr val="tx1"/>
              </a:solidFill>
            </a:endParaRPr>
          </a:p>
        </p:txBody>
      </p:sp>
      <p:pic>
        <p:nvPicPr>
          <p:cNvPr id="4" name="Содержимое 3" descr="IMG_4862 (2)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6341358" y="3068960"/>
            <a:ext cx="2429239" cy="3429594"/>
          </a:xfrm>
        </p:spPr>
      </p:pic>
      <p:pic>
        <p:nvPicPr>
          <p:cNvPr id="5" name="Рисунок 4" descr="14955897_1794888847391165_5472235594503132239_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4208" y="476672"/>
            <a:ext cx="2167475" cy="216747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79512" y="476672"/>
            <a:ext cx="655272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Century Gothic" pitchFamily="34" charset="0"/>
              </a:rPr>
              <a:t>ВОЛОНТЕРСКАЯ  КОМАНДА </a:t>
            </a:r>
            <a:r>
              <a:rPr lang="ru-RU" sz="2400" dirty="0" smtClean="0">
                <a:latin typeface="Century Gothic" pitchFamily="34" charset="0"/>
              </a:rPr>
              <a:t>«Энергия»  </a:t>
            </a:r>
            <a:r>
              <a:rPr lang="ru-RU" sz="2400" dirty="0" smtClean="0">
                <a:latin typeface="Century Gothic" pitchFamily="34" charset="0"/>
              </a:rPr>
              <a:t>- НЕОТЪЕМЛЕМАЯ ЧАСТЬ ПРОЕКТОВ -  лауреатов  </a:t>
            </a:r>
            <a:r>
              <a:rPr lang="ru-RU" sz="2400" dirty="0">
                <a:latin typeface="Century Gothic" pitchFamily="34" charset="0"/>
              </a:rPr>
              <a:t>П</a:t>
            </a:r>
            <a:r>
              <a:rPr lang="ru-RU" sz="2400" dirty="0" smtClean="0">
                <a:latin typeface="Century Gothic" pitchFamily="34" charset="0"/>
              </a:rPr>
              <a:t>ремии </a:t>
            </a:r>
            <a:endParaRPr lang="ru-RU" sz="2400" dirty="0" smtClean="0">
              <a:latin typeface="Century Gothic" pitchFamily="34" charset="0"/>
            </a:endParaRPr>
          </a:p>
          <a:p>
            <a:r>
              <a:rPr lang="ru-RU" sz="2400" dirty="0" smtClean="0">
                <a:latin typeface="Century Gothic" pitchFamily="34" charset="0"/>
              </a:rPr>
              <a:t>Губернатора </a:t>
            </a:r>
            <a:r>
              <a:rPr lang="ru-RU" sz="2400" dirty="0" smtClean="0">
                <a:latin typeface="Century Gothic" pitchFamily="34" charset="0"/>
              </a:rPr>
              <a:t> </a:t>
            </a:r>
            <a:r>
              <a:rPr lang="ru-RU" sz="2400" dirty="0" smtClean="0">
                <a:latin typeface="Century Gothic" pitchFamily="34" charset="0"/>
              </a:rPr>
              <a:t>Московской  области </a:t>
            </a:r>
          </a:p>
          <a:p>
            <a:r>
              <a:rPr lang="ru-RU" sz="2400" dirty="0" smtClean="0">
                <a:latin typeface="Century Gothic" pitchFamily="34" charset="0"/>
              </a:rPr>
              <a:t> «Наше Подмосковье» </a:t>
            </a:r>
          </a:p>
          <a:p>
            <a:r>
              <a:rPr lang="ru-RU" sz="2400" dirty="0" smtClean="0">
                <a:latin typeface="Century Gothic" pitchFamily="34" charset="0"/>
              </a:rPr>
              <a:t>в </a:t>
            </a:r>
            <a:r>
              <a:rPr lang="ru-RU" sz="2400" dirty="0" smtClean="0">
                <a:latin typeface="Century Gothic" pitchFamily="34" charset="0"/>
              </a:rPr>
              <a:t>2016, 2017, 2018 </a:t>
            </a:r>
            <a:r>
              <a:rPr lang="ru-RU" sz="2400" dirty="0" err="1" smtClean="0">
                <a:latin typeface="Century Gothic" pitchFamily="34" charset="0"/>
              </a:rPr>
              <a:t>г.г</a:t>
            </a:r>
            <a:r>
              <a:rPr lang="ru-RU" sz="2400" dirty="0" smtClean="0">
                <a:latin typeface="Century Gothic" pitchFamily="34" charset="0"/>
              </a:rPr>
              <a:t>.</a:t>
            </a:r>
            <a:endParaRPr lang="ru-RU" sz="2400" dirty="0"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-315416"/>
            <a:ext cx="6724862" cy="1399032"/>
          </a:xfrm>
        </p:spPr>
        <p:txBody>
          <a:bodyPr>
            <a:normAutofit fontScale="90000"/>
          </a:bodyPr>
          <a:lstStyle/>
          <a:p>
            <a:r>
              <a:rPr lang="ru-RU" sz="2700" b="1" dirty="0" smtClean="0">
                <a:solidFill>
                  <a:schemeClr val="tx1"/>
                </a:solidFill>
                <a:effectLst/>
                <a:latin typeface="Century Gothic" pitchFamily="34" charset="0"/>
              </a:rPr>
              <a:t/>
            </a:r>
            <a:br>
              <a:rPr lang="ru-RU" sz="2700" b="1" dirty="0" smtClean="0">
                <a:solidFill>
                  <a:schemeClr val="tx1"/>
                </a:solidFill>
                <a:effectLst/>
                <a:latin typeface="Century Gothic" pitchFamily="34" charset="0"/>
              </a:rPr>
            </a:br>
            <a:r>
              <a:rPr lang="ru-RU" sz="2700" b="1" dirty="0" smtClean="0">
                <a:solidFill>
                  <a:schemeClr val="tx1"/>
                </a:solidFill>
                <a:effectLst/>
                <a:latin typeface="Century Gothic" pitchFamily="34" charset="0"/>
              </a:rPr>
              <a:t/>
            </a:r>
            <a:br>
              <a:rPr lang="ru-RU" sz="2700" b="1" dirty="0" smtClean="0">
                <a:solidFill>
                  <a:schemeClr val="tx1"/>
                </a:solidFill>
                <a:effectLst/>
                <a:latin typeface="Century Gothic" pitchFamily="34" charset="0"/>
              </a:rPr>
            </a:br>
            <a:r>
              <a:rPr lang="ru-RU" sz="3600" b="1" dirty="0">
                <a:solidFill>
                  <a:schemeClr val="tx1"/>
                </a:solidFill>
                <a:effectLst/>
                <a:latin typeface="Century Gothic" pitchFamily="34" charset="0"/>
              </a:rPr>
              <a:t>Р</a:t>
            </a:r>
            <a:r>
              <a:rPr lang="ru-RU" sz="3600" b="1" dirty="0" smtClean="0">
                <a:solidFill>
                  <a:schemeClr val="tx1"/>
                </a:solidFill>
                <a:effectLst/>
                <a:latin typeface="Century Gothic" pitchFamily="34" charset="0"/>
              </a:rPr>
              <a:t>езультаты работы </a:t>
            </a:r>
            <a:r>
              <a:rPr lang="ru-RU" sz="3600" b="1" dirty="0" smtClean="0">
                <a:solidFill>
                  <a:schemeClr val="tx1"/>
                </a:solidFill>
                <a:effectLst/>
                <a:latin typeface="Century Gothic" pitchFamily="34" charset="0"/>
              </a:rPr>
              <a:t/>
            </a:r>
            <a:br>
              <a:rPr lang="ru-RU" sz="3600" b="1" dirty="0" smtClean="0">
                <a:solidFill>
                  <a:schemeClr val="tx1"/>
                </a:solidFill>
                <a:effectLst/>
                <a:latin typeface="Century Gothic" pitchFamily="34" charset="0"/>
              </a:rPr>
            </a:br>
            <a:endParaRPr lang="ru-RU" sz="3600" b="1" dirty="0"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0558" y="4005064"/>
            <a:ext cx="9144000" cy="478632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endParaRPr lang="ru-RU" sz="2000" dirty="0" smtClean="0">
              <a:latin typeface="Century Gothic" pitchFamily="34" charset="0"/>
            </a:endParaRPr>
          </a:p>
          <a:p>
            <a:pPr>
              <a:spcBef>
                <a:spcPts val="0"/>
              </a:spcBef>
            </a:pPr>
            <a:endParaRPr lang="ru-RU" sz="2000" dirty="0" smtClean="0">
              <a:latin typeface="Century Gothic" pitchFamily="34" charset="0"/>
            </a:endParaRPr>
          </a:p>
          <a:p>
            <a:pPr>
              <a:spcBef>
                <a:spcPts val="0"/>
              </a:spcBef>
            </a:pPr>
            <a:endParaRPr lang="ru-RU" sz="2000" dirty="0" smtClean="0">
              <a:latin typeface="Century Gothic" pitchFamily="34" charset="0"/>
            </a:endParaRPr>
          </a:p>
          <a:p>
            <a:pPr>
              <a:spcBef>
                <a:spcPts val="0"/>
              </a:spcBef>
            </a:pPr>
            <a:r>
              <a:rPr lang="ru-RU" sz="1800" dirty="0" smtClean="0">
                <a:latin typeface="Century Gothic" pitchFamily="34" charset="0"/>
              </a:rPr>
              <a:t>В </a:t>
            </a:r>
            <a:r>
              <a:rPr lang="ru-RU" sz="1800" dirty="0" smtClean="0">
                <a:latin typeface="Century Gothic" pitchFamily="34" charset="0"/>
              </a:rPr>
              <a:t>МБОУ СОШ  №18  г.о.Красногорск  успешно  действует  Музей «История  космонавтики</a:t>
            </a:r>
            <a:r>
              <a:rPr lang="ru-RU" sz="1800" dirty="0" smtClean="0">
                <a:latin typeface="Century Gothic" pitchFamily="34" charset="0"/>
              </a:rPr>
              <a:t>» и</a:t>
            </a:r>
            <a:endParaRPr lang="ru-RU" sz="1800" dirty="0" smtClean="0">
              <a:latin typeface="Century Gothic" pitchFamily="34" charset="0"/>
            </a:endParaRPr>
          </a:p>
          <a:p>
            <a:pPr>
              <a:spcBef>
                <a:spcPts val="0"/>
              </a:spcBef>
            </a:pPr>
            <a:r>
              <a:rPr lang="ru-RU" sz="1800" dirty="0">
                <a:latin typeface="Century Gothic" pitchFamily="34" charset="0"/>
              </a:rPr>
              <a:t>п</a:t>
            </a:r>
            <a:r>
              <a:rPr lang="ru-RU" sz="1800" dirty="0" smtClean="0">
                <a:latin typeface="Century Gothic" pitchFamily="34" charset="0"/>
              </a:rPr>
              <a:t>атриотическое  </a:t>
            </a:r>
            <a:r>
              <a:rPr lang="ru-RU" sz="1800" dirty="0" smtClean="0">
                <a:latin typeface="Century Gothic" pitchFamily="34" charset="0"/>
              </a:rPr>
              <a:t>волонтерское </a:t>
            </a:r>
            <a:r>
              <a:rPr lang="ru-RU" sz="1800" dirty="0" smtClean="0">
                <a:latin typeface="Century Gothic" pitchFamily="34" charset="0"/>
              </a:rPr>
              <a:t>объединение  </a:t>
            </a:r>
            <a:r>
              <a:rPr lang="ru-RU" sz="1800" dirty="0" smtClean="0">
                <a:latin typeface="Century Gothic" pitchFamily="34" charset="0"/>
              </a:rPr>
              <a:t>ЭНЕРГИЯ – самоуправляемая , разновозрастная  команда активных, увлеченных общим  делом  </a:t>
            </a:r>
            <a:r>
              <a:rPr lang="ru-RU" sz="1800" dirty="0" smtClean="0">
                <a:latin typeface="Century Gothic" pitchFamily="34" charset="0"/>
              </a:rPr>
              <a:t>школьников с активной  жизненной позицией</a:t>
            </a:r>
            <a:endParaRPr lang="ru-RU" sz="1800" dirty="0" smtClean="0">
              <a:latin typeface="Century Gothic" pitchFamily="34" charset="0"/>
            </a:endParaRPr>
          </a:p>
          <a:p>
            <a:endParaRPr lang="ru-RU" sz="2400" dirty="0">
              <a:latin typeface="Century Gothic" pitchFamily="34" charset="0"/>
            </a:endParaRPr>
          </a:p>
        </p:txBody>
      </p:sp>
      <p:pic>
        <p:nvPicPr>
          <p:cNvPr id="4" name="Содержимое 3" descr="IMG_8321 (2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34266" y="980728"/>
            <a:ext cx="5256584" cy="3857799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42852"/>
            <a:ext cx="9144000" cy="1571636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effectLst/>
                <a:latin typeface="Century Gothic" pitchFamily="34" charset="0"/>
              </a:rPr>
              <a:t>Участие  в церемонии закрытия  года  перекрестных молодежных обменов  под патронатом </a:t>
            </a:r>
            <a:br>
              <a:rPr lang="ru-RU" sz="2400" b="1" dirty="0" smtClean="0">
                <a:solidFill>
                  <a:schemeClr val="tx1"/>
                </a:solidFill>
                <a:effectLst/>
                <a:latin typeface="Century Gothic" pitchFamily="34" charset="0"/>
              </a:rPr>
            </a:br>
            <a:r>
              <a:rPr lang="ru-RU" sz="2400" b="1" dirty="0" smtClean="0">
                <a:solidFill>
                  <a:schemeClr val="tx1"/>
                </a:solidFill>
                <a:effectLst/>
                <a:latin typeface="Century Gothic" pitchFamily="34" charset="0"/>
              </a:rPr>
              <a:t>министров иностранных дел России и Германии</a:t>
            </a:r>
            <a:endParaRPr lang="ru-RU" sz="2400" b="1" dirty="0">
              <a:effectLst/>
              <a:latin typeface="Century Gothic" pitchFamily="34" charset="0"/>
            </a:endParaRPr>
          </a:p>
        </p:txBody>
      </p:sp>
      <p:pic>
        <p:nvPicPr>
          <p:cNvPr id="4" name="Содержимое 3" descr="88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18836"/>
          <a:stretch>
            <a:fillRect/>
          </a:stretch>
        </p:blipFill>
        <p:spPr>
          <a:xfrm>
            <a:off x="1571604" y="1571611"/>
            <a:ext cx="5786478" cy="4252857"/>
          </a:xfrm>
        </p:spPr>
      </p:pic>
      <p:sp>
        <p:nvSpPr>
          <p:cNvPr id="5" name="TextBox 4"/>
          <p:cNvSpPr txBox="1"/>
          <p:nvPr/>
        </p:nvSpPr>
        <p:spPr>
          <a:xfrm>
            <a:off x="0" y="6000768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Century Gothic" pitchFamily="34" charset="0"/>
              </a:rPr>
              <a:t>Талисман команды ЭНЕРГИЯ  медвежонок КОСМИШКА-JUNIOR –</a:t>
            </a:r>
          </a:p>
          <a:p>
            <a:pPr algn="ctr"/>
            <a:r>
              <a:rPr lang="ru-RU" dirty="0" smtClean="0">
                <a:latin typeface="Century Gothic" pitchFamily="34" charset="0"/>
              </a:rPr>
              <a:t> подарок   Министру иностранных дел РФ – Лаврову  С. В</a:t>
            </a:r>
            <a:endParaRPr lang="ru-RU" dirty="0"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42908" y="0"/>
            <a:ext cx="9572692" cy="1357298"/>
          </a:xfrm>
        </p:spPr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  <a:latin typeface="Century Gothic" pitchFamily="34" charset="0"/>
              </a:rPr>
              <a:t>    Перспективы развития</a:t>
            </a:r>
            <a:endParaRPr lang="ru-RU" b="1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357298"/>
            <a:ext cx="8401080" cy="4500594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dirty="0" smtClean="0">
                <a:latin typeface="Century Gothic" pitchFamily="34" charset="0"/>
              </a:rPr>
              <a:t>При условии дальнейшего вовлечения учащихся в </a:t>
            </a:r>
            <a:r>
              <a:rPr lang="ru-RU" dirty="0" smtClean="0">
                <a:latin typeface="Century Gothic" pitchFamily="34" charset="0"/>
              </a:rPr>
              <a:t>волонтерскую деятельность</a:t>
            </a:r>
            <a:r>
              <a:rPr lang="ru-RU" dirty="0" smtClean="0">
                <a:latin typeface="Century Gothic" pitchFamily="34" charset="0"/>
              </a:rPr>
              <a:t>, расширение </a:t>
            </a:r>
            <a:r>
              <a:rPr lang="ru-RU" dirty="0" smtClean="0">
                <a:latin typeface="Century Gothic" pitchFamily="34" charset="0"/>
              </a:rPr>
              <a:t>партнерских </a:t>
            </a:r>
            <a:r>
              <a:rPr lang="ru-RU" dirty="0" smtClean="0">
                <a:latin typeface="Century Gothic" pitchFamily="34" charset="0"/>
              </a:rPr>
              <a:t>связей, вовлечение некоммерческих объединений и активных представителей бизнеса в проект, он сможет развиться в полноценную </a:t>
            </a:r>
            <a:r>
              <a:rPr lang="ru-RU" dirty="0" smtClean="0">
                <a:latin typeface="Century Gothic" pitchFamily="34" charset="0"/>
              </a:rPr>
              <a:t>волонтерскую </a:t>
            </a:r>
            <a:r>
              <a:rPr lang="ru-RU" dirty="0" smtClean="0">
                <a:latin typeface="Century Gothic" pitchFamily="34" charset="0"/>
              </a:rPr>
              <a:t>платформу, доступную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dirty="0" smtClean="0">
                <a:latin typeface="Century Gothic" pitchFamily="34" charset="0"/>
              </a:rPr>
              <a:t> для каждого </a:t>
            </a:r>
            <a:r>
              <a:rPr lang="ru-RU" dirty="0" smtClean="0">
                <a:latin typeface="Century Gothic" pitchFamily="34" charset="0"/>
              </a:rPr>
              <a:t>учащегося</a:t>
            </a:r>
            <a:endParaRPr lang="ru-RU" dirty="0"/>
          </a:p>
        </p:txBody>
      </p:sp>
      <p:sp>
        <p:nvSpPr>
          <p:cNvPr id="4" name="Штриховая стрелка вправо 3"/>
          <p:cNvSpPr/>
          <p:nvPr/>
        </p:nvSpPr>
        <p:spPr>
          <a:xfrm rot="20422601">
            <a:off x="3524766" y="4445394"/>
            <a:ext cx="6276613" cy="2506712"/>
          </a:xfrm>
          <a:prstGeom prst="stripedRightArrow">
            <a:avLst>
              <a:gd name="adj1" fmla="val 50000"/>
              <a:gd name="adj2" fmla="val 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C00000"/>
                </a:solidFill>
                <a:latin typeface="Century Gothic" pitchFamily="34" charset="0"/>
              </a:rPr>
              <a:t>«Вперёд , на МАРС !»</a:t>
            </a:r>
          </a:p>
          <a:p>
            <a:pPr algn="ctr"/>
            <a:r>
              <a:rPr lang="ru-RU" sz="3200" dirty="0" smtClean="0">
                <a:solidFill>
                  <a:srgbClr val="C00000"/>
                </a:solidFill>
                <a:latin typeface="Century Gothic" pitchFamily="34" charset="0"/>
              </a:rPr>
              <a:t>                     </a:t>
            </a:r>
            <a:r>
              <a:rPr lang="ru-RU" sz="1400" dirty="0" smtClean="0">
                <a:solidFill>
                  <a:srgbClr val="C00000"/>
                </a:solidFill>
                <a:latin typeface="Century Gothic" pitchFamily="34" charset="0"/>
              </a:rPr>
              <a:t>Фридрих ЦАНДЕР</a:t>
            </a:r>
            <a:endParaRPr lang="ru-RU" sz="1400" dirty="0">
              <a:solidFill>
                <a:srgbClr val="C00000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8534</TotalTime>
  <Words>549</Words>
  <Application>Microsoft Office PowerPoint</Application>
  <PresentationFormat>Экран (4:3)</PresentationFormat>
  <Paragraphs>123</Paragraphs>
  <Slides>33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42" baseType="lpstr">
      <vt:lpstr>-apple-system</vt:lpstr>
      <vt:lpstr>Arial</vt:lpstr>
      <vt:lpstr>Calibri</vt:lpstr>
      <vt:lpstr>Century Gothic</vt:lpstr>
      <vt:lpstr>Century Schoolbook</vt:lpstr>
      <vt:lpstr>Segoe UI Emoji</vt:lpstr>
      <vt:lpstr>Verdana</vt:lpstr>
      <vt:lpstr>Wingdings 2</vt:lpstr>
      <vt:lpstr>Яркая</vt:lpstr>
      <vt:lpstr>Презентация PowerPoint</vt:lpstr>
      <vt:lpstr>ЦЕЛИ   ПРОЕКТА: </vt:lpstr>
      <vt:lpstr>Презентация PowerPoint</vt:lpstr>
      <vt:lpstr>Открытие  школы  1 сентября 2015 </vt:lpstr>
      <vt:lpstr>Официальное открытие музея 17 сентября 2015 года</vt:lpstr>
      <vt:lpstr>НАШИ НАСТАВНИКИ Cотрудничество и осуществление совместной деятельности</vt:lpstr>
      <vt:lpstr>    МУЗЕЙ  ДЛЯ  ДЕТЕЙ – ЭТО МУЗЕЙ СОЗДАННЫЙ ДЕТЬМИ</vt:lpstr>
      <vt:lpstr>Культурное волонтёрство – наш музей  открыт  для всех !</vt:lpstr>
      <vt:lpstr> МУЗЕЙ В  ДВИЖЕНИИ ПРОЕКТ «ПОЕХАЛИ!» </vt:lpstr>
      <vt:lpstr>Мастер-классы и просветительская работа</vt:lpstr>
      <vt:lpstr> «Звёзды  среди звёзд» </vt:lpstr>
      <vt:lpstr>РУССКИЙ КОСМОС  В БЕРЛИНЕ</vt:lpstr>
      <vt:lpstr>Музей  «История космонавтики» в гимназии немецкого города Хёхштадт-на-Айше </vt:lpstr>
      <vt:lpstr>Организация  и проведение встреч для учащихся различных образовательных  учреждений  с космонавтами </vt:lpstr>
      <vt:lpstr>Организация и проведение  творческих встреч</vt:lpstr>
      <vt:lpstr>Экскурсионная и фондовая</vt:lpstr>
      <vt:lpstr>Помощь и участие в мероприятиях  Общества дружбы «Красногорск-Хёхштадт» </vt:lpstr>
      <vt:lpstr> Участие в городских и окружных мероприятиях</vt:lpstr>
      <vt:lpstr>Поднимаем голову!  Участие и организация акций «Общих действий»</vt:lpstr>
      <vt:lpstr>НЕ ТОЛЬКО КОСМОС !</vt:lpstr>
      <vt:lpstr>Оказание помощи  общественным организациям, культурными, музейными  центрами  в  организации мероприятий</vt:lpstr>
      <vt:lpstr>МЫ ПОМНИМ! МЫ ГОРДИМСЯ!</vt:lpstr>
      <vt:lpstr>ПОМОЩЬ В  ОРГАНИЗАЦИИ И ПРОВЕДЕНИИ БЛАГОТВОРИТЕЛЬНЫХ МЕРОПРИЯТИЙ</vt:lpstr>
      <vt:lpstr>Мы – ВОЖАТЫЕ1 Ежегодная работа в качестве волонтеров в  летнем школьном лагере</vt:lpstr>
      <vt:lpstr>Участие в областных  фестивалях </vt:lpstr>
      <vt:lpstr>Участие в   экологических проектах </vt:lpstr>
      <vt:lpstr>Оказание помощи приютам                  для  животных</vt:lpstr>
      <vt:lpstr>ОРГАНИЗАЦИЯ СБОРА  ПОМОЩИ ДЛЯ НУЖДАЮЩИХСЯ В МБОУ СОШ №18 </vt:lpstr>
      <vt:lpstr>Участие в  проекте «Народное кино»</vt:lpstr>
      <vt:lpstr>  </vt:lpstr>
      <vt:lpstr>  Результаты работы  </vt:lpstr>
      <vt:lpstr>Участие  в церемонии закрытия  года  перекрестных молодежных обменов  под патронатом  министров иностранных дел России и Германии</vt:lpstr>
      <vt:lpstr>    Перспективы развития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Школьный музей  «История  Космонавтики»</dc:title>
  <dc:creator>Виктория</dc:creator>
  <cp:lastModifiedBy>Пользователь</cp:lastModifiedBy>
  <cp:revision>321</cp:revision>
  <dcterms:created xsi:type="dcterms:W3CDTF">2015-10-13T07:40:16Z</dcterms:created>
  <dcterms:modified xsi:type="dcterms:W3CDTF">2018-09-24T20:33:47Z</dcterms:modified>
</cp:coreProperties>
</file>