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86" r:id="rId4"/>
    <p:sldId id="257" r:id="rId5"/>
    <p:sldId id="258" r:id="rId6"/>
    <p:sldId id="270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82" r:id="rId18"/>
    <p:sldId id="283" r:id="rId19"/>
    <p:sldId id="284" r:id="rId20"/>
    <p:sldId id="285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F74A"/>
    <a:srgbClr val="12CBEC"/>
    <a:srgbClr val="EB8313"/>
    <a:srgbClr val="704068"/>
    <a:srgbClr val="047A23"/>
    <a:srgbClr val="E7F65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6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ru-RU" sz="1600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ru-RU"/>
              <a:t>Результаты опроса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ru-RU" sz="1600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C39B742-78AA-4F61-9A31-260DC84692ED}" type="datetimeFigureOut">
              <a:rPr lang="ru-RU"/>
              <a:t>29.01.2019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2DB1BDB-4C74-4BF6-909B-1D9FCBE30707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772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37B2C-73D3-4833-8A6C-E02A59E533B0}" type="datetime1">
              <a:rPr lang="ru-RU"/>
              <a:t>29.01.2019</a:t>
            </a:fld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99DD5-9994-455B-B6D4-B9C30E7B45EF}" type="slidenum">
              <a:rPr lang="ru-RU"/>
              <a:t>‹#›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2368C-54A4-4DF4-86C8-F1B2C0EB0765}" type="datetime1">
              <a:rPr lang="ru-RU"/>
              <a:t>29.01.2019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7D090-3EEB-4BDD-B975-7EC3907EDA1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1C578-FBB4-4675-B854-4E592BAD9053}" type="datetime1">
              <a:rPr lang="ru-RU"/>
              <a:t>29.01.2019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A5D9F-1B1B-453B-9EDC-AC49980CF8F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8313" y="1196975"/>
            <a:ext cx="8207375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9900" y="2422525"/>
            <a:ext cx="8212138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fld id="{D07D412D-C445-46CD-A20B-49F07D22657A}" type="datetime1">
              <a:rPr lang="ru-RU"/>
              <a:t>29.01.2019</a:t>
            </a:fld>
            <a:endParaRPr lang="ru-RU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fld id="{58AE962B-89DF-44F2-B5ED-EADF4E21D94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E77411-F5F7-4473-A984-D7975418AAB8}" type="datetime1">
              <a:rPr lang="ru-RU"/>
              <a:t>29.01.2019</a:t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DE7399-9B06-4AD1-9CB2-815C1098F4C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F64508-ADCB-4100-8AB7-F2E9D84603DA}" type="datetime1">
              <a:rPr lang="ru-RU"/>
              <a:t>29.01.2019</a:t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B656D-F7BF-4B38-944F-EDEADA977CD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ABD2A8-FB08-4F5F-9696-E4DFE6F88DC5}" type="datetime1">
              <a:rPr lang="ru-RU"/>
              <a:t>29.01.2019</a:t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DC3FDC-FA4C-457E-A130-6BF4CDC6D25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DEBCCC-6A95-4CE4-8E03-0BE7499FC1AE}" type="datetime1">
              <a:rPr lang="ru-RU"/>
              <a:t>29.01.2019</a:t>
            </a:fld>
            <a:endParaRPr lang="ru-RU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959105-30A2-4381-961B-C3C004BED183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942A9D-FC5F-4DE1-945F-F131BAD0E293}" type="datetime1">
              <a:rPr lang="ru-RU"/>
              <a:t>29.01.2019</a:t>
            </a:fld>
            <a:endParaRPr lang="ru-RU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6BD0A2-2490-480E-A869-723E7F2AB55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E0C3AA-BB0C-49AA-85C0-15C5BE1D98BE}" type="datetime1">
              <a:rPr lang="ru-RU"/>
              <a:t>29.01.2019</a:t>
            </a:fld>
            <a:endParaRPr lang="ru-RU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5FD0B-DC6B-4385-B8A4-B9989120450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04F023-2728-4948-9E18-F14540FEDF07}" type="datetime1">
              <a:rPr lang="ru-RU"/>
              <a:t>29.01.2019</a:t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958B7-0737-461A-8080-B69FD78D399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07797-DDEF-4424-9306-B838BD2AB996}" type="datetime1">
              <a:rPr lang="ru-RU"/>
              <a:t>29.01.2019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64BAB-63DF-4DCD-96E0-1384FF86935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9FF42B-890B-479E-AC06-96808A7027D0}" type="datetime1">
              <a:rPr lang="ru-RU"/>
              <a:t>29.01.2019</a:t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49DA4A-87DD-466B-8286-ACA52821E0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385E65-D336-4B69-8254-8068A1C44AE2}" type="datetime1">
              <a:rPr lang="ru-RU"/>
              <a:t>29.01.2019</a:t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54BA9-E46C-4FCC-A059-9A5FA2F57F3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830C41-FB15-4E23-A568-D45FE939342B}" type="datetime1">
              <a:rPr lang="ru-RU"/>
              <a:t>29.01.2019</a:t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5F8D3D-15C5-485F-BBC5-27AF0A6B07C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7FA81-79D3-4428-8B87-BC29182EEDD3}" type="datetime1">
              <a:rPr lang="ru-RU"/>
              <a:t>29.01.2019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8F393-D296-42D2-960D-B7E7695DD0B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5E030-8ECD-4D2E-9C9C-388A23645ED6}" type="datetime1">
              <a:rPr lang="ru-RU"/>
              <a:t>29.01.2019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4B565-1E90-4F8E-8FC6-9BDC813CF7C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7D30F-E48B-4656-A36F-58527F1652D0}" type="slidenum">
              <a:rPr lang="ru-RU"/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89AF1-41E2-4DF8-8E31-4CCB8CADCE76}" type="datetime1">
              <a:rPr lang="ru-RU"/>
              <a:t>29.01.2019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F3EB5-1DF3-4727-887F-A4BB9D84DDB9}" type="datetime1">
              <a:rPr lang="ru-RU"/>
              <a:t>29.01.2019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8EAF3-A47A-44A2-8FD7-52868B4DFAC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272C6-DBA0-4C42-A5EF-4BE6FCE2904E}" type="datetime1">
              <a:rPr lang="ru-RU"/>
              <a:t>29.01.2019</a:t>
            </a:fld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1E37B-485F-41A7-98C2-4899E26E080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E3910-896C-4A63-93F2-0FA92C3F0010}" type="datetime1">
              <a:rPr lang="ru-RU"/>
              <a:t>29.01.2019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0A777-1000-4D4B-A34D-D41824DD0C53}" type="slidenum">
              <a:rPr lang="ru-RU"/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3D7C4-178E-45E8-9CC5-937D90B142E9}" type="datetime1">
              <a:rPr lang="ru-RU"/>
              <a:t>29.01.2019</a:t>
            </a:fld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283C4-3621-4535-A437-CE2E8BD3EE1F}" type="slidenum">
              <a:rPr lang="ru-RU"/>
              <a:t>‹#›</a:t>
            </a:fld>
            <a:endParaRPr lang="ru-RU"/>
          </a:p>
        </p:txBody>
      </p:sp>
      <p:sp>
        <p:nvSpPr>
          <p:cNvPr id="7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B9D49430-EA74-46C0-A5D0-0D07E23785BE}" type="datetime1">
              <a:rPr lang="ru-RU"/>
              <a:t>29.01.2019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BD873F8E-C328-474A-BDA3-089B28CE88E2}" type="slidenum">
              <a:rPr lang="ru-RU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Trebuchet MS" panose="020B0603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Trebuchet MS" panose="020B0603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Trebuchet MS" panose="020B0603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Trebuchet MS" panose="020B0603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Trebuchet MS" panose="020B0603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Trebuchet MS" panose="020B0603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Trebuchet MS" panose="020B0603020202020204" pitchFamily="34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305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205" indent="-228600" algn="l" rtl="0" fontAlgn="base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fontAlgn="base">
        <a:spcBef>
          <a:spcPts val="34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anose="05020102010507070707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>
              <a:defRPr/>
            </a:pPr>
            <a:fld id="{506F9A92-0D31-4B54-9FB2-4976BD5E9BF4}" type="datetime1">
              <a:rPr lang="ru-RU"/>
              <a:t>29.01.2019</a:t>
            </a:fld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>
              <a:defRPr/>
            </a:pPr>
            <a:fld id="{9EDE0E96-B787-40E1-9A33-91D6E08FB177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altLang="en-US" smtClean="0"/>
              <a:t>Я-ВОЛОНТЁР</a:t>
            </a:r>
            <a:endParaRPr lang="ru-RU" altLang="en-US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2642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C13F12-7918-4406-A31A-DB3875C79D37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4" name="Изображение 3" descr="8299623_w640_h640_cid16107_pid4432528-e264446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735" y="-40005"/>
            <a:ext cx="9236075" cy="6854825"/>
          </a:xfrm>
          <a:prstGeom prst="rect">
            <a:avLst/>
          </a:prstGeom>
        </p:spPr>
      </p:pic>
      <p:pic>
        <p:nvPicPr>
          <p:cNvPr id="2" name="Музыка. Быстрая - Для презентаци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5589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364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pauseEvt time="0" objId="2"/>
        <p14:seekEvt time="0" objId="2" seek="0"/>
        <p14:resume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610" indent="0" fontAlgn="auto">
              <a:spcAft>
                <a:spcPts val="0"/>
              </a:spcAft>
              <a:defRPr/>
            </a:pPr>
            <a:r>
              <a:rPr lang="ru-RU" dirty="0">
                <a:solidFill>
                  <a:srgbClr val="00B0F0"/>
                </a:solidFill>
              </a:rPr>
              <a:t>Цель данного проекта: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7983855" cy="495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charset="0"/>
              <a:buChar char="v"/>
            </a:pPr>
            <a:r>
              <a:rPr lang="ru-RU" sz="2800" smtClean="0">
                <a:solidFill>
                  <a:srgbClr val="0DF74A"/>
                </a:solidFill>
              </a:rPr>
              <a:t>Формирование активной жизненной позиции у молодежи</a:t>
            </a:r>
          </a:p>
          <a:p>
            <a:pPr>
              <a:lnSpc>
                <a:spcPct val="80000"/>
              </a:lnSpc>
              <a:buFont typeface="Wingdings" panose="05000000000000000000" charset="0"/>
              <a:buChar char="v"/>
            </a:pPr>
            <a:r>
              <a:rPr lang="ru-RU" sz="2800" smtClean="0">
                <a:solidFill>
                  <a:srgbClr val="0DF74A"/>
                </a:solidFill>
              </a:rPr>
              <a:t>Стремление заниматься волонтерской деятельностью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BAFA7-8409-4611-9A9B-1D1EC8958C8D}" type="slidenum">
              <a:rPr lang="ru-RU"/>
              <a:t>10</a:t>
            </a:fld>
            <a:endParaRPr lang="ru-RU"/>
          </a:p>
        </p:txBody>
      </p:sp>
      <p:pic>
        <p:nvPicPr>
          <p:cNvPr id="5" name="Замещающее содержимое 4" descr="circle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82115" y="2911475"/>
            <a:ext cx="5534025" cy="3599815"/>
          </a:xfrm>
          <a:prstGeom prst="rect">
            <a:avLst/>
          </a:prstGeom>
        </p:spPr>
      </p:pic>
    </p:spTree>
  </p:cSld>
  <p:clrMapOvr>
    <a:masterClrMapping/>
  </p:clrMapOvr>
  <p:transition spd="slow" advTm="6169"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3C9224-8841-49BD-999B-4388EF0D2A59}" type="slidenum">
              <a:rPr lang="ru-RU"/>
              <a:t>11</a:t>
            </a:fld>
            <a:endParaRPr lang="ru-RU"/>
          </a:p>
        </p:txBody>
      </p:sp>
      <p:sp>
        <p:nvSpPr>
          <p:cNvPr id="2" name="Замещающее содержимое 1"/>
          <p:cNvSpPr>
            <a:spLocks noGrp="1"/>
          </p:cNvSpPr>
          <p:nvPr>
            <p:ph idx="1"/>
          </p:nvPr>
        </p:nvSpPr>
        <p:spPr>
          <a:xfrm>
            <a:off x="457200" y="314960"/>
            <a:ext cx="8229600" cy="5812790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en-US" i="1">
                <a:solidFill>
                  <a:srgbClr val="002060"/>
                </a:solidFill>
              </a:rPr>
              <a:t>Задачи проекта: «Я -- ВОЛОНТЁР»</a:t>
            </a:r>
          </a:p>
          <a:p>
            <a:pPr algn="l">
              <a:buFont typeface="Wingdings" panose="05000000000000000000" charset="0"/>
              <a:buChar char="Ø"/>
            </a:pPr>
            <a:r>
              <a:rPr lang="ru-RU" altLang="en-US" sz="2800" b="1">
                <a:solidFill>
                  <a:srgbClr val="00B0F0"/>
                </a:solidFill>
              </a:rPr>
              <a:t> обучение молодых граждан определенным трудовым навыкам и стимулирование профессиональной ориентации;</a:t>
            </a:r>
          </a:p>
          <a:p>
            <a:pPr algn="l">
              <a:buFont typeface="Wingdings" panose="05000000000000000000" charset="0"/>
              <a:buChar char="Ø"/>
            </a:pPr>
            <a:r>
              <a:rPr lang="ru-RU" altLang="en-US" sz="2800" b="1">
                <a:solidFill>
                  <a:srgbClr val="00B0F0"/>
                </a:solidFill>
              </a:rPr>
              <a:t>- получение навыков самореализации и самоорганизации для решения социальных задач;</a:t>
            </a:r>
          </a:p>
          <a:p>
            <a:pPr algn="l">
              <a:buFont typeface="Wingdings" panose="05000000000000000000" charset="0"/>
              <a:buChar char="Ø"/>
            </a:pPr>
            <a:r>
              <a:rPr lang="ru-RU" altLang="en-US" sz="2800" b="1">
                <a:solidFill>
                  <a:srgbClr val="00B0F0"/>
                </a:solidFill>
              </a:rPr>
              <a:t>- гуманистическое и патриотическое воспитание;</a:t>
            </a:r>
          </a:p>
          <a:p>
            <a:pPr algn="l">
              <a:buFont typeface="Wingdings" panose="05000000000000000000" charset="0"/>
              <a:buChar char="Ø"/>
            </a:pPr>
            <a:r>
              <a:rPr lang="ru-RU" altLang="en-US" sz="2800" b="1">
                <a:solidFill>
                  <a:srgbClr val="00B0F0"/>
                </a:solidFill>
              </a:rPr>
              <a:t>- формирование кадрового резерва;</a:t>
            </a:r>
          </a:p>
          <a:p>
            <a:pPr algn="l">
              <a:buFont typeface="Wingdings" panose="05000000000000000000" charset="0"/>
              <a:buChar char="Ø"/>
            </a:pPr>
            <a:r>
              <a:rPr lang="ru-RU" altLang="en-US" sz="2800" b="1">
                <a:solidFill>
                  <a:srgbClr val="00B0F0"/>
                </a:solidFill>
              </a:rPr>
              <a:t>- распространение идей и принципов социального служения среди населения.</a:t>
            </a:r>
          </a:p>
        </p:txBody>
      </p:sp>
    </p:spTree>
  </p:cSld>
  <p:clrMapOvr>
    <a:masterClrMapping/>
  </p:clrMapOvr>
  <p:transition spd="slow" advTm="11444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</a:ln>
        </p:spPr>
        <p:txBody>
          <a:bodyPr wrap="square" lIns="91440" tIns="45720" rIns="91440" bIns="45720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2E88A5-71B5-4AA1-B83C-56806BC66D4D}" type="slidenum">
              <a:rPr lang="ru-RU"/>
              <a:t>12</a:t>
            </a:fld>
            <a:endParaRPr lang="ru-RU"/>
          </a:p>
        </p:txBody>
      </p:sp>
      <p:sp>
        <p:nvSpPr>
          <p:cNvPr id="2" name="Замещающее содержимое 1"/>
          <p:cNvSpPr>
            <a:spLocks noGrp="1"/>
          </p:cNvSpPr>
          <p:nvPr>
            <p:ph sz="quarter" idx="1"/>
          </p:nvPr>
        </p:nvSpPr>
        <p:spPr>
          <a:xfrm>
            <a:off x="457200" y="287655"/>
            <a:ext cx="8229600" cy="5840095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en-US" dirty="0">
                <a:solidFill>
                  <a:schemeClr val="accent6">
                    <a:lumMod val="50000"/>
                  </a:schemeClr>
                </a:solidFill>
              </a:rPr>
              <a:t>Место реализации проекта:</a:t>
            </a:r>
          </a:p>
          <a:p>
            <a:pPr marL="0" indent="0" algn="ctr">
              <a:buNone/>
            </a:pPr>
            <a:endParaRPr lang="ru-RU" alt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RU" altLang="en-US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ru-RU" altLang="en-US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ru-RU" altLang="en-US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ru-RU" altLang="en-US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ru-RU" altLang="en-US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ru-RU" altLang="en-US" dirty="0" smtClean="0">
                <a:solidFill>
                  <a:srgbClr val="7030A0"/>
                </a:solidFill>
              </a:rPr>
              <a:t>село </a:t>
            </a:r>
            <a:r>
              <a:rPr lang="ru-RU" altLang="en-US" dirty="0" err="1">
                <a:solidFill>
                  <a:srgbClr val="7030A0"/>
                </a:solidFill>
              </a:rPr>
              <a:t>Бишкаин</a:t>
            </a:r>
            <a:r>
              <a:rPr lang="ru-RU" altLang="en-US" dirty="0">
                <a:solidFill>
                  <a:srgbClr val="7030A0"/>
                </a:solidFill>
              </a:rPr>
              <a:t> </a:t>
            </a:r>
            <a:r>
              <a:rPr lang="ru-RU" altLang="en-US" dirty="0" err="1">
                <a:solidFill>
                  <a:srgbClr val="7030A0"/>
                </a:solidFill>
              </a:rPr>
              <a:t>Аургазинский</a:t>
            </a:r>
            <a:r>
              <a:rPr lang="ru-RU" altLang="en-US" dirty="0">
                <a:solidFill>
                  <a:srgbClr val="7030A0"/>
                </a:solidFill>
              </a:rPr>
              <a:t> район Республика Башкортостан</a:t>
            </a:r>
          </a:p>
          <a:p>
            <a:pPr marL="0" indent="0" algn="ctr">
              <a:buNone/>
            </a:pPr>
            <a:r>
              <a:rPr lang="ru-RU" altLang="en-US" dirty="0">
                <a:solidFill>
                  <a:srgbClr val="7030A0"/>
                </a:solidFill>
              </a:rPr>
              <a:t>МБОУ СОШ </a:t>
            </a:r>
            <a:r>
              <a:rPr lang="ru-RU" altLang="en-US" dirty="0" err="1">
                <a:solidFill>
                  <a:srgbClr val="7030A0"/>
                </a:solidFill>
              </a:rPr>
              <a:t>с.Бишкаин</a:t>
            </a:r>
            <a:endParaRPr lang="ru-RU" altLang="en-US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ru-RU" altLang="en-US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Users\aser\Desktop\WP_20190125_13_35_27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40727"/>
            <a:ext cx="6624736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235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630"/>
            <a:ext cx="8229600" cy="1071245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Направленная деятельность проекта:</a:t>
            </a:r>
          </a:p>
        </p:txBody>
      </p:sp>
      <p:sp>
        <p:nvSpPr>
          <p:cNvPr id="122883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</a:ln>
        </p:spPr>
        <p:txBody>
          <a:bodyPr wrap="square" lIns="91440" tIns="45720" rIns="91440" bIns="45720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168D5B-11CD-4814-9DD9-48C3885D4DE9}" type="slidenum">
              <a:rPr lang="ru-RU"/>
              <a:t>13</a:t>
            </a:fld>
            <a:endParaRPr lang="ru-RU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quarter" idx="1"/>
          </p:nvPr>
        </p:nvSpPr>
        <p:spPr/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altLang="en-US" sz="280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пропаганда здорового образа жизни среди учащихся;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en-US" sz="280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духовно-нравственное воспитание;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en-US" sz="280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сотрудничество с социальными центрами и службами по вопросам организации и проведения социально-значимых мероприятий для детей- инвалидов;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en-US" sz="280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 пропаганда волонтерского движения в школьной среде через социальные сети Internet.</a:t>
            </a:r>
          </a:p>
        </p:txBody>
      </p:sp>
    </p:spTree>
  </p:cSld>
  <p:clrMapOvr>
    <a:masterClrMapping/>
  </p:clrMapOvr>
  <p:transition spd="slow" advTm="10579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4945"/>
            <a:ext cx="8229600" cy="5932805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ru-RU" sz="2400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Мы не раз посещали мероприятия по волонтерским движениям и возвращались с положительными эмоциями: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ru-RU" sz="2400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BF06D2-789B-4E02-AEF7-2450B6C17A8B}" type="slidenum">
              <a:rPr lang="ru-RU"/>
              <a:t>14</a:t>
            </a:fld>
            <a:endParaRPr lang="ru-RU"/>
          </a:p>
        </p:txBody>
      </p:sp>
      <p:pic>
        <p:nvPicPr>
          <p:cNvPr id="2" name="Замещающее содержимое 1" descr="LTqJxraxSWA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3520" y="1250315"/>
            <a:ext cx="4091940" cy="2599055"/>
          </a:xfrm>
          <a:prstGeom prst="rect">
            <a:avLst/>
          </a:prstGeom>
        </p:spPr>
      </p:pic>
      <p:pic>
        <p:nvPicPr>
          <p:cNvPr id="6" name="Изображение 5" descr="fvHGIBFpxg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020" y="3989070"/>
            <a:ext cx="3955415" cy="2690495"/>
          </a:xfrm>
          <a:prstGeom prst="rect">
            <a:avLst/>
          </a:prstGeom>
        </p:spPr>
      </p:pic>
      <p:pic>
        <p:nvPicPr>
          <p:cNvPr id="7" name="Изображение 6" descr="qE9Szi9cRC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70" y="3941445"/>
            <a:ext cx="4181475" cy="2786380"/>
          </a:xfrm>
          <a:prstGeom prst="rect">
            <a:avLst/>
          </a:prstGeom>
        </p:spPr>
      </p:pic>
      <p:pic>
        <p:nvPicPr>
          <p:cNvPr id="8" name="Изображение 7" descr="XOcCb05VdB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020" y="1231900"/>
            <a:ext cx="3954780" cy="2635250"/>
          </a:xfrm>
          <a:prstGeom prst="rect">
            <a:avLst/>
          </a:prstGeom>
        </p:spPr>
      </p:pic>
    </p:spTree>
  </p:cSld>
  <p:clrMapOvr>
    <a:masterClrMapping/>
  </p:clrMapOvr>
  <p:transition spd="slow" advTm="6319"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8EC47A-BEA6-4427-8443-8B506D9BBAB8}" type="slidenum">
              <a:rPr lang="ru-RU"/>
              <a:t>15</a:t>
            </a:fld>
            <a:endParaRPr lang="ru-RU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1536065" y="2946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altLang="en-US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526415" y="184785"/>
            <a:ext cx="807783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Наш проект «Я -- ВОЛОНТЁР» создан для </a:t>
            </a:r>
            <a:r>
              <a:rPr lang="ru-RU" altLang="en-US" sz="24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того, </a:t>
            </a:r>
            <a:r>
              <a:rPr lang="ru-RU" altLang="en-US" sz="2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чтобы пробудить у людей:</a:t>
            </a:r>
          </a:p>
          <a:p>
            <a:pPr marL="0" indent="0">
              <a:buFont typeface="Wingdings" panose="05000000000000000000" charset="0"/>
              <a:buNone/>
            </a:pPr>
            <a:endParaRPr lang="ru-RU" altLang="en-US" sz="24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marL="342900" indent="-342900">
              <a:buFont typeface="Wingdings" panose="05000000000000000000" charset="0"/>
              <a:buChar char="ü"/>
            </a:pPr>
            <a:r>
              <a:rPr lang="ru-RU" altLang="en-US" sz="2400" u="sng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Потребность в общении;</a:t>
            </a:r>
          </a:p>
          <a:p>
            <a:pPr marL="342900" indent="-342900">
              <a:buFont typeface="Wingdings" panose="05000000000000000000" charset="0"/>
              <a:buChar char="ü"/>
            </a:pPr>
            <a:r>
              <a:rPr lang="ru-RU" altLang="en-US" sz="2400" u="sng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Интерес</a:t>
            </a:r>
            <a:r>
              <a:rPr lang="ru-RU" altLang="en-US" sz="2400" u="sng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;</a:t>
            </a:r>
            <a:endParaRPr lang="ru-RU" altLang="en-US" sz="2400" u="sng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charset="0"/>
              <a:buChar char="ü"/>
            </a:pPr>
            <a:r>
              <a:rPr lang="ru-RU" altLang="en-US" sz="2400" u="sng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Антураж</a:t>
            </a:r>
            <a:r>
              <a:rPr lang="ru-RU" altLang="en-US" sz="2400" u="sng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;</a:t>
            </a:r>
            <a:endParaRPr lang="ru-RU" altLang="en-US" sz="2400" u="sng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charset="0"/>
              <a:buChar char="ü"/>
            </a:pPr>
            <a:r>
              <a:rPr lang="ru-RU" altLang="en-US" sz="2400" u="sng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Финансовые соображения</a:t>
            </a:r>
            <a:r>
              <a:rPr lang="ru-RU" altLang="en-US" sz="2400" u="sng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;</a:t>
            </a:r>
            <a:endParaRPr lang="ru-RU" altLang="en-US" sz="2400" u="sng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charset="0"/>
              <a:buChar char="ü"/>
            </a:pPr>
            <a:r>
              <a:rPr lang="ru-RU" altLang="en-US" sz="2400" u="sng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Карьера,авторитет</a:t>
            </a:r>
            <a:r>
              <a:rPr lang="ru-RU" altLang="en-US" sz="2400" u="sng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и самореализация</a:t>
            </a:r>
            <a:r>
              <a:rPr lang="ru-RU" altLang="en-US" sz="2400" u="sng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;</a:t>
            </a:r>
            <a:endParaRPr lang="ru-RU" altLang="en-US" sz="2400" u="sng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charset="0"/>
              <a:buChar char="ü"/>
            </a:pPr>
            <a:r>
              <a:rPr lang="ru-RU" altLang="en-US" sz="2400" u="sng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Творческие возможности</a:t>
            </a:r>
            <a:r>
              <a:rPr lang="ru-RU" altLang="en-US" sz="2400" u="sng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;</a:t>
            </a:r>
            <a:endParaRPr lang="ru-RU" altLang="en-US" sz="2400" u="sng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charset="0"/>
              <a:buChar char="ü"/>
            </a:pPr>
            <a:r>
              <a:rPr lang="ru-RU" altLang="en-US" sz="2400" u="sng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Решение своих проблем</a:t>
            </a:r>
            <a:r>
              <a:rPr lang="ru-RU" altLang="en-US" sz="2400" u="sng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;</a:t>
            </a:r>
            <a:endParaRPr lang="ru-RU" altLang="en-US" sz="2400" u="sng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charset="0"/>
              <a:buChar char="ü"/>
            </a:pPr>
            <a:r>
              <a:rPr lang="ru-RU" altLang="en-US" sz="2400" u="sng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Досуг</a:t>
            </a:r>
            <a:r>
              <a:rPr lang="ru-RU" altLang="en-US" sz="2400" u="sng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;</a:t>
            </a:r>
            <a:endParaRPr lang="ru-RU" altLang="en-US" sz="2400" u="sng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charset="0"/>
              <a:buChar char="ü"/>
            </a:pPr>
            <a:r>
              <a:rPr lang="ru-RU" altLang="en-US" sz="2400" u="sng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Защита своих интересов</a:t>
            </a:r>
            <a:r>
              <a:rPr lang="ru-RU" altLang="en-US" sz="2400" u="sng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;</a:t>
            </a:r>
            <a:endParaRPr lang="ru-RU" altLang="en-US" sz="2400" u="sng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charset="0"/>
              <a:buChar char="ü"/>
            </a:pPr>
            <a:r>
              <a:rPr lang="ru-RU" altLang="en-US" sz="2400" u="sng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Подтверждение своей самостоятельности и взрослости</a:t>
            </a:r>
            <a:r>
              <a:rPr lang="ru-RU" altLang="en-US" sz="2400" u="sng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;</a:t>
            </a:r>
            <a:endParaRPr lang="ru-RU" altLang="en-US" sz="2400" u="sng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charset="0"/>
              <a:buChar char="ü"/>
            </a:pPr>
            <a:r>
              <a:rPr lang="ru-RU" altLang="en-US" sz="2400" u="sng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Ресурсные возможности</a:t>
            </a:r>
            <a:r>
              <a:rPr lang="ru-RU" altLang="en-US" sz="2400" u="sng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;</a:t>
            </a:r>
          </a:p>
        </p:txBody>
      </p:sp>
    </p:spTree>
  </p:cSld>
  <p:clrMapOvr>
    <a:masterClrMapping/>
  </p:clrMapOvr>
  <p:transition spd="slow" advTm="8649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8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нас результатом проекта будет являться: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7890510" cy="4953000"/>
          </a:xfrm>
        </p:spPr>
        <p:txBody>
          <a:bodyPr/>
          <a:lstStyle/>
          <a:p>
            <a:r>
              <a:rPr lang="ru-RU" altLang="en-US"/>
              <a:t>Предоставление подросткам альтернативы проведения свободного от учебы времени , отвлечение их от различных форм девиаций;</a:t>
            </a:r>
          </a:p>
          <a:p>
            <a:r>
              <a:rPr lang="ru-RU" altLang="en-US"/>
              <a:t>изменение отношения к волонтерству, сформированный положительный имидж волонтера;</a:t>
            </a:r>
          </a:p>
          <a:p>
            <a:r>
              <a:rPr lang="ru-RU" altLang="en-US"/>
              <a:t>эффективная реализация запланированных мероприятий.</a:t>
            </a: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DC3FDC-FA4C-457E-A130-6BF4CDC6D255}" type="slidenum">
              <a:rPr lang="ru-RU"/>
              <a:t>16</a:t>
            </a:fld>
            <a:endParaRPr lang="ru-RU"/>
          </a:p>
        </p:txBody>
      </p:sp>
    </p:spTree>
  </p:cSld>
  <p:clrMapOvr>
    <a:masterClrMapping/>
  </p:clrMapOvr>
  <p:transition advTm="10388"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z="2800">
                <a:solidFill>
                  <a:srgbClr val="C00000"/>
                </a:solidFill>
              </a:rPr>
              <a:t>И еще несколько  фоток о наших достижениях:</a:t>
            </a: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DC3FDC-FA4C-457E-A130-6BF4CDC6D255}" type="slidenum">
              <a:rPr lang="ru-RU"/>
              <a:t>17</a:t>
            </a:fld>
            <a:endParaRPr lang="ru-RU"/>
          </a:p>
        </p:txBody>
      </p:sp>
      <p:pic>
        <p:nvPicPr>
          <p:cNvPr id="6" name="Замещающее содержимое 5" descr="DYQbZPz-6U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370" y="878205"/>
            <a:ext cx="2741295" cy="2056130"/>
          </a:xfrm>
          <a:prstGeom prst="rect">
            <a:avLst/>
          </a:prstGeom>
        </p:spPr>
      </p:pic>
      <p:pic>
        <p:nvPicPr>
          <p:cNvPr id="7" name="Замещающее содержимое 6" descr="E-1pL4ZdaFU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12090" y="3266440"/>
            <a:ext cx="2695575" cy="3113405"/>
          </a:xfrm>
          <a:prstGeom prst="rect">
            <a:avLst/>
          </a:prstGeom>
        </p:spPr>
      </p:pic>
      <p:pic>
        <p:nvPicPr>
          <p:cNvPr id="8" name="Изображение 7" descr="o5ohlDsyTx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595" y="878205"/>
            <a:ext cx="2596515" cy="3052445"/>
          </a:xfrm>
          <a:prstGeom prst="rect">
            <a:avLst/>
          </a:prstGeom>
        </p:spPr>
      </p:pic>
      <p:pic>
        <p:nvPicPr>
          <p:cNvPr id="9" name="Изображение 8" descr="yXmv3zXksQ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125" y="4203065"/>
            <a:ext cx="3521075" cy="2176780"/>
          </a:xfrm>
          <a:prstGeom prst="rect">
            <a:avLst/>
          </a:prstGeom>
        </p:spPr>
      </p:pic>
      <p:pic>
        <p:nvPicPr>
          <p:cNvPr id="10" name="Изображение 9" descr="we6pBaVtb5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9310" y="934720"/>
            <a:ext cx="3108960" cy="2331720"/>
          </a:xfrm>
          <a:prstGeom prst="rect">
            <a:avLst/>
          </a:prstGeom>
        </p:spPr>
      </p:pic>
      <p:pic>
        <p:nvPicPr>
          <p:cNvPr id="11" name="Изображение 10" descr="qK4jhZZis5c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5290" y="3443605"/>
            <a:ext cx="2133600" cy="3415030"/>
          </a:xfrm>
          <a:prstGeom prst="rect">
            <a:avLst/>
          </a:prstGeom>
        </p:spPr>
      </p:pic>
    </p:spTree>
  </p:cSld>
  <p:clrMapOvr>
    <a:masterClrMapping/>
  </p:clrMapOvr>
  <p:transition advTm="5800"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ru-RU" altLang="en-US" sz="400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Участники проекта</a:t>
            </a: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DC3FDC-FA4C-457E-A130-6BF4CDC6D255}" type="slidenum">
              <a:rPr lang="ru-RU"/>
              <a:t>18</a:t>
            </a:fld>
            <a:endParaRPr lang="ru-RU"/>
          </a:p>
        </p:txBody>
      </p:sp>
      <p:pic>
        <p:nvPicPr>
          <p:cNvPr id="6" name="Замещающее содержимое 5" descr="общ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835" y="978535"/>
            <a:ext cx="8521065" cy="5266690"/>
          </a:xfrm>
          <a:prstGeom prst="rect">
            <a:avLst/>
          </a:prstGeom>
        </p:spPr>
      </p:pic>
    </p:spTree>
  </p:cSld>
  <p:clrMapOvr>
    <a:masterClrMapping/>
  </p:clrMapOvr>
  <p:transition advTm="6390">
    <p:comb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DE7399-9B06-4AD1-9CB2-815C1098F4C9}" type="slidenum">
              <a:rPr lang="ru-RU"/>
              <a:t>19</a:t>
            </a:fld>
            <a:endParaRPr lang="ru-RU"/>
          </a:p>
        </p:txBody>
      </p:sp>
      <p:pic>
        <p:nvPicPr>
          <p:cNvPr id="9" name="Замещающее содержимое 8" descr="img2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-3810"/>
            <a:ext cx="9171305" cy="6879590"/>
          </a:xfrm>
          <a:prstGeom prst="rect">
            <a:avLst/>
          </a:prstGeom>
        </p:spPr>
      </p:pic>
    </p:spTree>
  </p:cSld>
  <p:clrMapOvr>
    <a:masterClrMapping/>
  </p:clrMapOvr>
  <p:transition advTm="6879"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>
                <a:solidFill>
                  <a:srgbClr val="002060"/>
                </a:solidFill>
              </a:rPr>
              <a:t>Наша команда</a:t>
            </a:r>
            <a:r>
              <a:rPr lang="ru-RU" altLang="en-US"/>
              <a:t>: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en-US">
                <a:solidFill>
                  <a:srgbClr val="FF0000"/>
                </a:solidFill>
              </a:rPr>
              <a:t>«Я -- ВОЛОНТЁР»</a:t>
            </a:r>
          </a:p>
          <a:p>
            <a:pPr marL="0" indent="0">
              <a:buNone/>
            </a:pPr>
            <a:endParaRPr lang="ru-RU" altLang="en-US"/>
          </a:p>
          <a:p>
            <a:pPr marL="0" indent="0">
              <a:buNone/>
            </a:pPr>
            <a:r>
              <a:rPr lang="ru-RU" altLang="en-US" sz="3600"/>
              <a:t>Наш девиз: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3600">
                <a:solidFill>
                  <a:srgbClr val="FF0000"/>
                </a:solidFill>
              </a:rPr>
              <a:t>«Люди помочь друг другу должны</a:t>
            </a:r>
          </a:p>
          <a:p>
            <a:pPr marL="0" indent="0">
              <a:buNone/>
            </a:pPr>
            <a:r>
              <a:rPr lang="ru-RU" altLang="en-US" sz="3600">
                <a:solidFill>
                  <a:srgbClr val="FF0000"/>
                </a:solidFill>
              </a:rPr>
              <a:t>     Кто это сделает, если не мы?</a:t>
            </a:r>
          </a:p>
          <a:p>
            <a:pPr marL="0" indent="0">
              <a:buNone/>
            </a:pPr>
            <a:r>
              <a:rPr lang="ru-RU" altLang="en-US" sz="3600">
                <a:solidFill>
                  <a:srgbClr val="FF0000"/>
                </a:solidFill>
              </a:rPr>
              <a:t>     Мы -- волонтёры великой страны,</a:t>
            </a:r>
          </a:p>
          <a:p>
            <a:pPr marL="0" indent="0">
              <a:buNone/>
            </a:pPr>
            <a:r>
              <a:rPr lang="ru-RU" altLang="en-US" sz="3600">
                <a:solidFill>
                  <a:srgbClr val="FF0000"/>
                </a:solidFill>
              </a:rPr>
              <a:t>     Наши дела Росии нужны!»</a:t>
            </a: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DE7399-9B06-4AD1-9CB2-815C1098F4C9}" type="slidenum">
              <a:rPr lang="ru-RU"/>
              <a:t>2</a:t>
            </a:fld>
            <a:endParaRPr lang="ru-RU"/>
          </a:p>
        </p:txBody>
      </p:sp>
    </p:spTree>
  </p:cSld>
  <p:clrMapOvr>
    <a:masterClrMapping/>
  </p:clrMapOvr>
  <p:transition advTm="9422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57200" y="411480"/>
            <a:ext cx="8229600" cy="5684520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en-US" sz="2000" dirty="0"/>
              <a:t>Муниципальное бюджетное общеобразовательное учреждение </a:t>
            </a:r>
          </a:p>
          <a:p>
            <a:pPr marL="0" indent="0" algn="ctr">
              <a:buNone/>
            </a:pPr>
            <a:r>
              <a:rPr lang="ru-RU" altLang="en-US" sz="2000" dirty="0"/>
              <a:t>Средняя общеобразовательная школа </a:t>
            </a:r>
            <a:r>
              <a:rPr lang="ru-RU" altLang="en-US" sz="2000" dirty="0" err="1"/>
              <a:t>с.Бишкаин</a:t>
            </a:r>
            <a:endParaRPr lang="ru-RU" altLang="en-US" sz="2000" dirty="0"/>
          </a:p>
          <a:p>
            <a:pPr marL="0" indent="0" algn="ctr">
              <a:buNone/>
            </a:pPr>
            <a:r>
              <a:rPr lang="ru-RU" altLang="en-US" sz="2000" dirty="0"/>
              <a:t>муниципального района </a:t>
            </a:r>
            <a:r>
              <a:rPr lang="ru-RU" altLang="en-US" sz="2000" dirty="0" err="1"/>
              <a:t>Аургазинский</a:t>
            </a:r>
            <a:r>
              <a:rPr lang="ru-RU" altLang="en-US" sz="2000" dirty="0"/>
              <a:t> район</a:t>
            </a:r>
          </a:p>
          <a:p>
            <a:pPr marL="0" indent="0" algn="ctr">
              <a:buNone/>
            </a:pPr>
            <a:r>
              <a:rPr lang="ru-RU" altLang="en-US" sz="2000" dirty="0"/>
              <a:t>Республики Башкортостан</a:t>
            </a:r>
          </a:p>
          <a:p>
            <a:pPr marL="0" indent="0" algn="ctr">
              <a:buNone/>
            </a:pPr>
            <a:endParaRPr lang="ru-RU" altLang="en-US" sz="2000" dirty="0"/>
          </a:p>
          <a:p>
            <a:pPr marL="0" indent="0" algn="ctr">
              <a:buNone/>
            </a:pPr>
            <a:r>
              <a:rPr lang="ru-RU" altLang="en-US" sz="28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«Я-ВОЛОНТЁР»</a:t>
            </a:r>
          </a:p>
          <a:p>
            <a:pPr marL="0" indent="0" algn="ctr">
              <a:buNone/>
            </a:pPr>
            <a:r>
              <a:rPr lang="ru-RU" altLang="en-US" sz="1800" i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социальный проект</a:t>
            </a:r>
          </a:p>
          <a:p>
            <a:pPr marL="0" indent="0" algn="ctr">
              <a:buNone/>
            </a:pPr>
            <a:endParaRPr lang="ru-RU" altLang="en-US" sz="1800" i="1" u="sng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r>
              <a:rPr lang="ru-RU" altLang="en-US" sz="1800" i="1" u="sng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авторы:ученики</a:t>
            </a:r>
            <a:r>
              <a:rPr lang="ru-RU" altLang="en-US" sz="1800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класса </a:t>
            </a:r>
          </a:p>
          <a:p>
            <a:pPr marL="0" indent="0" algn="r">
              <a:buNone/>
            </a:pPr>
            <a:r>
              <a:rPr lang="ru-RU" altLang="en-US" sz="1800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СОШ </a:t>
            </a:r>
            <a:r>
              <a:rPr lang="ru-RU" altLang="en-US" sz="1800" i="1" u="sng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с.Бишкаин</a:t>
            </a:r>
            <a:endParaRPr lang="ru-RU" altLang="en-US" sz="1800" i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r>
              <a:rPr lang="ru-RU" altLang="en-US" sz="1800" i="1" u="sng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Аургазинский</a:t>
            </a:r>
            <a:r>
              <a:rPr lang="ru-RU" altLang="en-US" sz="1800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</a:t>
            </a:r>
          </a:p>
          <a:p>
            <a:pPr marL="0" indent="0" algn="r">
              <a:buNone/>
            </a:pPr>
            <a:r>
              <a:rPr lang="ru-RU" altLang="en-US" sz="1800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 по проекту:</a:t>
            </a:r>
          </a:p>
          <a:p>
            <a:pPr marL="0" indent="0" algn="r">
              <a:buNone/>
            </a:pPr>
            <a:r>
              <a:rPr lang="ru-RU" altLang="en-US" sz="1800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Иванова Елена Владимировна</a:t>
            </a:r>
          </a:p>
          <a:p>
            <a:pPr marL="0" indent="0" algn="r">
              <a:buNone/>
            </a:pPr>
            <a:endParaRPr lang="ru-RU" altLang="en-US" sz="1800" i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altLang="en-US" sz="1800" i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  <a:endParaRPr lang="ru-RU" altLang="en-US" sz="1800" i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3667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r>
              <a:rPr lang="ru-RU"/>
              <a:t>*</a:t>
            </a:r>
          </a:p>
        </p:txBody>
      </p:sp>
    </p:spTree>
  </p:cSld>
  <p:clrMapOvr>
    <a:masterClrMapping/>
  </p:clrMapOvr>
  <p:transition spd="slow" advTm="8272">
    <p:whee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97230"/>
            <a:ext cx="8229600" cy="76200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C8E705-7112-4AD3-813B-A175FDA3AF0E}" type="slidenum">
              <a:rPr lang="ru-RU"/>
              <a:t>4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ru-RU" sz="2400" smtClean="0"/>
          </a:p>
          <a:p>
            <a:pPr>
              <a:lnSpc>
                <a:spcPct val="90000"/>
              </a:lnSpc>
              <a:buFont typeface="Wingdings" panose="05000000000000000000" charset="0"/>
              <a:buChar char="§"/>
            </a:pPr>
            <a:r>
              <a:rPr lang="ru-RU" sz="2400" b="1" smtClean="0">
                <a:solidFill>
                  <a:srgbClr val="002060"/>
                </a:solidFill>
                <a:effectLst/>
              </a:rPr>
              <a:t>Кто такой волонтёр?</a:t>
            </a:r>
          </a:p>
          <a:p>
            <a:pPr marL="0" indent="0">
              <a:lnSpc>
                <a:spcPct val="90000"/>
              </a:lnSpc>
              <a:buFont typeface="Wingdings" panose="05000000000000000000" charset="0"/>
              <a:buNone/>
            </a:pPr>
            <a:r>
              <a:rPr lang="ru-RU" sz="2400" b="1" smtClean="0">
                <a:solidFill>
                  <a:srgbClr val="002060"/>
                </a:solidFill>
                <a:effectLst/>
              </a:rPr>
              <a:t>     Волонтёр -- доброволец,гражданин, участвующий в решении социально значимых проблем в форме безвозмездного труда.</a:t>
            </a:r>
          </a:p>
          <a:p>
            <a:pPr>
              <a:lnSpc>
                <a:spcPct val="90000"/>
              </a:lnSpc>
              <a:buFont typeface="Wingdings" panose="05000000000000000000" charset="0"/>
              <a:buChar char="§"/>
            </a:pPr>
            <a:r>
              <a:rPr lang="ru-RU" sz="2400" b="1" smtClean="0">
                <a:solidFill>
                  <a:srgbClr val="002060"/>
                </a:solidFill>
                <a:effectLst/>
              </a:rPr>
              <a:t> Добровольческое движение -- это форма гражданского участия в общественно полезных делах.</a:t>
            </a:r>
          </a:p>
        </p:txBody>
      </p:sp>
      <p:pic>
        <p:nvPicPr>
          <p:cNvPr id="2" name="Замещающее содержимое 1" descr="KeWFfjoxiW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697230"/>
            <a:ext cx="4038600" cy="3028950"/>
          </a:xfrm>
          <a:prstGeom prst="rect">
            <a:avLst/>
          </a:prstGeom>
        </p:spPr>
      </p:pic>
      <p:pic>
        <p:nvPicPr>
          <p:cNvPr id="5" name="Изображение 4" descr="9_btJVaYWR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005" y="3824605"/>
            <a:ext cx="4049395" cy="2896870"/>
          </a:xfrm>
          <a:prstGeom prst="rect">
            <a:avLst/>
          </a:prstGeom>
        </p:spPr>
      </p:pic>
    </p:spTree>
  </p:cSld>
  <p:clrMapOvr>
    <a:masterClrMapping/>
  </p:clrMapOvr>
  <p:transition spd="slow" advTm="8695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1" name="Rectangle 3"/>
          <p:cNvSpPr>
            <a:spLocks noGrp="1"/>
          </p:cNvSpPr>
          <p:nvPr>
            <p:ph type="body" sz="half" idx="2"/>
          </p:nvPr>
        </p:nvSpPr>
        <p:spPr>
          <a:xfrm>
            <a:off x="630555" y="1183640"/>
            <a:ext cx="8020050" cy="4540250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charset="0"/>
              <a:buChar char="ü"/>
            </a:pPr>
            <a:r>
              <a:rPr lang="ru-RU" sz="18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волонтерская деятельность позволяет гражданам участвовать в демократическом процессе;</a:t>
            </a:r>
          </a:p>
          <a:p>
            <a:pPr>
              <a:lnSpc>
                <a:spcPct val="80000"/>
              </a:lnSpc>
              <a:buFont typeface="Wingdings" panose="05000000000000000000" charset="0"/>
              <a:buChar char="ü"/>
            </a:pPr>
            <a:endParaRPr lang="ru-RU" sz="18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Font typeface="Wingdings" panose="05000000000000000000" charset="0"/>
              <a:buChar char="ü"/>
            </a:pPr>
            <a:r>
              <a:rPr lang="ru-RU" sz="18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волонтерская деятельность является благом для добровольца, его близких родственников, различных сообществ и всего общества;</a:t>
            </a:r>
          </a:p>
          <a:p>
            <a:pPr>
              <a:lnSpc>
                <a:spcPct val="80000"/>
              </a:lnSpc>
              <a:buFont typeface="Wingdings" panose="05000000000000000000" charset="0"/>
              <a:buChar char="ü"/>
            </a:pPr>
            <a:endParaRPr lang="ru-RU" sz="18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Font typeface="Wingdings" panose="05000000000000000000" charset="0"/>
              <a:buChar char="ü"/>
            </a:pPr>
            <a:r>
              <a:rPr lang="ru-RU" sz="18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волонтерская деятельность вносит вклад в интеграцию в общество людей, ранее изолированных и маргинальных;</a:t>
            </a:r>
          </a:p>
          <a:p>
            <a:pPr>
              <a:lnSpc>
                <a:spcPct val="80000"/>
              </a:lnSpc>
              <a:buFont typeface="Wingdings" panose="05000000000000000000" charset="0"/>
              <a:buChar char="ü"/>
            </a:pPr>
            <a:endParaRPr lang="ru-RU" sz="18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Font typeface="Wingdings" panose="05000000000000000000" charset="0"/>
              <a:buChar char="ü"/>
            </a:pPr>
            <a:r>
              <a:rPr lang="ru-RU" sz="18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волонтерская деятельность является средством постоянного обучения и образования и содействует повышению степени готовности к работе;</a:t>
            </a:r>
          </a:p>
          <a:p>
            <a:pPr>
              <a:lnSpc>
                <a:spcPct val="80000"/>
              </a:lnSpc>
              <a:buFont typeface="Wingdings" panose="05000000000000000000" charset="0"/>
              <a:buChar char="ü"/>
            </a:pPr>
            <a:endParaRPr lang="ru-RU" sz="18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Font typeface="Wingdings" panose="05000000000000000000" charset="0"/>
              <a:buChar char="ü"/>
            </a:pPr>
            <a:r>
              <a:rPr lang="ru-RU" sz="18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волонтерская деятельность объединяет и порождает межсекторное партнерство;</a:t>
            </a:r>
          </a:p>
          <a:p>
            <a:pPr>
              <a:lnSpc>
                <a:spcPct val="80000"/>
              </a:lnSpc>
              <a:buFont typeface="Wingdings" panose="05000000000000000000" charset="0"/>
              <a:buChar char="ü"/>
            </a:pPr>
            <a:endParaRPr lang="ru-RU" sz="18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Font typeface="Wingdings" panose="05000000000000000000" charset="0"/>
              <a:buChar char="ü"/>
            </a:pPr>
            <a:r>
              <a:rPr lang="ru-RU" sz="18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волонтерская деятельность обладает огромной экономической ценностью</a:t>
            </a:r>
            <a:r>
              <a:rPr lang="ru-RU" sz="1700" smtClean="0"/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555" y="457200"/>
            <a:ext cx="8191500" cy="621665"/>
          </a:xfrm>
        </p:spPr>
        <p:txBody>
          <a:bodyPr/>
          <a:lstStyle/>
          <a:p>
            <a:pPr algn="ctr"/>
            <a:r>
              <a:rPr lang="ru-RU" altLang="en-US" sz="2800" i="1">
                <a:solidFill>
                  <a:srgbClr val="047A23"/>
                </a:solidFill>
              </a:rPr>
              <a:t>Актуальность волонтерского движения:</a:t>
            </a:r>
          </a:p>
        </p:txBody>
      </p:sp>
      <p:pic>
        <p:nvPicPr>
          <p:cNvPr id="3" name="Замещающее содержимое 2" descr="qsqg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1010" y="5723890"/>
            <a:ext cx="5329555" cy="963930"/>
          </a:xfrm>
          <a:prstGeom prst="rect">
            <a:avLst/>
          </a:prstGeom>
        </p:spPr>
      </p:pic>
    </p:spTree>
  </p:cSld>
  <p:clrMapOvr>
    <a:masterClrMapping/>
  </p:clrMapOvr>
  <p:transition advTm="11229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</a:ln>
        </p:spPr>
        <p:txBody>
          <a:bodyPr wrap="square" numCol="1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5EAAE0-B565-4C82-B66E-C0B71E1E7AAF}" type="slidenum">
              <a:rPr lang="ru-RU"/>
              <a:t>6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>
                <a:solidFill>
                  <a:srgbClr val="704068"/>
                </a:solidFill>
              </a:rPr>
              <a:t>Почему мы стали волонтёрами?</a:t>
            </a:r>
          </a:p>
        </p:txBody>
      </p:sp>
      <p:sp>
        <p:nvSpPr>
          <p:cNvPr id="2" name="Замещающее содержимое 1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8408035" cy="1310640"/>
          </a:xfrm>
        </p:spPr>
        <p:txBody>
          <a:bodyPr/>
          <a:lstStyle/>
          <a:p>
            <a:pPr marL="0" indent="0">
              <a:buNone/>
            </a:pPr>
            <a:r>
              <a:rPr lang="ru-RU" altLang="en-US" sz="2400">
                <a:solidFill>
                  <a:srgbClr val="EB8313"/>
                </a:solidFill>
              </a:rPr>
              <a:t>Мы провели опрос «стоит ли нам становиться волонтёрами?и чем это нам поможет в будущем?» среди односельчан  и пришли к такому результату:</a:t>
            </a:r>
          </a:p>
          <a:p>
            <a:pPr marL="0" indent="0">
              <a:buNone/>
            </a:pPr>
            <a:r>
              <a:rPr lang="ru-RU" altLang="en-US" sz="2400">
                <a:solidFill>
                  <a:srgbClr val="EB8313"/>
                </a:solidFill>
              </a:rPr>
              <a:t>                                                  </a:t>
            </a:r>
          </a:p>
          <a:p>
            <a:pPr>
              <a:buFont typeface="Wingdings" panose="05000000000000000000" charset="0"/>
              <a:buChar char="§"/>
            </a:pPr>
            <a:r>
              <a:rPr lang="ru-RU" altLang="en-US" sz="2400">
                <a:solidFill>
                  <a:srgbClr val="EB8313"/>
                </a:solidFill>
              </a:rPr>
              <a:t>                                                         </a:t>
            </a:r>
          </a:p>
        </p:txBody>
      </p:sp>
      <p:graphicFrame>
        <p:nvGraphicFramePr>
          <p:cNvPr id="3" name="Замещающее содержимое 2"/>
          <p:cNvGraphicFramePr>
            <a:graphicFrameLocks noGrp="1"/>
          </p:cNvGraphicFramePr>
          <p:nvPr>
            <p:ph sz="half" idx="2"/>
          </p:nvPr>
        </p:nvGraphicFramePr>
        <p:xfrm>
          <a:off x="251460" y="2484755"/>
          <a:ext cx="5084445" cy="3999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Текстовое поле 4"/>
          <p:cNvSpPr txBox="1"/>
          <p:nvPr/>
        </p:nvSpPr>
        <p:spPr>
          <a:xfrm>
            <a:off x="5808980" y="2620645"/>
            <a:ext cx="272796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o"/>
            </a:pPr>
            <a:r>
              <a:rPr lang="ru-RU" altLang="en-US">
                <a:solidFill>
                  <a:srgbClr val="EB8313"/>
                </a:solidFill>
              </a:rPr>
              <a:t>Потребность помогать людям</a:t>
            </a:r>
          </a:p>
          <a:p>
            <a:pPr marL="285750" indent="-285750">
              <a:buFont typeface="Wingdings" panose="05000000000000000000" charset="0"/>
              <a:buChar char="o"/>
            </a:pPr>
            <a:r>
              <a:rPr lang="ru-RU" altLang="en-US">
                <a:solidFill>
                  <a:srgbClr val="EB8313"/>
                </a:solidFill>
              </a:rPr>
              <a:t>Получить новый социальный навык</a:t>
            </a:r>
          </a:p>
          <a:p>
            <a:pPr marL="285750" indent="-285750">
              <a:buFont typeface="Wingdings" panose="05000000000000000000" charset="0"/>
              <a:buChar char="o"/>
            </a:pPr>
            <a:r>
              <a:rPr lang="ru-RU" altLang="en-US">
                <a:solidFill>
                  <a:srgbClr val="EB8313"/>
                </a:solidFill>
              </a:rPr>
              <a:t>Найти единомышленников</a:t>
            </a:r>
          </a:p>
          <a:p>
            <a:pPr marL="285750" indent="-285750">
              <a:buFont typeface="Wingdings" panose="05000000000000000000" charset="0"/>
              <a:buChar char="o"/>
            </a:pPr>
            <a:r>
              <a:rPr lang="ru-RU" altLang="en-US">
                <a:solidFill>
                  <a:srgbClr val="EB8313"/>
                </a:solidFill>
              </a:rPr>
              <a:t>Было свободное время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27725" y="2735580"/>
            <a:ext cx="156845" cy="14351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27725" y="3271520"/>
            <a:ext cx="144145" cy="144145"/>
          </a:xfrm>
          <a:prstGeom prst="rect">
            <a:avLst/>
          </a:prstGeom>
          <a:solidFill>
            <a:srgbClr val="12CBEC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15660" y="3789045"/>
            <a:ext cx="156210" cy="20193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15660" y="4385945"/>
            <a:ext cx="156210" cy="170180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 advTm="9177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 b="1" i="1">
                <a:solidFill>
                  <a:srgbClr val="FF0000"/>
                </a:solidFill>
              </a:rPr>
              <a:t>Наши продвижения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036B21-7972-4755-B8C8-8E560E556598}" type="slidenum">
              <a:rPr lang="ru-RU"/>
              <a:t>7</a:t>
            </a:fld>
            <a:endParaRPr lang="ru-RU"/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altLang="en-US" sz="4800" i="1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0" indent="0" algn="ctr">
              <a:buNone/>
            </a:pPr>
            <a:endParaRPr lang="ru-RU" altLang="en-US" sz="4800" i="1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pic>
        <p:nvPicPr>
          <p:cNvPr id="5" name="Замещающее содержимое 4" descr="2ReBS0u8JZ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3030" y="1174750"/>
            <a:ext cx="2927985" cy="2407285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469900" y="806450"/>
            <a:ext cx="82175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b="1" u="sng"/>
              <a:t>С малых лет раздумывали о предстоящих целях и их реализации:</a:t>
            </a:r>
          </a:p>
        </p:txBody>
      </p:sp>
      <p:pic>
        <p:nvPicPr>
          <p:cNvPr id="9" name="Изображение 8" descr="kwAg2i1fjp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380" y="1174750"/>
            <a:ext cx="3063240" cy="2407285"/>
          </a:xfrm>
          <a:prstGeom prst="rect">
            <a:avLst/>
          </a:prstGeom>
        </p:spPr>
      </p:pic>
      <p:pic>
        <p:nvPicPr>
          <p:cNvPr id="10" name="Изображение 9" descr="f7LYWylKtd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065" y="1352550"/>
            <a:ext cx="2769870" cy="1588135"/>
          </a:xfrm>
          <a:prstGeom prst="rect">
            <a:avLst/>
          </a:prstGeom>
        </p:spPr>
      </p:pic>
      <p:pic>
        <p:nvPicPr>
          <p:cNvPr id="11" name="Изображение 10" descr="YKun8cxpT9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30" y="3684905"/>
            <a:ext cx="2927985" cy="3036570"/>
          </a:xfrm>
          <a:prstGeom prst="rect">
            <a:avLst/>
          </a:prstGeom>
        </p:spPr>
      </p:pic>
      <p:pic>
        <p:nvPicPr>
          <p:cNvPr id="12" name="Изображение 11" descr="12kdphtsQ5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8380" y="3836035"/>
            <a:ext cx="3063240" cy="2734945"/>
          </a:xfrm>
          <a:prstGeom prst="rect">
            <a:avLst/>
          </a:prstGeom>
        </p:spPr>
      </p:pic>
      <p:pic>
        <p:nvPicPr>
          <p:cNvPr id="13" name="Изображение 12" descr="Z1WK-9nN2Kw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9945" y="3159760"/>
            <a:ext cx="2404110" cy="1803400"/>
          </a:xfrm>
          <a:prstGeom prst="rect">
            <a:avLst/>
          </a:prstGeom>
        </p:spPr>
      </p:pic>
      <p:pic>
        <p:nvPicPr>
          <p:cNvPr id="14" name="Изображение 13" descr="8qO3_EHxuV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7870" y="5067300"/>
            <a:ext cx="2679065" cy="1654175"/>
          </a:xfrm>
          <a:prstGeom prst="rect">
            <a:avLst/>
          </a:prstGeom>
        </p:spPr>
      </p:pic>
    </p:spTree>
  </p:cSld>
  <p:clrMapOvr>
    <a:masterClrMapping/>
  </p:clrMapOvr>
  <p:transition spd="med" advTm="6695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 b="1" i="1">
                <a:sym typeface="+mn-ea"/>
              </a:rPr>
              <a:t>...И наши первые достижения:</a:t>
            </a: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D0C247-A460-4452-8736-F1032A39A9F9}" type="slidenum">
              <a:rPr lang="ru-RU"/>
              <a:t>8</a:t>
            </a:fld>
            <a:endParaRPr lang="ru-RU"/>
          </a:p>
        </p:txBody>
      </p:sp>
      <p:pic>
        <p:nvPicPr>
          <p:cNvPr id="5" name="Замещающее содержимое 4" descr="вес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3355" y="900430"/>
            <a:ext cx="3177540" cy="2192655"/>
          </a:xfrm>
          <a:prstGeom prst="rect">
            <a:avLst/>
          </a:prstGeom>
        </p:spPr>
      </p:pic>
      <p:pic>
        <p:nvPicPr>
          <p:cNvPr id="7" name="Замещающее содержимое 6" descr="мил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827655" y="3107690"/>
            <a:ext cx="3419475" cy="1794510"/>
          </a:xfrm>
          <a:prstGeom prst="rect">
            <a:avLst/>
          </a:prstGeom>
        </p:spPr>
      </p:pic>
      <p:pic>
        <p:nvPicPr>
          <p:cNvPr id="8" name="Изображение 7" descr="шаш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40" y="4902200"/>
            <a:ext cx="3234055" cy="1819275"/>
          </a:xfrm>
          <a:prstGeom prst="rect">
            <a:avLst/>
          </a:prstGeom>
        </p:spPr>
      </p:pic>
      <p:pic>
        <p:nvPicPr>
          <p:cNvPr id="9" name="Изображение 8" descr="юр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550" y="773430"/>
            <a:ext cx="2586990" cy="5471160"/>
          </a:xfrm>
          <a:prstGeom prst="rect">
            <a:avLst/>
          </a:prstGeom>
        </p:spPr>
      </p:pic>
    </p:spTree>
  </p:cSld>
  <p:clrMapOvr>
    <a:masterClrMapping/>
  </p:clrMapOvr>
  <p:transition spd="slow" advTm="5800">
    <p:cover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</a:ln>
        </p:spPr>
        <p:txBody>
          <a:bodyPr wrap="square" lIns="91440" tIns="45720" rIns="91440" bIns="45720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82D6BA-1C0C-4E3A-8763-01A31886BC2A}" type="slidenum">
              <a:rPr lang="ru-RU"/>
              <a:t>9</a:t>
            </a:fld>
            <a:endParaRPr lang="ru-RU"/>
          </a:p>
        </p:txBody>
      </p:sp>
      <p:sp>
        <p:nvSpPr>
          <p:cNvPr id="2" name="Замещающее содержимое 1"/>
          <p:cNvSpPr>
            <a:spLocks noGrp="1"/>
          </p:cNvSpPr>
          <p:nvPr>
            <p:ph sz="half" idx="1"/>
          </p:nvPr>
        </p:nvSpPr>
        <p:spPr>
          <a:xfrm>
            <a:off x="305435" y="76200"/>
            <a:ext cx="8381365" cy="1007745"/>
          </a:xfrm>
        </p:spPr>
        <p:txBody>
          <a:bodyPr/>
          <a:lstStyle/>
          <a:p>
            <a:pPr marL="0" indent="0" algn="just">
              <a:buNone/>
            </a:pPr>
            <a:r>
              <a:rPr lang="ru-RU" altLang="en-US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реализовали поставленные цели и помогаем не только нашей любимой школе ,но и односельчанам</a:t>
            </a:r>
          </a:p>
        </p:txBody>
      </p:sp>
      <p:pic>
        <p:nvPicPr>
          <p:cNvPr id="3" name="Замещающее содержимое 2" descr="g00Xh0l8Do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9552" y="3599468"/>
            <a:ext cx="2639470" cy="3017743"/>
          </a:xfrm>
          <a:prstGeom prst="rect">
            <a:avLst/>
          </a:prstGeom>
        </p:spPr>
      </p:pic>
      <p:pic>
        <p:nvPicPr>
          <p:cNvPr id="5" name="Изображение 4" descr="uQktDCfZ2r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71" y="980728"/>
            <a:ext cx="3880485" cy="2618740"/>
          </a:xfrm>
          <a:prstGeom prst="rect">
            <a:avLst/>
          </a:prstGeom>
        </p:spPr>
      </p:pic>
      <p:pic>
        <p:nvPicPr>
          <p:cNvPr id="6" name="Изображение 5" descr="9_btJVaYWR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3795828"/>
            <a:ext cx="4286250" cy="28619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019418"/>
            <a:ext cx="4572000" cy="2580050"/>
          </a:xfrm>
          <a:prstGeom prst="rect">
            <a:avLst/>
          </a:prstGeom>
        </p:spPr>
      </p:pic>
    </p:spTree>
  </p:cSld>
  <p:clrMapOvr>
    <a:masterClrMapping/>
  </p:clrMapOvr>
  <p:transition spd="slow" advTm="5452">
    <p:blinds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38</TotalTime>
  <Words>528</Words>
  <Application>Microsoft Office PowerPoint</Application>
  <PresentationFormat>Экран (4:3)</PresentationFormat>
  <Paragraphs>115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Microsoft JhengHei</vt:lpstr>
      <vt:lpstr>SimSun</vt:lpstr>
      <vt:lpstr>Arial</vt:lpstr>
      <vt:lpstr>Calibri</vt:lpstr>
      <vt:lpstr>Trebuchet MS</vt:lpstr>
      <vt:lpstr>Wingdings</vt:lpstr>
      <vt:lpstr>Wingdings 2</vt:lpstr>
      <vt:lpstr>Бумажная</vt:lpstr>
      <vt:lpstr>1_Blue Waves</vt:lpstr>
      <vt:lpstr>Я-ВОЛОНТЁР</vt:lpstr>
      <vt:lpstr>Наша команда:</vt:lpstr>
      <vt:lpstr>Презентация PowerPoint</vt:lpstr>
      <vt:lpstr>Презентация PowerPoint</vt:lpstr>
      <vt:lpstr>Актуальность волонтерского движения:</vt:lpstr>
      <vt:lpstr>Почему мы стали волонтёрами?</vt:lpstr>
      <vt:lpstr>Наши продвижения</vt:lpstr>
      <vt:lpstr>...И наши первые достижения:</vt:lpstr>
      <vt:lpstr>Презентация PowerPoint</vt:lpstr>
      <vt:lpstr>Цель данного проекта:</vt:lpstr>
      <vt:lpstr>Презентация PowerPoint</vt:lpstr>
      <vt:lpstr>Презентация PowerPoint</vt:lpstr>
      <vt:lpstr>Направленная деятельность проекта:</vt:lpstr>
      <vt:lpstr>Презентация PowerPoint</vt:lpstr>
      <vt:lpstr>Презентация PowerPoint</vt:lpstr>
      <vt:lpstr>Для нас результатом проекта будет являться:</vt:lpstr>
      <vt:lpstr>И еще несколько  фоток о наших достижениях:</vt:lpstr>
      <vt:lpstr>Участники проекта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Вербальные и невербальные средства общения</dc:title>
  <dc:creator>Вадик</dc:creator>
  <cp:lastModifiedBy>ленук</cp:lastModifiedBy>
  <cp:revision>21</cp:revision>
  <dcterms:created xsi:type="dcterms:W3CDTF">2011-05-05T16:49:00Z</dcterms:created>
  <dcterms:modified xsi:type="dcterms:W3CDTF">2019-01-29T08:18:53Z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1049-10.2.0.7635</vt:lpwstr>
  </property>
</Properties>
</file>