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Статистика браков и разводов на территории Собинского района с 2015-2017 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Брак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457</c:v>
                </c:pt>
                <c:pt idx="1">
                  <c:v>384</c:v>
                </c:pt>
                <c:pt idx="2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C-4BD0-9EBF-2806C9C19E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Развод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271</c:v>
                </c:pt>
                <c:pt idx="1">
                  <c:v>217</c:v>
                </c:pt>
                <c:pt idx="2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C-4BD0-9EBF-2806C9C19E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14871743"/>
        <c:axId val="1614876735"/>
      </c:barChart>
      <c:catAx>
        <c:axId val="161487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4876735"/>
        <c:crosses val="autoZero"/>
        <c:auto val="1"/>
        <c:lblAlgn val="ctr"/>
        <c:lblOffset val="100"/>
        <c:noMultiLvlLbl val="0"/>
      </c:catAx>
      <c:valAx>
        <c:axId val="161487673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487174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Статистика браков и разводов во Владимирской области за 2016-2017 год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Брак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8931</c:v>
                </c:pt>
                <c:pt idx="1">
                  <c:v>9189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E5-4D98-99AD-419B4A2B26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Развод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5798</c:v>
                </c:pt>
                <c:pt idx="1">
                  <c:v>6004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E5-4D98-99AD-419B4A2B26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70450015"/>
        <c:axId val="1614864671"/>
      </c:barChart>
      <c:catAx>
        <c:axId val="147045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4864671"/>
        <c:crosses val="autoZero"/>
        <c:auto val="1"/>
        <c:lblAlgn val="ctr"/>
        <c:lblOffset val="100"/>
        <c:noMultiLvlLbl val="0"/>
      </c:catAx>
      <c:valAx>
        <c:axId val="161486467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7045001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4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65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1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1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1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1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6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3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9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A4F9-63C8-47F8-AACF-1692E0719BF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55343-04EB-426E-8E7F-2850F2351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1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752475" y="106363"/>
            <a:ext cx="4791075" cy="8366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 : 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Склянина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Варвара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339559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102463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0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71" y="2084673"/>
            <a:ext cx="5619204" cy="4240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" y="2084673"/>
            <a:ext cx="5726589" cy="4173252"/>
          </a:xfrm>
        </p:spPr>
      </p:pic>
    </p:spTree>
    <p:extLst>
      <p:ext uri="{BB962C8B-B14F-4D97-AF65-F5344CB8AC3E}">
        <p14:creationId xmlns:p14="http://schemas.microsoft.com/office/powerpoint/2010/main" val="23290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Этапы проекта</a:t>
            </a:r>
            <a:b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Подготовительный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 утверждение написание данного проекта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актива движения «Чистое сердца» с обсуждением и выявлением проблем современного общества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045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3800" y="432197"/>
            <a:ext cx="4543425" cy="124420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II. Реализация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6301" y="2771776"/>
            <a:ext cx="6372224" cy="34432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r>
              <a:rPr lang="ru-RU" dirty="0" smtClean="0"/>
              <a:t>Выбор игрового оборудования, утверждение сметы</a:t>
            </a:r>
          </a:p>
          <a:p>
            <a:r>
              <a:rPr lang="ru-RU" dirty="0" smtClean="0"/>
              <a:t>Написание игровых конкурсов, направленных на сплочение и укрепление семьи </a:t>
            </a:r>
          </a:p>
          <a:p>
            <a:r>
              <a:rPr lang="ru-RU" dirty="0" smtClean="0"/>
              <a:t>Апробирование  спортивной, образовательно-игровой программы «Всё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ru-RU" dirty="0" smtClean="0"/>
              <a:t> с семьи» на семьях участников проекта. Корректировка или утверждение программы.</a:t>
            </a:r>
          </a:p>
          <a:p>
            <a:r>
              <a:rPr lang="ru-RU" dirty="0" smtClean="0"/>
              <a:t>Написание графика площадок и мероприятий для проведения программы «Всё начинается с семьи» (на открытых площадках)</a:t>
            </a:r>
          </a:p>
          <a:p>
            <a:r>
              <a:rPr lang="ru-RU" dirty="0" smtClean="0"/>
              <a:t>Проведение программы «всё начинается с семьи» на площадках и мероприятиях города (на открытых площадках)</a:t>
            </a:r>
          </a:p>
          <a:p>
            <a:r>
              <a:rPr lang="ru-RU" dirty="0" smtClean="0"/>
              <a:t>Написание графика площадок и мероприятий для проведения программы «Всё начинается с семьи» (на закрытых площадках)</a:t>
            </a:r>
          </a:p>
          <a:p>
            <a:r>
              <a:rPr lang="ru-RU" dirty="0" smtClean="0"/>
              <a:t>Проведение программы «всё начинается с семьи» на площадках и мероприятиях города (на закрытых площадках)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24250" y="123826"/>
            <a:ext cx="3533775" cy="2356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23826"/>
            <a:ext cx="3114675" cy="2336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1854995"/>
            <a:ext cx="3219450" cy="2131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725" y="4283870"/>
            <a:ext cx="3219450" cy="23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203200"/>
            <a:ext cx="45720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Смета проекта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821608"/>
              </p:ext>
            </p:extLst>
          </p:nvPr>
        </p:nvGraphicFramePr>
        <p:xfrm>
          <a:off x="5714997" y="95249"/>
          <a:ext cx="6057902" cy="621961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05352">
                  <a:extLst>
                    <a:ext uri="{9D8B030D-6E8A-4147-A177-3AD203B41FA5}">
                      <a16:colId xmlns:a16="http://schemas.microsoft.com/office/drawing/2014/main" val="1160037089"/>
                    </a:ext>
                  </a:extLst>
                </a:gridCol>
                <a:gridCol w="1149540">
                  <a:extLst>
                    <a:ext uri="{9D8B030D-6E8A-4147-A177-3AD203B41FA5}">
                      <a16:colId xmlns:a16="http://schemas.microsoft.com/office/drawing/2014/main" val="325064067"/>
                    </a:ext>
                  </a:extLst>
                </a:gridCol>
                <a:gridCol w="1240775">
                  <a:extLst>
                    <a:ext uri="{9D8B030D-6E8A-4147-A177-3AD203B41FA5}">
                      <a16:colId xmlns:a16="http://schemas.microsoft.com/office/drawing/2014/main" val="4131802664"/>
                    </a:ext>
                  </a:extLst>
                </a:gridCol>
                <a:gridCol w="1076556">
                  <a:extLst>
                    <a:ext uri="{9D8B030D-6E8A-4147-A177-3AD203B41FA5}">
                      <a16:colId xmlns:a16="http://schemas.microsoft.com/office/drawing/2014/main" val="3789680129"/>
                    </a:ext>
                  </a:extLst>
                </a:gridCol>
                <a:gridCol w="1085679">
                  <a:extLst>
                    <a:ext uri="{9D8B030D-6E8A-4147-A177-3AD203B41FA5}">
                      <a16:colId xmlns:a16="http://schemas.microsoft.com/office/drawing/2014/main" val="649154604"/>
                    </a:ext>
                  </a:extLst>
                </a:gridCol>
              </a:tblGrid>
              <a:tr h="646213">
                <a:tc>
                  <a:txBody>
                    <a:bodyPr/>
                    <a:lstStyle/>
                    <a:p>
                      <a:pPr marL="16192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расходов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за 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цена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363647713"/>
                  </a:ext>
                </a:extLst>
              </a:tr>
              <a:tr h="616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Кубики «Учусь считать»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271831742"/>
                  </a:ext>
                </a:extLst>
              </a:tr>
              <a:tr h="62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Кубики «Читаем и считаем»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2147717265"/>
                  </a:ext>
                </a:extLst>
              </a:tr>
              <a:tr h="82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Кубики «Сложи аппликацию»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11.747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2500344013"/>
                  </a:ext>
                </a:extLst>
              </a:tr>
              <a:tr h="82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Игровой лабиринт тоннель полукруглый (угловой)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16.490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765420830"/>
                  </a:ext>
                </a:extLst>
              </a:tr>
              <a:tr h="82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Напольная игра «Классики»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377954188"/>
                  </a:ext>
                </a:extLst>
              </a:tr>
              <a:tr h="1233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Конструктор «Вариант -5»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3475929202"/>
                  </a:ext>
                </a:extLst>
              </a:tr>
              <a:tr h="616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Конструктор «Вариант -1»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мягкий модуль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09" marR="40309" marT="0" marB="0"/>
                </a:tc>
                <a:extLst>
                  <a:ext uri="{0D108BD9-81ED-4DB2-BD59-A6C34878D82A}">
                    <a16:rowId xmlns:a16="http://schemas.microsoft.com/office/drawing/2014/main" val="1233409647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54" y="3923342"/>
            <a:ext cx="2563184" cy="2563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17" y="1727830"/>
            <a:ext cx="2696534" cy="2696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6399"/>
            <a:ext cx="2648909" cy="26489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49" y="6388555"/>
            <a:ext cx="6211801" cy="4694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1420" y="5973056"/>
            <a:ext cx="4210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 игровые модули были выбраны на официальном сайте Торгового дома «Карусель» https://tdkarusel.ru/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430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399" y="279400"/>
            <a:ext cx="8448675" cy="13255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Мониторинг и контроль реализации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49550"/>
            <a:ext cx="4933950" cy="29273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Оценка эффективности проекта -</a:t>
            </a:r>
          </a:p>
          <a:p>
            <a:pPr marL="0" indent="0" algn="ctr">
              <a:buNone/>
            </a:pPr>
            <a:r>
              <a:rPr lang="ru-RU" dirty="0"/>
              <a:t>р</a:t>
            </a:r>
            <a:r>
              <a:rPr lang="ru-RU" dirty="0" smtClean="0"/>
              <a:t>азработка критериев эффективности проекта</a:t>
            </a:r>
          </a:p>
          <a:p>
            <a:pPr marL="0" indent="0" algn="ctr">
              <a:buNone/>
            </a:pPr>
            <a:r>
              <a:rPr lang="ru-RU" dirty="0"/>
              <a:t>и</a:t>
            </a:r>
            <a:r>
              <a:rPr lang="ru-RU" dirty="0" smtClean="0"/>
              <a:t>  оценка проекта на основании разработанных критериев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2263775"/>
            <a:ext cx="5181600" cy="3556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322263"/>
            <a:ext cx="3195638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325</Words>
  <Application>Microsoft Office PowerPoint</Application>
  <PresentationFormat>Широкоэкранный</PresentationFormat>
  <Paragraphs>81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Актуальность</vt:lpstr>
      <vt:lpstr>Презентация PowerPoint</vt:lpstr>
      <vt:lpstr>Презентация PowerPoint</vt:lpstr>
      <vt:lpstr>Команда проекта</vt:lpstr>
      <vt:lpstr>Этапы проекта I. Подготовительный этап</vt:lpstr>
      <vt:lpstr>II. Реализация проекта</vt:lpstr>
      <vt:lpstr>Смета проекта</vt:lpstr>
      <vt:lpstr>III. Мониторинг и контроль реализации проекта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Кирилл</cp:lastModifiedBy>
  <cp:revision>8</cp:revision>
  <dcterms:created xsi:type="dcterms:W3CDTF">2018-06-26T18:52:32Z</dcterms:created>
  <dcterms:modified xsi:type="dcterms:W3CDTF">2018-06-26T20:22:27Z</dcterms:modified>
</cp:coreProperties>
</file>