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9" r:id="rId3"/>
    <p:sldId id="257" r:id="rId4"/>
    <p:sldId id="258" r:id="rId5"/>
    <p:sldId id="259" r:id="rId6"/>
    <p:sldId id="262" r:id="rId7"/>
    <p:sldId id="263" r:id="rId8"/>
    <p:sldId id="264" r:id="rId9"/>
    <p:sldId id="265" r:id="rId10"/>
    <p:sldId id="266" r:id="rId11"/>
    <p:sldId id="268"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0" d="100"/>
          <a:sy n="60" d="100"/>
        </p:scale>
        <p:origin x="-96" y="-3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FE91D7-1C68-4D82-AFE5-5A2BF95C07A7}" type="datetimeFigureOut">
              <a:rPr lang="ru-RU" smtClean="0"/>
              <a:t>23.07.2018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7D0ACB-0D64-4F66-B227-93642360D5C4}"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57D0ACB-0D64-4F66-B227-93642360D5C4}" type="slidenum">
              <a:rPr lang="ru-RU" smtClean="0"/>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23.07.2018</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transition spd="slow" advClick="0" advTm="10000">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10000">
    <p:wedg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10000">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23.07.2018</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transition spd="slow" advClick="0" advTm="10000">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23.07.2018</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slow" advClick="0" advTm="10000">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23.07.2018</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10000">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23.07.2018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advClick="0" advTm="10000">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23.07.2018</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10000">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23.07.2018</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10000">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23.07.2018</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10000">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23.07.2018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spd="slow" advClick="0" advTm="10000">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23.07.2018</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10000">
    <p:wedge/>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857232"/>
            <a:ext cx="7772400" cy="1470025"/>
          </a:xfrm>
        </p:spPr>
        <p:txBody>
          <a:bodyPr/>
          <a:lstStyle/>
          <a:p>
            <a:r>
              <a:rPr lang="ru-RU" dirty="0" smtClean="0">
                <a:latin typeface="Times New Roman" pitchFamily="18" charset="0"/>
                <a:cs typeface="Times New Roman" pitchFamily="18" charset="0"/>
              </a:rPr>
              <a:t>Вторая экспедиция на </a:t>
            </a:r>
            <a:r>
              <a:rPr lang="ru-RU" dirty="0" err="1" smtClean="0">
                <a:latin typeface="Times New Roman" pitchFamily="18" charset="0"/>
                <a:cs typeface="Times New Roman" pitchFamily="18" charset="0"/>
              </a:rPr>
              <a:t>Танюрер</a:t>
            </a:r>
            <a:endParaRPr lang="ru-RU"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57290" y="2500306"/>
            <a:ext cx="6400800" cy="2324104"/>
          </a:xfrm>
        </p:spPr>
        <p:txBody>
          <a:bodyPr>
            <a:normAutofit/>
          </a:bodyPr>
          <a:lstStyle/>
          <a:p>
            <a:r>
              <a:rPr lang="ru-RU" dirty="0" smtClean="0">
                <a:latin typeface="Times New Roman" pitchFamily="18" charset="0"/>
                <a:cs typeface="Times New Roman" pitchFamily="18" charset="0"/>
              </a:rPr>
              <a:t>Волонтеры УБСМОО «ШАН «Полярная сова»</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Усть-Белая,</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и</a:t>
            </a:r>
            <a:r>
              <a:rPr lang="ru-RU" dirty="0" smtClean="0">
                <a:latin typeface="Times New Roman" pitchFamily="18" charset="0"/>
                <a:cs typeface="Times New Roman" pitchFamily="18" charset="0"/>
              </a:rPr>
              <a:t>юль 2018г</a:t>
            </a:r>
            <a:endParaRPr lang="ru-RU" dirty="0">
              <a:latin typeface="Times New Roman" pitchFamily="18" charset="0"/>
              <a:cs typeface="Times New Roman" pitchFamily="18" charset="0"/>
            </a:endParaRPr>
          </a:p>
        </p:txBody>
      </p:sp>
    </p:spTree>
  </p:cSld>
  <p:clrMapOvr>
    <a:masterClrMapping/>
  </p:clrMapOvr>
  <p:transition spd="slow" advClick="0" advTm="10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5"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2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1" dur="2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2" dur="2000"/>
                                        <p:tgtEl>
                                          <p:spTgt spid="3">
                                            <p:txEl>
                                              <p:pRg st="2" end="2"/>
                                            </p:txEl>
                                          </p:spTgt>
                                        </p:tgtEl>
                                      </p:cBhvr>
                                    </p:animEffect>
                                  </p:childTnLst>
                                </p:cTn>
                              </p:par>
                            </p:childTnLst>
                          </p:cTn>
                        </p:par>
                        <p:par>
                          <p:cTn id="23" fill="hold">
                            <p:stCondLst>
                              <p:cond delay="2000"/>
                            </p:stCondLst>
                            <p:childTnLst>
                              <p:par>
                                <p:cTn id="24" presetID="55"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2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7" dur="2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C:\Users\У-32\Desktop\DSC_0172.JPG"/>
          <p:cNvPicPr>
            <a:picLocks noGrp="1"/>
          </p:cNvPicPr>
          <p:nvPr>
            <p:ph sz="half"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85720" y="357166"/>
            <a:ext cx="3090260" cy="40719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Содержимое 3"/>
          <p:cNvSpPr>
            <a:spLocks noGrp="1"/>
          </p:cNvSpPr>
          <p:nvPr>
            <p:ph sz="half" idx="2"/>
          </p:nvPr>
        </p:nvSpPr>
        <p:spPr>
          <a:xfrm>
            <a:off x="4286248" y="428604"/>
            <a:ext cx="4400552" cy="5697559"/>
          </a:xfrm>
        </p:spPr>
        <p:txBody>
          <a:bodyPr>
            <a:normAutofit fontScale="92500"/>
          </a:bodyPr>
          <a:lstStyle/>
          <a:p>
            <a:pPr algn="just"/>
            <a:r>
              <a:rPr lang="ru-RU" dirty="0" smtClean="0">
                <a:latin typeface="Times New Roman" pitchFamily="18" charset="0"/>
                <a:cs typeface="Times New Roman" pitchFamily="18" charset="0"/>
              </a:rPr>
              <a:t>Каждый </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наверное, думал, что он прикоснулся к истории своей Родины и сделал что-то очень важное в своей жизни, сравнивал свои мелкие трудности с теми, с которыми пришлось встретиться строителям аэродрома,  летчикам, которые в морозы, пургу, без навигации перегоняли самолеты, чтобы защитить нашу Родину от фашистов. </a:t>
            </a:r>
            <a:endParaRPr lang="ru-RU" dirty="0">
              <a:latin typeface="Times New Roman" pitchFamily="18" charset="0"/>
              <a:cs typeface="Times New Roman" pitchFamily="18" charset="0"/>
            </a:endParaRPr>
          </a:p>
        </p:txBody>
      </p:sp>
      <p:pic>
        <p:nvPicPr>
          <p:cNvPr id="6" name="Рисунок 5"/>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71472" y="642918"/>
            <a:ext cx="3373444" cy="41434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descr="C:\Users\У-32\Desktop\DSC_0083.JPG"/>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14282" y="1142984"/>
            <a:ext cx="3428992" cy="42148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Рисунок 7" descr="C:\Users\У-32\Desktop\DSC_0091.JPG"/>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71472" y="2428868"/>
            <a:ext cx="3500462" cy="42148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advClick="0" advTm="10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strVal val="#ppt_w*0.70"/>
                                          </p:val>
                                        </p:tav>
                                        <p:tav tm="100000">
                                          <p:val>
                                            <p:strVal val="#ppt_w"/>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animEffect transition="in" filter="fade">
                                      <p:cBhvr>
                                        <p:cTn id="14" dur="2000"/>
                                        <p:tgtEl>
                                          <p:spTgt spid="5"/>
                                        </p:tgtEl>
                                      </p:cBhvr>
                                    </p:animEffect>
                                  </p:childTnLst>
                                </p:cTn>
                              </p:par>
                            </p:childTnLst>
                          </p:cTn>
                        </p:par>
                        <p:par>
                          <p:cTn id="15" fill="hold">
                            <p:stCondLst>
                              <p:cond delay="2000"/>
                            </p:stCondLst>
                            <p:childTnLst>
                              <p:par>
                                <p:cTn id="16" presetID="55"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2000" fill="hold"/>
                                        <p:tgtEl>
                                          <p:spTgt spid="6"/>
                                        </p:tgtEl>
                                        <p:attrNameLst>
                                          <p:attrName>ppt_w</p:attrName>
                                        </p:attrNameLst>
                                      </p:cBhvr>
                                      <p:tavLst>
                                        <p:tav tm="0">
                                          <p:val>
                                            <p:strVal val="#ppt_w*0.70"/>
                                          </p:val>
                                        </p:tav>
                                        <p:tav tm="100000">
                                          <p:val>
                                            <p:strVal val="#ppt_w"/>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animEffect transition="in" filter="fade">
                                      <p:cBhvr>
                                        <p:cTn id="20" dur="2000"/>
                                        <p:tgtEl>
                                          <p:spTgt spid="6"/>
                                        </p:tgtEl>
                                      </p:cBhvr>
                                    </p:animEffect>
                                  </p:childTnLst>
                                </p:cTn>
                              </p:par>
                            </p:childTnLst>
                          </p:cTn>
                        </p:par>
                        <p:par>
                          <p:cTn id="21" fill="hold">
                            <p:stCondLst>
                              <p:cond delay="4000"/>
                            </p:stCondLst>
                            <p:childTnLst>
                              <p:par>
                                <p:cTn id="22" presetID="55"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2000" fill="hold"/>
                                        <p:tgtEl>
                                          <p:spTgt spid="7"/>
                                        </p:tgtEl>
                                        <p:attrNameLst>
                                          <p:attrName>ppt_w</p:attrName>
                                        </p:attrNameLst>
                                      </p:cBhvr>
                                      <p:tavLst>
                                        <p:tav tm="0">
                                          <p:val>
                                            <p:strVal val="#ppt_w*0.70"/>
                                          </p:val>
                                        </p:tav>
                                        <p:tav tm="100000">
                                          <p:val>
                                            <p:strVal val="#ppt_w"/>
                                          </p:val>
                                        </p:tav>
                                      </p:tavLst>
                                    </p:anim>
                                    <p:anim calcmode="lin" valueType="num">
                                      <p:cBhvr>
                                        <p:cTn id="25" dur="2000" fill="hold"/>
                                        <p:tgtEl>
                                          <p:spTgt spid="7"/>
                                        </p:tgtEl>
                                        <p:attrNameLst>
                                          <p:attrName>ppt_h</p:attrName>
                                        </p:attrNameLst>
                                      </p:cBhvr>
                                      <p:tavLst>
                                        <p:tav tm="0">
                                          <p:val>
                                            <p:strVal val="#ppt_h"/>
                                          </p:val>
                                        </p:tav>
                                        <p:tav tm="100000">
                                          <p:val>
                                            <p:strVal val="#ppt_h"/>
                                          </p:val>
                                        </p:tav>
                                      </p:tavLst>
                                    </p:anim>
                                    <p:animEffect transition="in" filter="fade">
                                      <p:cBhvr>
                                        <p:cTn id="26" dur="2000"/>
                                        <p:tgtEl>
                                          <p:spTgt spid="7"/>
                                        </p:tgtEl>
                                      </p:cBhvr>
                                    </p:animEffect>
                                  </p:childTnLst>
                                </p:cTn>
                              </p:par>
                            </p:childTnLst>
                          </p:cTn>
                        </p:par>
                        <p:par>
                          <p:cTn id="27" fill="hold">
                            <p:stCondLst>
                              <p:cond delay="6000"/>
                            </p:stCondLst>
                            <p:childTnLst>
                              <p:par>
                                <p:cTn id="28" presetID="55"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2000" fill="hold"/>
                                        <p:tgtEl>
                                          <p:spTgt spid="8"/>
                                        </p:tgtEl>
                                        <p:attrNameLst>
                                          <p:attrName>ppt_w</p:attrName>
                                        </p:attrNameLst>
                                      </p:cBhvr>
                                      <p:tavLst>
                                        <p:tav tm="0">
                                          <p:val>
                                            <p:strVal val="#ppt_w*0.70"/>
                                          </p:val>
                                        </p:tav>
                                        <p:tav tm="100000">
                                          <p:val>
                                            <p:strVal val="#ppt_w"/>
                                          </p:val>
                                        </p:tav>
                                      </p:tavLst>
                                    </p:anim>
                                    <p:anim calcmode="lin" valueType="num">
                                      <p:cBhvr>
                                        <p:cTn id="31" dur="2000" fill="hold"/>
                                        <p:tgtEl>
                                          <p:spTgt spid="8"/>
                                        </p:tgtEl>
                                        <p:attrNameLst>
                                          <p:attrName>ppt_h</p:attrName>
                                        </p:attrNameLst>
                                      </p:cBhvr>
                                      <p:tavLst>
                                        <p:tav tm="0">
                                          <p:val>
                                            <p:strVal val="#ppt_h"/>
                                          </p:val>
                                        </p:tav>
                                        <p:tav tm="100000">
                                          <p:val>
                                            <p:strVal val="#ppt_h"/>
                                          </p:val>
                                        </p:tav>
                                      </p:tavLst>
                                    </p:anim>
                                    <p:animEffect transition="in" filter="fade">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457200" y="857232"/>
            <a:ext cx="8229600" cy="5268931"/>
          </a:xfrm>
        </p:spPr>
        <p:txBody>
          <a:bodyPr>
            <a:normAutofit lnSpcReduction="10000"/>
          </a:bodyPr>
          <a:lstStyle/>
          <a:p>
            <a:pPr algn="just"/>
            <a:r>
              <a:rPr lang="ru-RU" dirty="0" smtClean="0">
                <a:latin typeface="Times New Roman" pitchFamily="18" charset="0"/>
                <a:cs typeface="Times New Roman" pitchFamily="18" charset="0"/>
              </a:rPr>
              <a:t>Война уже давно закончилась, но «белые пятна» той войны раздаются эхом до сих пор. Мне кажется, долг нашего поколения – помнить имена героев, которые не жалея своей жизни, прогнали с нашей земли фашистов.</a:t>
            </a:r>
          </a:p>
          <a:p>
            <a:endParaRPr lang="ru-RU" dirty="0" smtClean="0"/>
          </a:p>
          <a:p>
            <a:endParaRPr lang="ru-RU" dirty="0" smtClean="0"/>
          </a:p>
          <a:p>
            <a:endParaRPr lang="ru-RU" dirty="0" smtClean="0"/>
          </a:p>
          <a:p>
            <a:pPr>
              <a:buNone/>
            </a:pPr>
            <a:r>
              <a:rPr lang="ru-RU" dirty="0" smtClean="0">
                <a:latin typeface="Times New Roman" pitchFamily="18" charset="0"/>
                <a:cs typeface="Times New Roman" pitchFamily="18" charset="0"/>
              </a:rPr>
              <a:t>Руководитель экспедиции Игнатьева Л.Е.</a:t>
            </a:r>
            <a:endParaRPr lang="ru-RU" dirty="0">
              <a:latin typeface="Times New Roman" pitchFamily="18" charset="0"/>
              <a:cs typeface="Times New Roman" pitchFamily="18" charset="0"/>
            </a:endParaRPr>
          </a:p>
        </p:txBody>
      </p:sp>
    </p:spTree>
  </p:cSld>
  <p:clrMapOvr>
    <a:masterClrMapping/>
  </p:clrMapOvr>
  <p:transition spd="slow" advClick="0" advTm="10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6">
                                            <p:txEl>
                                              <p:pRg st="0" end="0"/>
                                            </p:txEl>
                                          </p:spTgt>
                                        </p:tgtEl>
                                      </p:cBhvr>
                                    </p:animEffect>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fade">
                                      <p:cBhvr>
                                        <p:cTn id="13" dur="2000"/>
                                        <p:tgtEl>
                                          <p:spTgt spid="6">
                                            <p:txEl>
                                              <p:pRg st="4" end="4"/>
                                            </p:txEl>
                                          </p:spTgt>
                                        </p:tgtEl>
                                      </p:cBhvr>
                                    </p:animEffect>
                                    <p:anim calcmode="lin" valueType="num">
                                      <p:cBhvr>
                                        <p:cTn id="14" dur="2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5" dur="2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fontScale="85000" lnSpcReduction="20000"/>
          </a:bodyPr>
          <a:lstStyle/>
          <a:p>
            <a:pPr algn="just"/>
            <a:r>
              <a:rPr lang="ru-RU" sz="3300" dirty="0" smtClean="0">
                <a:latin typeface="Times New Roman" pitchFamily="18" charset="0"/>
                <a:cs typeface="Times New Roman" pitchFamily="18" charset="0"/>
              </a:rPr>
              <a:t>Как бы ни была далека Чукотка от западных границ России, но и эта земля была причастна к победе 1945 года. Все меньше и меньше остается ветеранов, тружеников тыла и очевидцев Великой Отечественной  войны. Но «белые пятна» страниц истории все еще остаются. Одним из таких страниц стала трасса «АЛСИБ». Народы Чукотки не только сдавали пушнину, рыбу, оленину на фронт, не только меховые варежки и унты отправляли в посылках незнакомому солдату, но и много людей напрямую работали на фронт – строили аэродромы для новой трассы по перегонке самолетов из Америки на линию фронта. Многие десятилетия эта трасса была закрытой темой. Только в последние годы документы об этой трассе были рассекречены.</a:t>
            </a:r>
          </a:p>
          <a:p>
            <a:endParaRPr lang="ru-RU" dirty="0"/>
          </a:p>
        </p:txBody>
      </p:sp>
    </p:spTree>
  </p:cSld>
  <p:clrMapOvr>
    <a:masterClrMapping/>
  </p:clrMapOvr>
  <p:transition spd="slow" advClick="0" advTm="10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3">
                                            <p:txEl>
                                              <p:pRg st="0" end="0"/>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Цель экспедиции</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dirty="0" smtClean="0">
                <a:latin typeface="Times New Roman" pitchFamily="18" charset="0"/>
                <a:cs typeface="Times New Roman" pitchFamily="18" charset="0"/>
              </a:rPr>
              <a:t>Привести в порядок могилы летчиков </a:t>
            </a:r>
            <a:r>
              <a:rPr lang="ru-RU" dirty="0" err="1" smtClean="0">
                <a:latin typeface="Times New Roman" pitchFamily="18" charset="0"/>
                <a:cs typeface="Times New Roman" pitchFamily="18" charset="0"/>
              </a:rPr>
              <a:t>АЛСИБа</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Формировать мотивацию </a:t>
            </a:r>
            <a:r>
              <a:rPr lang="ru-RU" dirty="0" smtClean="0">
                <a:latin typeface="Times New Roman" pitchFamily="18" charset="0"/>
                <a:cs typeface="Times New Roman" pitchFamily="18" charset="0"/>
              </a:rPr>
              <a:t>у </a:t>
            </a:r>
            <a:r>
              <a:rPr lang="ru-RU" dirty="0" smtClean="0">
                <a:latin typeface="Times New Roman" pitchFamily="18" charset="0"/>
                <a:cs typeface="Times New Roman" pitchFamily="18" charset="0"/>
              </a:rPr>
              <a:t>подростков к </a:t>
            </a:r>
            <a:r>
              <a:rPr lang="ru-RU" dirty="0" smtClean="0">
                <a:latin typeface="Times New Roman" pitchFamily="18" charset="0"/>
                <a:cs typeface="Times New Roman" pitchFamily="18" charset="0"/>
              </a:rPr>
              <a:t>активной жизненной </a:t>
            </a:r>
            <a:r>
              <a:rPr lang="ru-RU" dirty="0" smtClean="0">
                <a:latin typeface="Times New Roman" pitchFamily="18" charset="0"/>
                <a:cs typeface="Times New Roman" pitchFamily="18" charset="0"/>
              </a:rPr>
              <a:t>позиции</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Заинтересовать подростков к изучению исторического прошлого </a:t>
            </a:r>
            <a:r>
              <a:rPr lang="ru-RU" dirty="0" smtClean="0">
                <a:latin typeface="Times New Roman" pitchFamily="18" charset="0"/>
                <a:cs typeface="Times New Roman" pitchFamily="18" charset="0"/>
              </a:rPr>
              <a:t>своего </a:t>
            </a:r>
            <a:r>
              <a:rPr lang="ru-RU" dirty="0" smtClean="0">
                <a:latin typeface="Times New Roman" pitchFamily="18" charset="0"/>
                <a:cs typeface="Times New Roman" pitchFamily="18" charset="0"/>
              </a:rPr>
              <a:t>народа.</a:t>
            </a:r>
            <a:endParaRPr lang="ru-RU" dirty="0" smtClean="0">
              <a:latin typeface="Times New Roman" pitchFamily="18" charset="0"/>
              <a:cs typeface="Times New Roman" pitchFamily="18" charset="0"/>
            </a:endParaRPr>
          </a:p>
        </p:txBody>
      </p:sp>
    </p:spTree>
  </p:cSld>
  <p:clrMapOvr>
    <a:masterClrMapping/>
  </p:clrMapOvr>
  <p:transition spd="slow" advClick="0" advTm="10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7"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7"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anim calcmode="lin" valueType="num">
                                      <p:cBhvr>
                                        <p:cTn id="26"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История </a:t>
            </a:r>
            <a:r>
              <a:rPr lang="ru-RU" dirty="0" err="1" smtClean="0">
                <a:latin typeface="Times New Roman" pitchFamily="18" charset="0"/>
                <a:cs typeface="Times New Roman" pitchFamily="18" charset="0"/>
              </a:rPr>
              <a:t>Танюрера</a:t>
            </a:r>
            <a:endParaRPr lang="ru-RU" dirty="0">
              <a:latin typeface="Times New Roman" pitchFamily="18" charset="0"/>
              <a:cs typeface="Times New Roman" pitchFamily="18" charset="0"/>
            </a:endParaRPr>
          </a:p>
        </p:txBody>
      </p:sp>
      <p:pic>
        <p:nvPicPr>
          <p:cNvPr id="5" name="Содержимое 4" descr="C:\Users\user\Desktop\аэродром ТАНЮРЕР\танюрер.jpeg"/>
          <p:cNvPicPr>
            <a:picLocks noGrp="1"/>
          </p:cNvPicPr>
          <p:nvPr>
            <p:ph sz="half" idx="1"/>
          </p:nvPr>
        </p:nvPicPr>
        <p:blipFill>
          <a:blip r:embed="rId2"/>
          <a:srcRect/>
          <a:stretch>
            <a:fillRect/>
          </a:stretch>
        </p:blipFill>
        <p:spPr bwMode="auto">
          <a:xfrm>
            <a:off x="642910" y="1714488"/>
            <a:ext cx="3429024" cy="3571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Содержимое 3"/>
          <p:cNvSpPr>
            <a:spLocks noGrp="1"/>
          </p:cNvSpPr>
          <p:nvPr>
            <p:ph sz="half" idx="2"/>
          </p:nvPr>
        </p:nvSpPr>
        <p:spPr>
          <a:xfrm>
            <a:off x="3857620" y="1600200"/>
            <a:ext cx="4829180" cy="5257800"/>
          </a:xfrm>
        </p:spPr>
        <p:txBody>
          <a:bodyPr>
            <a:normAutofit fontScale="85000" lnSpcReduction="20000"/>
          </a:bodyPr>
          <a:lstStyle/>
          <a:p>
            <a:pPr algn="just"/>
            <a:r>
              <a:rPr lang="ru-RU" dirty="0" err="1" smtClean="0">
                <a:latin typeface="Times New Roman" pitchFamily="18" charset="0"/>
                <a:cs typeface="Times New Roman" pitchFamily="18" charset="0"/>
              </a:rPr>
              <a:t>Танюрер</a:t>
            </a:r>
            <a:r>
              <a:rPr lang="ru-RU" dirty="0" smtClean="0">
                <a:latin typeface="Times New Roman" pitchFamily="18" charset="0"/>
                <a:cs typeface="Times New Roman" pitchFamily="18" charset="0"/>
              </a:rPr>
              <a:t> – один из </a:t>
            </a:r>
            <a:r>
              <a:rPr lang="ru-RU" dirty="0" smtClean="0">
                <a:latin typeface="Times New Roman" pitchFamily="18" charset="0"/>
                <a:cs typeface="Times New Roman" pitchFamily="18" charset="0"/>
              </a:rPr>
              <a:t>запасных </a:t>
            </a:r>
            <a:r>
              <a:rPr lang="ru-RU" dirty="0" smtClean="0">
                <a:latin typeface="Times New Roman" pitchFamily="18" charset="0"/>
                <a:cs typeface="Times New Roman" pitchFamily="18" charset="0"/>
              </a:rPr>
              <a:t>аэродромов «подскока» авиатрассы АЛСИБ, который за полгода был построен к концу 1944 года.  На строительстве взлетно-посадочной полосы участвовали все мужчины из сел </a:t>
            </a:r>
            <a:r>
              <a:rPr lang="ru-RU" dirty="0" err="1" smtClean="0">
                <a:latin typeface="Times New Roman" pitchFamily="18" charset="0"/>
                <a:cs typeface="Times New Roman" pitchFamily="18" charset="0"/>
              </a:rPr>
              <a:t>Краснено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Усть-Белой</a:t>
            </a:r>
            <a:r>
              <a:rPr lang="ru-RU" dirty="0" smtClean="0">
                <a:latin typeface="Times New Roman" pitchFamily="18" charset="0"/>
                <a:cs typeface="Times New Roman" pitchFamily="18" charset="0"/>
              </a:rPr>
              <a:t>, Снежного, вместе с ними работали заключенные из Колымы. Строительство было засекречено, как и вся трасса. Взлетно-посадочные полосы покрыли металлическими гофрированными листами, закупленными в США.</a:t>
            </a:r>
          </a:p>
          <a:p>
            <a:endParaRPr lang="ru-RU" dirty="0"/>
          </a:p>
        </p:txBody>
      </p:sp>
    </p:spTree>
  </p:cSld>
  <p:clrMapOvr>
    <a:masterClrMapping/>
  </p:clrMapOvr>
  <p:transition spd="slow" advClick="0" advTm="10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anim calcmode="lin" valueType="num">
                                      <p:cBhvr>
                                        <p:cTn id="13"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Трагедии трассы</a:t>
            </a:r>
            <a:endParaRPr lang="ru-RU" dirty="0">
              <a:latin typeface="Times New Roman" pitchFamily="18" charset="0"/>
              <a:cs typeface="Times New Roman" pitchFamily="18" charset="0"/>
            </a:endParaRPr>
          </a:p>
        </p:txBody>
      </p:sp>
      <p:pic>
        <p:nvPicPr>
          <p:cNvPr id="5" name="Picture 2" descr="C:\Users\admin\Desktop\класс\фото 2014-2015г школа\фото Танюрер\DSC_0240.JPG"/>
          <p:cNvPicPr>
            <a:picLocks noGrp="1" noChangeAspect="1" noChangeArrowheads="1"/>
          </p:cNvPicPr>
          <p:nvPr>
            <p:ph sz="half" idx="1"/>
          </p:nvPr>
        </p:nvPicPr>
        <p:blipFill>
          <a:blip r:embed="rId2" cstate="print"/>
          <a:stretch>
            <a:fillRect/>
          </a:stretch>
        </p:blipFill>
        <p:spPr>
          <a:xfrm>
            <a:off x="304800" y="2564977"/>
            <a:ext cx="4191000" cy="27948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Содержимое 3"/>
          <p:cNvSpPr>
            <a:spLocks noGrp="1"/>
          </p:cNvSpPr>
          <p:nvPr>
            <p:ph sz="half" idx="2"/>
          </p:nvPr>
        </p:nvSpPr>
        <p:spPr>
          <a:xfrm>
            <a:off x="4429124" y="1357298"/>
            <a:ext cx="4257676" cy="5286412"/>
          </a:xfrm>
        </p:spPr>
        <p:txBody>
          <a:bodyPr>
            <a:normAutofit fontScale="77500" lnSpcReduction="20000"/>
          </a:bodyPr>
          <a:lstStyle/>
          <a:p>
            <a:pPr algn="just"/>
            <a:r>
              <a:rPr lang="ru-RU" dirty="0" smtClean="0">
                <a:latin typeface="Times New Roman" pitchFamily="18" charset="0"/>
                <a:cs typeface="Times New Roman" pitchFamily="18" charset="0"/>
              </a:rPr>
              <a:t>За время работы трассы на ее части, обслуживаемой советской стороной, произошло 279 летных происшествий, из них 39 катастроф, 49 аварий, 131 поломка и 60 вынужденных посадок. Погибло 114 человек. </a:t>
            </a:r>
            <a:r>
              <a:rPr lang="ru-RU" dirty="0" smtClean="0">
                <a:latin typeface="Times New Roman" pitchFamily="18" charset="0"/>
                <a:cs typeface="Times New Roman" pitchFamily="18" charset="0"/>
              </a:rPr>
              <a:t>Причиной </a:t>
            </a:r>
            <a:r>
              <a:rPr lang="ru-RU" dirty="0" smtClean="0">
                <a:latin typeface="Times New Roman" pitchFamily="18" charset="0"/>
                <a:cs typeface="Times New Roman" pitchFamily="18" charset="0"/>
              </a:rPr>
              <a:t>трагедий были непривычная и неизученная местность, сложная для ориентирования, сложные метеоусловия, плохое </a:t>
            </a:r>
            <a:r>
              <a:rPr lang="ru-RU" dirty="0" err="1" smtClean="0">
                <a:latin typeface="Times New Roman" pitchFamily="18" charset="0"/>
                <a:cs typeface="Times New Roman" pitchFamily="18" charset="0"/>
              </a:rPr>
              <a:t>метеообеспечение</a:t>
            </a:r>
            <a:r>
              <a:rPr lang="ru-RU" dirty="0" smtClean="0">
                <a:latin typeface="Times New Roman" pitchFamily="18" charset="0"/>
                <a:cs typeface="Times New Roman" pitchFamily="18" charset="0"/>
              </a:rPr>
              <a:t>, неточные, несвоевременные прогнозы погоды</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Такие трагедии случались и на </a:t>
            </a:r>
            <a:r>
              <a:rPr lang="ru-RU" dirty="0" err="1" smtClean="0">
                <a:latin typeface="Times New Roman" pitchFamily="18" charset="0"/>
                <a:cs typeface="Times New Roman" pitchFamily="18" charset="0"/>
              </a:rPr>
              <a:t>Танюрере</a:t>
            </a:r>
            <a:r>
              <a:rPr lang="ru-RU" dirty="0" smtClean="0">
                <a:latin typeface="Times New Roman" pitchFamily="18" charset="0"/>
                <a:cs typeface="Times New Roman" pitchFamily="18" charset="0"/>
              </a:rPr>
              <a:t>…</a:t>
            </a:r>
          </a:p>
          <a:p>
            <a:endParaRPr lang="ru-RU" dirty="0" smtClean="0"/>
          </a:p>
          <a:p>
            <a:endParaRPr lang="ru-RU" dirty="0"/>
          </a:p>
        </p:txBody>
      </p:sp>
    </p:spTree>
  </p:cSld>
  <p:clrMapOvr>
    <a:masterClrMapping/>
  </p:clrMapOvr>
  <p:transition spd="slow" advClick="0" advTm="10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strVal val="#ppt_w*0.70"/>
                                          </p:val>
                                        </p:tav>
                                        <p:tav tm="100000">
                                          <p:val>
                                            <p:strVal val="#ppt_w"/>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animEffect transition="in" filter="fade">
                                      <p:cBhvr>
                                        <p:cTn id="15" dur="2000"/>
                                        <p:tgtEl>
                                          <p:spTgt spid="5"/>
                                        </p:tgtEl>
                                      </p:cBhvr>
                                    </p:animEffect>
                                  </p:childTnLst>
                                </p:cTn>
                              </p:par>
                              <p:par>
                                <p:cTn id="16" presetID="47" presetClass="entr" presetSubtype="0"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2000"/>
                                        <p:tgtEl>
                                          <p:spTgt spid="4">
                                            <p:txEl>
                                              <p:pRg st="0" end="0"/>
                                            </p:txEl>
                                          </p:spTgt>
                                        </p:tgtEl>
                                      </p:cBhvr>
                                    </p:animEffect>
                                    <p:anim calcmode="lin" valueType="num">
                                      <p:cBhvr>
                                        <p:cTn id="19"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0" end="0"/>
                                            </p:txEl>
                                          </p:spTgt>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2000"/>
                                        <p:tgtEl>
                                          <p:spTgt spid="4">
                                            <p:txEl>
                                              <p:pRg st="1" end="1"/>
                                            </p:txEl>
                                          </p:spTgt>
                                        </p:tgtEl>
                                      </p:cBhvr>
                                    </p:animEffect>
                                    <p:anim calcmode="lin" valueType="num">
                                      <p:cBhvr>
                                        <p:cTn id="24"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Удручающая картина</a:t>
            </a:r>
            <a:endParaRPr lang="ru-RU" dirty="0">
              <a:latin typeface="Times New Roman" pitchFamily="18" charset="0"/>
              <a:cs typeface="Times New Roman" pitchFamily="18" charset="0"/>
            </a:endParaRPr>
          </a:p>
        </p:txBody>
      </p:sp>
      <p:pic>
        <p:nvPicPr>
          <p:cNvPr id="5" name="Содержимое 4" descr="C:\Users\user\Desktop\для статьи\DSC_0810.JPG"/>
          <p:cNvPicPr>
            <a:picLocks noGrp="1"/>
          </p:cNvPicPr>
          <p:nvPr>
            <p:ph sz="half" idx="1"/>
          </p:nvPr>
        </p:nvPicPr>
        <p:blipFill>
          <a:blip r:embed="rId2" cstate="print"/>
          <a:srcRect/>
          <a:stretch>
            <a:fillRect/>
          </a:stretch>
        </p:blipFill>
        <p:spPr bwMode="auto">
          <a:xfrm>
            <a:off x="428596" y="1500174"/>
            <a:ext cx="3929090" cy="3571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Содержимое 5" descr="C:\Users\У-32\Desktop\DSC_0880.JPG"/>
          <p:cNvPicPr>
            <a:picLocks noGrp="1"/>
          </p:cNvPicPr>
          <p:nvPr>
            <p:ph sz="half" idx="2"/>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643438" y="1500174"/>
            <a:ext cx="3857652" cy="36223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descr="C:\Users\У-32\Desktop\Танюрер 2018 фото\DSC_0857.JPG"/>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357422" y="1285860"/>
            <a:ext cx="3929090" cy="5286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advClick="0" advTm="10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strVal val="#ppt_w*0.70"/>
                                          </p:val>
                                        </p:tav>
                                        <p:tav tm="100000">
                                          <p:val>
                                            <p:strVal val="#ppt_w"/>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animEffect transition="in" filter="fade">
                                      <p:cBhvr>
                                        <p:cTn id="15" dur="2000"/>
                                        <p:tgtEl>
                                          <p:spTgt spid="5"/>
                                        </p:tgtEl>
                                      </p:cBhvr>
                                    </p:animEffect>
                                  </p:childTnLst>
                                </p:cTn>
                              </p:par>
                            </p:childTnLst>
                          </p:cTn>
                        </p:par>
                        <p:par>
                          <p:cTn id="16" fill="hold">
                            <p:stCondLst>
                              <p:cond delay="4000"/>
                            </p:stCondLst>
                            <p:childTnLst>
                              <p:par>
                                <p:cTn id="17" presetID="55"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strVal val="#ppt_w*0.70"/>
                                          </p:val>
                                        </p:tav>
                                        <p:tav tm="100000">
                                          <p:val>
                                            <p:strVal val="#ppt_w"/>
                                          </p:val>
                                        </p:tav>
                                      </p:tavLst>
                                    </p:anim>
                                    <p:anim calcmode="lin" valueType="num">
                                      <p:cBhvr>
                                        <p:cTn id="20" dur="2000" fill="hold"/>
                                        <p:tgtEl>
                                          <p:spTgt spid="6"/>
                                        </p:tgtEl>
                                        <p:attrNameLst>
                                          <p:attrName>ppt_h</p:attrName>
                                        </p:attrNameLst>
                                      </p:cBhvr>
                                      <p:tavLst>
                                        <p:tav tm="0">
                                          <p:val>
                                            <p:strVal val="#ppt_h"/>
                                          </p:val>
                                        </p:tav>
                                        <p:tav tm="100000">
                                          <p:val>
                                            <p:strVal val="#ppt_h"/>
                                          </p:val>
                                        </p:tav>
                                      </p:tavLst>
                                    </p:anim>
                                    <p:animEffect transition="in" filter="fade">
                                      <p:cBhvr>
                                        <p:cTn id="21" dur="2000"/>
                                        <p:tgtEl>
                                          <p:spTgt spid="6"/>
                                        </p:tgtEl>
                                      </p:cBhvr>
                                    </p:animEffect>
                                  </p:childTnLst>
                                </p:cTn>
                              </p:par>
                            </p:childTnLst>
                          </p:cTn>
                        </p:par>
                        <p:par>
                          <p:cTn id="22" fill="hold">
                            <p:stCondLst>
                              <p:cond delay="6000"/>
                            </p:stCondLst>
                            <p:childTnLst>
                              <p:par>
                                <p:cTn id="23" presetID="55"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0.70"/>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Вместе мы – сила!</a:t>
            </a:r>
            <a:endParaRPr lang="ru-RU" dirty="0">
              <a:latin typeface="Times New Roman" pitchFamily="18" charset="0"/>
              <a:cs typeface="Times New Roman" pitchFamily="18" charset="0"/>
            </a:endParaRPr>
          </a:p>
        </p:txBody>
      </p:sp>
      <p:pic>
        <p:nvPicPr>
          <p:cNvPr id="5" name="Содержимое 4" descr="C:\Users\user\Desktop\для статьи\DSC_0868.JPG"/>
          <p:cNvPicPr>
            <a:picLocks noGrp="1"/>
          </p:cNvPicPr>
          <p:nvPr>
            <p:ph sz="half" idx="1"/>
          </p:nvPr>
        </p:nvPicPr>
        <p:blipFill>
          <a:blip r:embed="rId2" cstate="print"/>
          <a:srcRect/>
          <a:stretch>
            <a:fillRect/>
          </a:stretch>
        </p:blipFill>
        <p:spPr bwMode="auto">
          <a:xfrm>
            <a:off x="214282" y="1142984"/>
            <a:ext cx="3500034" cy="26643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Содержимое 3"/>
          <p:cNvSpPr>
            <a:spLocks noGrp="1"/>
          </p:cNvSpPr>
          <p:nvPr>
            <p:ph sz="half" idx="2"/>
          </p:nvPr>
        </p:nvSpPr>
        <p:spPr>
          <a:xfrm>
            <a:off x="4500562" y="1600200"/>
            <a:ext cx="4186238" cy="4525963"/>
          </a:xfrm>
        </p:spPr>
        <p:txBody>
          <a:bodyPr>
            <a:normAutofit fontScale="92500"/>
          </a:bodyPr>
          <a:lstStyle/>
          <a:p>
            <a:pPr algn="just"/>
            <a:r>
              <a:rPr lang="ru-RU" dirty="0" smtClean="0">
                <a:latin typeface="Times New Roman" pitchFamily="18" charset="0"/>
                <a:cs typeface="Times New Roman" pitchFamily="18" charset="0"/>
              </a:rPr>
              <a:t>Работы хватило всем: и детям, и взрослым. Общими усилиями удалось выпрямить стелу, на которой выгравированы фамилии летчиков. Переделали и покрасили основания других четырех памятников, столбы и звезды. </a:t>
            </a:r>
          </a:p>
          <a:p>
            <a:endParaRPr lang="ru-RU" dirty="0"/>
          </a:p>
        </p:txBody>
      </p:sp>
      <p:pic>
        <p:nvPicPr>
          <p:cNvPr id="6" name="Рисунок 5" descr="C:\Users\user\Desktop\для статьи\DSC_0059.JPG"/>
          <p:cNvPicPr/>
          <p:nvPr/>
        </p:nvPicPr>
        <p:blipFill>
          <a:blip r:embed="rId3" cstate="print"/>
          <a:srcRect/>
          <a:stretch>
            <a:fillRect/>
          </a:stretch>
        </p:blipFill>
        <p:spPr bwMode="auto">
          <a:xfrm>
            <a:off x="1071538" y="2500306"/>
            <a:ext cx="3769718" cy="26432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descr="C:\Users\user\Desktop\для статьи\DSC_0896.JPG"/>
          <p:cNvPicPr/>
          <p:nvPr/>
        </p:nvPicPr>
        <p:blipFill>
          <a:blip r:embed="rId4" cstate="print"/>
          <a:srcRect/>
          <a:stretch>
            <a:fillRect/>
          </a:stretch>
        </p:blipFill>
        <p:spPr bwMode="auto">
          <a:xfrm>
            <a:off x="571472" y="3857628"/>
            <a:ext cx="3786214" cy="27146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advClick="0" advTm="10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anim calcmode="lin" valueType="num">
                                      <p:cBhvr>
                                        <p:cTn id="13"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5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000" fill="hold"/>
                                        <p:tgtEl>
                                          <p:spTgt spid="5"/>
                                        </p:tgtEl>
                                        <p:attrNameLst>
                                          <p:attrName>ppt_w</p:attrName>
                                        </p:attrNameLst>
                                      </p:cBhvr>
                                      <p:tavLst>
                                        <p:tav tm="0">
                                          <p:val>
                                            <p:strVal val="#ppt_w*0.70"/>
                                          </p:val>
                                        </p:tav>
                                        <p:tav tm="100000">
                                          <p:val>
                                            <p:strVal val="#ppt_w"/>
                                          </p:val>
                                        </p:tav>
                                      </p:tavLst>
                                    </p:anim>
                                    <p:anim calcmode="lin" valueType="num">
                                      <p:cBhvr>
                                        <p:cTn id="18" dur="2000" fill="hold"/>
                                        <p:tgtEl>
                                          <p:spTgt spid="5"/>
                                        </p:tgtEl>
                                        <p:attrNameLst>
                                          <p:attrName>ppt_h</p:attrName>
                                        </p:attrNameLst>
                                      </p:cBhvr>
                                      <p:tavLst>
                                        <p:tav tm="0">
                                          <p:val>
                                            <p:strVal val="#ppt_h"/>
                                          </p:val>
                                        </p:tav>
                                        <p:tav tm="100000">
                                          <p:val>
                                            <p:strVal val="#ppt_h"/>
                                          </p:val>
                                        </p:tav>
                                      </p:tavLst>
                                    </p:anim>
                                    <p:animEffect transition="in" filter="fade">
                                      <p:cBhvr>
                                        <p:cTn id="19" dur="2000"/>
                                        <p:tgtEl>
                                          <p:spTgt spid="5"/>
                                        </p:tgtEl>
                                      </p:cBhvr>
                                    </p:animEffect>
                                  </p:childTnLst>
                                </p:cTn>
                              </p:par>
                            </p:childTnLst>
                          </p:cTn>
                        </p:par>
                        <p:par>
                          <p:cTn id="20" fill="hold">
                            <p:stCondLst>
                              <p:cond delay="2000"/>
                            </p:stCondLst>
                            <p:childTnLst>
                              <p:par>
                                <p:cTn id="21" presetID="55"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000" fill="hold"/>
                                        <p:tgtEl>
                                          <p:spTgt spid="6"/>
                                        </p:tgtEl>
                                        <p:attrNameLst>
                                          <p:attrName>ppt_w</p:attrName>
                                        </p:attrNameLst>
                                      </p:cBhvr>
                                      <p:tavLst>
                                        <p:tav tm="0">
                                          <p:val>
                                            <p:strVal val="#ppt_w*0.70"/>
                                          </p:val>
                                        </p:tav>
                                        <p:tav tm="100000">
                                          <p:val>
                                            <p:strVal val="#ppt_w"/>
                                          </p:val>
                                        </p:tav>
                                      </p:tavLst>
                                    </p:anim>
                                    <p:anim calcmode="lin" valueType="num">
                                      <p:cBhvr>
                                        <p:cTn id="24" dur="2000" fill="hold"/>
                                        <p:tgtEl>
                                          <p:spTgt spid="6"/>
                                        </p:tgtEl>
                                        <p:attrNameLst>
                                          <p:attrName>ppt_h</p:attrName>
                                        </p:attrNameLst>
                                      </p:cBhvr>
                                      <p:tavLst>
                                        <p:tav tm="0">
                                          <p:val>
                                            <p:strVal val="#ppt_h"/>
                                          </p:val>
                                        </p:tav>
                                        <p:tav tm="100000">
                                          <p:val>
                                            <p:strVal val="#ppt_h"/>
                                          </p:val>
                                        </p:tav>
                                      </p:tavLst>
                                    </p:anim>
                                    <p:animEffect transition="in" filter="fade">
                                      <p:cBhvr>
                                        <p:cTn id="25" dur="2000"/>
                                        <p:tgtEl>
                                          <p:spTgt spid="6"/>
                                        </p:tgtEl>
                                      </p:cBhvr>
                                    </p:animEffect>
                                  </p:childTnLst>
                                </p:cTn>
                              </p:par>
                            </p:childTnLst>
                          </p:cTn>
                        </p:par>
                        <p:par>
                          <p:cTn id="26" fill="hold">
                            <p:stCondLst>
                              <p:cond delay="4000"/>
                            </p:stCondLst>
                            <p:childTnLst>
                              <p:par>
                                <p:cTn id="27" presetID="55"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2000" fill="hold"/>
                                        <p:tgtEl>
                                          <p:spTgt spid="7"/>
                                        </p:tgtEl>
                                        <p:attrNameLst>
                                          <p:attrName>ppt_w</p:attrName>
                                        </p:attrNameLst>
                                      </p:cBhvr>
                                      <p:tavLst>
                                        <p:tav tm="0">
                                          <p:val>
                                            <p:strVal val="#ppt_w*0.70"/>
                                          </p:val>
                                        </p:tav>
                                        <p:tav tm="100000">
                                          <p:val>
                                            <p:strVal val="#ppt_w"/>
                                          </p:val>
                                        </p:tav>
                                      </p:tavLst>
                                    </p:anim>
                                    <p:anim calcmode="lin" valueType="num">
                                      <p:cBhvr>
                                        <p:cTn id="30" dur="2000" fill="hold"/>
                                        <p:tgtEl>
                                          <p:spTgt spid="7"/>
                                        </p:tgtEl>
                                        <p:attrNameLst>
                                          <p:attrName>ppt_h</p:attrName>
                                        </p:attrNameLst>
                                      </p:cBhvr>
                                      <p:tavLst>
                                        <p:tav tm="0">
                                          <p:val>
                                            <p:strVal val="#ppt_h"/>
                                          </p:val>
                                        </p:tav>
                                        <p:tav tm="100000">
                                          <p:val>
                                            <p:strVal val="#ppt_h"/>
                                          </p:val>
                                        </p:tav>
                                      </p:tavLst>
                                    </p:anim>
                                    <p:animEffect transition="in" filter="fade">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C:\Users\user\Desktop\для статьи\DSC_0878.JPG"/>
          <p:cNvPicPr>
            <a:picLocks noGrp="1"/>
          </p:cNvPicPr>
          <p:nvPr>
            <p:ph sz="half" idx="1"/>
          </p:nvPr>
        </p:nvPicPr>
        <p:blipFill>
          <a:blip r:embed="rId2" cstate="print"/>
          <a:srcRect/>
          <a:stretch>
            <a:fillRect/>
          </a:stretch>
        </p:blipFill>
        <p:spPr bwMode="auto">
          <a:xfrm>
            <a:off x="357158" y="357166"/>
            <a:ext cx="3929058" cy="32147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Содержимое 3"/>
          <p:cNvSpPr>
            <a:spLocks noGrp="1"/>
          </p:cNvSpPr>
          <p:nvPr>
            <p:ph sz="half" idx="2"/>
          </p:nvPr>
        </p:nvSpPr>
        <p:spPr>
          <a:xfrm>
            <a:off x="6000760" y="1600200"/>
            <a:ext cx="2686040" cy="4525963"/>
          </a:xfrm>
        </p:spPr>
        <p:txBody>
          <a:bodyPr>
            <a:normAutofit/>
          </a:bodyPr>
          <a:lstStyle/>
          <a:p>
            <a:r>
              <a:rPr lang="ru-RU" dirty="0" smtClean="0">
                <a:latin typeface="Times New Roman" pitchFamily="18" charset="0"/>
                <a:cs typeface="Times New Roman" pitchFamily="18" charset="0"/>
              </a:rPr>
              <a:t>Все работали с </a:t>
            </a:r>
            <a:r>
              <a:rPr lang="ru-RU" dirty="0" smtClean="0">
                <a:latin typeface="Times New Roman" pitchFamily="18" charset="0"/>
                <a:cs typeface="Times New Roman" pitchFamily="18" charset="0"/>
              </a:rPr>
              <a:t>энтузиазмом: и подростки, и взрослые. </a:t>
            </a:r>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pic>
        <p:nvPicPr>
          <p:cNvPr id="6" name="Рисунок 5" descr="C:\Users\user\Desktop\для статьи\DSC_0876.JPG"/>
          <p:cNvPicPr/>
          <p:nvPr/>
        </p:nvPicPr>
        <p:blipFill>
          <a:blip r:embed="rId3" cstate="print"/>
          <a:srcRect/>
          <a:stretch>
            <a:fillRect/>
          </a:stretch>
        </p:blipFill>
        <p:spPr bwMode="auto">
          <a:xfrm>
            <a:off x="1142976" y="1571612"/>
            <a:ext cx="3929090" cy="3143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descr="C:\Users\user\Desktop\для статьи\DSC_0982.JPG"/>
          <p:cNvPicPr/>
          <p:nvPr/>
        </p:nvPicPr>
        <p:blipFill>
          <a:blip r:embed="rId4" cstate="print"/>
          <a:srcRect/>
          <a:stretch>
            <a:fillRect/>
          </a:stretch>
        </p:blipFill>
        <p:spPr bwMode="auto">
          <a:xfrm>
            <a:off x="1857356" y="3286124"/>
            <a:ext cx="4071966" cy="3143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advClick="0" advTm="10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strVal val="#ppt_w*0.70"/>
                                          </p:val>
                                        </p:tav>
                                        <p:tav tm="100000">
                                          <p:val>
                                            <p:strVal val="#ppt_w"/>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animEffect transition="in" filter="fade">
                                      <p:cBhvr>
                                        <p:cTn id="14" dur="2000"/>
                                        <p:tgtEl>
                                          <p:spTgt spid="5"/>
                                        </p:tgtEl>
                                      </p:cBhvr>
                                    </p:animEffect>
                                  </p:childTnLst>
                                </p:cTn>
                              </p:par>
                            </p:childTnLst>
                          </p:cTn>
                        </p:par>
                        <p:par>
                          <p:cTn id="15" fill="hold">
                            <p:stCondLst>
                              <p:cond delay="2000"/>
                            </p:stCondLst>
                            <p:childTnLst>
                              <p:par>
                                <p:cTn id="16" presetID="55"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2000" fill="hold"/>
                                        <p:tgtEl>
                                          <p:spTgt spid="6"/>
                                        </p:tgtEl>
                                        <p:attrNameLst>
                                          <p:attrName>ppt_w</p:attrName>
                                        </p:attrNameLst>
                                      </p:cBhvr>
                                      <p:tavLst>
                                        <p:tav tm="0">
                                          <p:val>
                                            <p:strVal val="#ppt_w*0.70"/>
                                          </p:val>
                                        </p:tav>
                                        <p:tav tm="100000">
                                          <p:val>
                                            <p:strVal val="#ppt_w"/>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animEffect transition="in" filter="fade">
                                      <p:cBhvr>
                                        <p:cTn id="20" dur="2000"/>
                                        <p:tgtEl>
                                          <p:spTgt spid="6"/>
                                        </p:tgtEl>
                                      </p:cBhvr>
                                    </p:animEffect>
                                  </p:childTnLst>
                                </p:cTn>
                              </p:par>
                            </p:childTnLst>
                          </p:cTn>
                        </p:par>
                        <p:par>
                          <p:cTn id="21" fill="hold">
                            <p:stCondLst>
                              <p:cond delay="4000"/>
                            </p:stCondLst>
                            <p:childTnLst>
                              <p:par>
                                <p:cTn id="22" presetID="55"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2000" fill="hold"/>
                                        <p:tgtEl>
                                          <p:spTgt spid="7"/>
                                        </p:tgtEl>
                                        <p:attrNameLst>
                                          <p:attrName>ppt_w</p:attrName>
                                        </p:attrNameLst>
                                      </p:cBhvr>
                                      <p:tavLst>
                                        <p:tav tm="0">
                                          <p:val>
                                            <p:strVal val="#ppt_w*0.70"/>
                                          </p:val>
                                        </p:tav>
                                        <p:tav tm="100000">
                                          <p:val>
                                            <p:strVal val="#ppt_w"/>
                                          </p:val>
                                        </p:tav>
                                      </p:tavLst>
                                    </p:anim>
                                    <p:anim calcmode="lin" valueType="num">
                                      <p:cBhvr>
                                        <p:cTn id="25" dur="2000" fill="hold"/>
                                        <p:tgtEl>
                                          <p:spTgt spid="7"/>
                                        </p:tgtEl>
                                        <p:attrNameLst>
                                          <p:attrName>ppt_h</p:attrName>
                                        </p:attrNameLst>
                                      </p:cBhvr>
                                      <p:tavLst>
                                        <p:tav tm="0">
                                          <p:val>
                                            <p:strVal val="#ppt_h"/>
                                          </p:val>
                                        </p:tav>
                                        <p:tav tm="100000">
                                          <p:val>
                                            <p:strVal val="#ppt_h"/>
                                          </p:val>
                                        </p:tav>
                                      </p:tavLst>
                                    </p:anim>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C:\Users\user\Desktop\для статьи\DSC_0089.JPG"/>
          <p:cNvPicPr>
            <a:picLocks noGrp="1"/>
          </p:cNvPicPr>
          <p:nvPr>
            <p:ph sz="half" idx="1"/>
          </p:nvPr>
        </p:nvPicPr>
        <p:blipFill>
          <a:blip r:embed="rId2" cstate="print"/>
          <a:srcRect/>
          <a:stretch>
            <a:fillRect/>
          </a:stretch>
        </p:blipFill>
        <p:spPr bwMode="auto">
          <a:xfrm>
            <a:off x="285720" y="285728"/>
            <a:ext cx="4786346" cy="3571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Содержимое 3"/>
          <p:cNvSpPr>
            <a:spLocks noGrp="1"/>
          </p:cNvSpPr>
          <p:nvPr>
            <p:ph sz="half" idx="2"/>
          </p:nvPr>
        </p:nvSpPr>
        <p:spPr>
          <a:xfrm>
            <a:off x="5214942" y="500042"/>
            <a:ext cx="3471858" cy="5626121"/>
          </a:xfrm>
        </p:spPr>
        <p:txBody>
          <a:bodyPr/>
          <a:lstStyle/>
          <a:p>
            <a:pPr algn="just"/>
            <a:r>
              <a:rPr lang="ru-RU" dirty="0" smtClean="0">
                <a:latin typeface="Times New Roman" pitchFamily="18" charset="0"/>
                <a:cs typeface="Times New Roman" pitchFamily="18" charset="0"/>
              </a:rPr>
              <a:t>Погода стояла жаркая, но комары, тучей летающие вокруг, не давали снимать </a:t>
            </a:r>
            <a:r>
              <a:rPr lang="ru-RU" dirty="0" err="1" smtClean="0">
                <a:latin typeface="Times New Roman" pitchFamily="18" charset="0"/>
                <a:cs typeface="Times New Roman" pitchFamily="18" charset="0"/>
              </a:rPr>
              <a:t>антимоскитные</a:t>
            </a:r>
            <a:r>
              <a:rPr lang="ru-RU" dirty="0" smtClean="0">
                <a:latin typeface="Times New Roman" pitchFamily="18" charset="0"/>
                <a:cs typeface="Times New Roman" pitchFamily="18" charset="0"/>
              </a:rPr>
              <a:t> костюмы. И вот результат нашего труда.</a:t>
            </a:r>
            <a:endParaRPr lang="ru-RU" dirty="0">
              <a:latin typeface="Times New Roman" pitchFamily="18" charset="0"/>
              <a:cs typeface="Times New Roman" pitchFamily="18" charset="0"/>
            </a:endParaRPr>
          </a:p>
        </p:txBody>
      </p:sp>
      <p:pic>
        <p:nvPicPr>
          <p:cNvPr id="6" name="Рисунок 5" descr="C:\Users\user\Desktop\для статьи\DSC_0183.JPG"/>
          <p:cNvPicPr/>
          <p:nvPr/>
        </p:nvPicPr>
        <p:blipFill>
          <a:blip r:embed="rId3" cstate="print"/>
          <a:srcRect/>
          <a:stretch>
            <a:fillRect/>
          </a:stretch>
        </p:blipFill>
        <p:spPr bwMode="auto">
          <a:xfrm>
            <a:off x="642910" y="857232"/>
            <a:ext cx="4714908" cy="36433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descr="C:\Users\У-32\Desktop\DSC_0091.JPG"/>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928662" y="1571612"/>
            <a:ext cx="4000528" cy="40719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Рисунок 7" descr="C:\Users\У-32\Desktop\DSC_0083.JPG"/>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500166" y="2071678"/>
            <a:ext cx="3643338" cy="45005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advClick="0" advTm="10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strVal val="#ppt_w*0.70"/>
                                          </p:val>
                                        </p:tav>
                                        <p:tav tm="100000">
                                          <p:val>
                                            <p:strVal val="#ppt_w"/>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animEffect transition="in" filter="fade">
                                      <p:cBhvr>
                                        <p:cTn id="14" dur="2000"/>
                                        <p:tgtEl>
                                          <p:spTgt spid="5"/>
                                        </p:tgtEl>
                                      </p:cBhvr>
                                    </p:animEffect>
                                  </p:childTnLst>
                                </p:cTn>
                              </p:par>
                            </p:childTnLst>
                          </p:cTn>
                        </p:par>
                        <p:par>
                          <p:cTn id="15" fill="hold">
                            <p:stCondLst>
                              <p:cond delay="2000"/>
                            </p:stCondLst>
                            <p:childTnLst>
                              <p:par>
                                <p:cTn id="16" presetID="55"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2000" fill="hold"/>
                                        <p:tgtEl>
                                          <p:spTgt spid="6"/>
                                        </p:tgtEl>
                                        <p:attrNameLst>
                                          <p:attrName>ppt_w</p:attrName>
                                        </p:attrNameLst>
                                      </p:cBhvr>
                                      <p:tavLst>
                                        <p:tav tm="0">
                                          <p:val>
                                            <p:strVal val="#ppt_w*0.70"/>
                                          </p:val>
                                        </p:tav>
                                        <p:tav tm="100000">
                                          <p:val>
                                            <p:strVal val="#ppt_w"/>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animEffect transition="in" filter="fade">
                                      <p:cBhvr>
                                        <p:cTn id="20" dur="2000"/>
                                        <p:tgtEl>
                                          <p:spTgt spid="6"/>
                                        </p:tgtEl>
                                      </p:cBhvr>
                                    </p:animEffect>
                                  </p:childTnLst>
                                </p:cTn>
                              </p:par>
                            </p:childTnLst>
                          </p:cTn>
                        </p:par>
                        <p:par>
                          <p:cTn id="21" fill="hold">
                            <p:stCondLst>
                              <p:cond delay="4000"/>
                            </p:stCondLst>
                            <p:childTnLst>
                              <p:par>
                                <p:cTn id="22" presetID="55"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2000" fill="hold"/>
                                        <p:tgtEl>
                                          <p:spTgt spid="7"/>
                                        </p:tgtEl>
                                        <p:attrNameLst>
                                          <p:attrName>ppt_w</p:attrName>
                                        </p:attrNameLst>
                                      </p:cBhvr>
                                      <p:tavLst>
                                        <p:tav tm="0">
                                          <p:val>
                                            <p:strVal val="#ppt_w*0.70"/>
                                          </p:val>
                                        </p:tav>
                                        <p:tav tm="100000">
                                          <p:val>
                                            <p:strVal val="#ppt_w"/>
                                          </p:val>
                                        </p:tav>
                                      </p:tavLst>
                                    </p:anim>
                                    <p:anim calcmode="lin" valueType="num">
                                      <p:cBhvr>
                                        <p:cTn id="25" dur="2000" fill="hold"/>
                                        <p:tgtEl>
                                          <p:spTgt spid="7"/>
                                        </p:tgtEl>
                                        <p:attrNameLst>
                                          <p:attrName>ppt_h</p:attrName>
                                        </p:attrNameLst>
                                      </p:cBhvr>
                                      <p:tavLst>
                                        <p:tav tm="0">
                                          <p:val>
                                            <p:strVal val="#ppt_h"/>
                                          </p:val>
                                        </p:tav>
                                        <p:tav tm="100000">
                                          <p:val>
                                            <p:strVal val="#ppt_h"/>
                                          </p:val>
                                        </p:tav>
                                      </p:tavLst>
                                    </p:anim>
                                    <p:animEffect transition="in" filter="fade">
                                      <p:cBhvr>
                                        <p:cTn id="26" dur="2000"/>
                                        <p:tgtEl>
                                          <p:spTgt spid="7"/>
                                        </p:tgtEl>
                                      </p:cBhvr>
                                    </p:animEffect>
                                  </p:childTnLst>
                                </p:cTn>
                              </p:par>
                            </p:childTnLst>
                          </p:cTn>
                        </p:par>
                        <p:par>
                          <p:cTn id="27" fill="hold">
                            <p:stCondLst>
                              <p:cond delay="6000"/>
                            </p:stCondLst>
                            <p:childTnLst>
                              <p:par>
                                <p:cTn id="28" presetID="55"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2000" fill="hold"/>
                                        <p:tgtEl>
                                          <p:spTgt spid="8"/>
                                        </p:tgtEl>
                                        <p:attrNameLst>
                                          <p:attrName>ppt_w</p:attrName>
                                        </p:attrNameLst>
                                      </p:cBhvr>
                                      <p:tavLst>
                                        <p:tav tm="0">
                                          <p:val>
                                            <p:strVal val="#ppt_w*0.70"/>
                                          </p:val>
                                        </p:tav>
                                        <p:tav tm="100000">
                                          <p:val>
                                            <p:strVal val="#ppt_w"/>
                                          </p:val>
                                        </p:tav>
                                      </p:tavLst>
                                    </p:anim>
                                    <p:anim calcmode="lin" valueType="num">
                                      <p:cBhvr>
                                        <p:cTn id="31" dur="2000" fill="hold"/>
                                        <p:tgtEl>
                                          <p:spTgt spid="8"/>
                                        </p:tgtEl>
                                        <p:attrNameLst>
                                          <p:attrName>ppt_h</p:attrName>
                                        </p:attrNameLst>
                                      </p:cBhvr>
                                      <p:tavLst>
                                        <p:tav tm="0">
                                          <p:val>
                                            <p:strVal val="#ppt_h"/>
                                          </p:val>
                                        </p:tav>
                                        <p:tav tm="100000">
                                          <p:val>
                                            <p:strVal val="#ppt_h"/>
                                          </p:val>
                                        </p:tav>
                                      </p:tavLst>
                                    </p:anim>
                                    <p:animEffect transition="in" filter="fade">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65</TotalTime>
  <Words>481</Words>
  <PresentationFormat>Экран (4:3)</PresentationFormat>
  <Paragraphs>27</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Трек</vt:lpstr>
      <vt:lpstr>Вторая экспедиция на Танюрер</vt:lpstr>
      <vt:lpstr>Слайд 2</vt:lpstr>
      <vt:lpstr>Цель экспедиции</vt:lpstr>
      <vt:lpstr>История Танюрера</vt:lpstr>
      <vt:lpstr>Трагедии трассы</vt:lpstr>
      <vt:lpstr>Удручающая картина</vt:lpstr>
      <vt:lpstr>Вместе мы – сила!</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Вторая экспедиция на Танюрер</dc:title>
  <dc:creator>user</dc:creator>
  <cp:lastModifiedBy>user</cp:lastModifiedBy>
  <cp:revision>8</cp:revision>
  <dcterms:created xsi:type="dcterms:W3CDTF">2018-07-23T13:03:34Z</dcterms:created>
  <dcterms:modified xsi:type="dcterms:W3CDTF">2018-07-23T14:20:05Z</dcterms:modified>
</cp:coreProperties>
</file>