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2" r:id="rId5"/>
    <p:sldId id="273" r:id="rId6"/>
    <p:sldId id="263" r:id="rId7"/>
    <p:sldId id="270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DF6DB"/>
    <a:srgbClr val="FFFFCC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04" autoAdjust="0"/>
  </p:normalViewPr>
  <p:slideViewPr>
    <p:cSldViewPr>
      <p:cViewPr varScale="1">
        <p:scale>
          <a:sx n="80" d="100"/>
          <a:sy n="80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CFCF5F-DC56-4621-AA0E-84F4D21722CF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1C88A8-6CD6-46FE-BD49-78CEA7284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1D-F3D6-4A74-860E-42A64752C1AE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965CD-EF74-4723-96C5-8ACBFA32F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370B-10AF-4AE6-B157-1DFDC5BC3CA8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2880-5D2A-4CCE-828E-318306E8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FCDF-44F8-4E65-82C4-D1BCF22C8864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1A80-141C-4748-83AE-22A34F4B8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5B89-A8BC-46FF-A4ED-F9BA7E2C2967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C7E6-FE4C-4D3E-952F-BE0540E30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5E6C2-2D9A-42BC-B45E-F0EBD13C4D0F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041E-474D-40B2-90C5-DDCFA2EB7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B74F-B2B0-406C-B7E2-8C0C17E19B6A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95F5-24BC-4BE0-81D4-D1C470DDB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409D-6738-4EAF-B03E-AFE32C358DD4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2AC8-6BF2-4E39-A726-9CC245FE1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9224-FDDF-43F3-B4C5-8511F2EFF42A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27A9-BCBC-4F60-802C-AF4B118BB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B7D5-A55F-427A-AD5F-A1A63EBE2DE1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D22E-0A44-469C-B276-0D7BEC79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48F1-43B6-494E-B2C5-64EA8CBE8826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56B3-AD37-4E82-A490-0E085856E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9DFE-B1CF-49D8-9F1A-5DD577CC5187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4235-D0A7-4A7F-86B9-82DC64690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CA0BB9-F7F4-4461-A501-274685DFFA6E}" type="datetime1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51F3E-B759-4944-8545-E301742DF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2"/>
          <p:cNvSpPr>
            <a:spLocks noChangeArrowheads="1"/>
          </p:cNvSpPr>
          <p:nvPr/>
        </p:nvSpPr>
        <p:spPr bwMode="auto">
          <a:xfrm>
            <a:off x="0" y="71438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Социальный проект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« В объективе  -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!»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717032"/>
            <a:ext cx="7500937" cy="2963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Разработчики проекта </a:t>
            </a:r>
            <a:r>
              <a:rPr lang="ru-RU" b="1" i="1" dirty="0">
                <a:solidFill>
                  <a:srgbClr val="632523"/>
                </a:solidFill>
                <a:latin typeface="Calibri" pitchFamily="34" charset="0"/>
                <a:ea typeface="Cambria Math" pitchFamily="18" charset="0"/>
                <a:cs typeface="Arial" charset="0"/>
              </a:rPr>
              <a:t>– </a:t>
            </a:r>
          </a:p>
          <a:p>
            <a:pPr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Замараева Алина </a:t>
            </a:r>
            <a:r>
              <a:rPr lang="ru-RU" sz="1600" b="1" dirty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–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руководитель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Информационно-медийного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направления» школьного штаба РДШ, 10 класс</a:t>
            </a:r>
          </a:p>
          <a:p>
            <a:pPr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Ширяева Диана,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 класс</a:t>
            </a:r>
          </a:p>
          <a:p>
            <a:pPr hangingPunct="0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Исполнители проекта </a:t>
            </a:r>
            <a:r>
              <a:rPr lang="ru-RU" b="1" i="1" dirty="0">
                <a:solidFill>
                  <a:srgbClr val="632523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-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активные обучающиеся – члены ШУС и школьного штаба РДШ, обучающиеся, родители, педагоги, общественность.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hangingPunct="0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Руководители проекта: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Максимова Наталья Викторовна – заместитель директора по ВР, 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куратор школьного штаба РДШ</a:t>
            </a:r>
          </a:p>
          <a:p>
            <a:pPr hangingPunct="0">
              <a:defRPr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Метлева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Надежда Александровна – учитель информатики,</a:t>
            </a:r>
          </a:p>
          <a:p>
            <a:pPr hangingPunct="0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куратор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Информационно-медийного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направления» школьного штаба РДШ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6" name="Рисунок 15" descr="http://edu.znate.ru/tw_files2/urls_2/18023/d-18022460/18022460_html_m34f7f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407308" cy="282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015173" cy="25545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внимание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483" name="Picture 2" descr="https://img-android.lisisoft.com/imgmic/5/2/2325-i-air.A10000youtubevie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475" y="1768475"/>
            <a:ext cx="50895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65A3C-2778-451D-8731-C3F30F7AAC2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2" cstate="print"/>
          <a:srcRect t="37187" r="64563" b="35043"/>
          <a:stretch>
            <a:fillRect/>
          </a:stretch>
        </p:blipFill>
        <p:spPr bwMode="auto">
          <a:xfrm>
            <a:off x="6804025" y="6021388"/>
            <a:ext cx="11715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632523"/>
                </a:solidFill>
                <a:ea typeface="Microsoft Himalaya" pitchFamily="2" charset="0"/>
                <a:cs typeface="Arial" charset="0"/>
              </a:rPr>
              <a:t>Актуальность проекта</a:t>
            </a:r>
          </a:p>
        </p:txBody>
      </p:sp>
      <p:sp>
        <p:nvSpPr>
          <p:cNvPr id="3" name="7-конечная звезда 2"/>
          <p:cNvSpPr/>
          <p:nvPr/>
        </p:nvSpPr>
        <p:spPr>
          <a:xfrm>
            <a:off x="250825" y="908050"/>
            <a:ext cx="3097213" cy="2449513"/>
          </a:xfrm>
          <a:prstGeom prst="star7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5651500" y="981075"/>
            <a:ext cx="3168650" cy="2592388"/>
          </a:xfrm>
          <a:prstGeom prst="star7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4213" y="1484313"/>
            <a:ext cx="21590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Что предлагают взрослые?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Учиться, сдать экзамены, думать о будущем</a:t>
            </a:r>
          </a:p>
        </p:txBody>
      </p:sp>
      <p:pic>
        <p:nvPicPr>
          <p:cNvPr id="4103" name="Picture 2" descr="http://cdn4.aptoide.com/imgs/1/3/3/133c9706e9a27f82168bbad60b90f7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0425" y="1484313"/>
            <a:ext cx="2663825" cy="209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Что хотят подростки?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Жить настоящим,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 «здесь и сейчас»,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не под руководством родителей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 учителей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4105" name="Picture 4" descr="http://dialoc.ru/images/strel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26689">
            <a:off x="1790700" y="3486150"/>
            <a:ext cx="1217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http://dialoc.ru/images/strel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99381">
            <a:off x="3602832" y="3504406"/>
            <a:ext cx="1168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http://dialoc.ru/images/strel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644900"/>
            <a:ext cx="12842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288" y="4292600"/>
            <a:ext cx="2520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Влияние социальной среды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6238" y="3644900"/>
            <a:ext cx="86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/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или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475" y="4292600"/>
            <a:ext cx="187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Виртуальное общение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7763" y="3644900"/>
            <a:ext cx="23764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Чувство одиночества, употребление ПАВ, вредные привычки</a:t>
            </a:r>
          </a:p>
        </p:txBody>
      </p:sp>
      <p:pic>
        <p:nvPicPr>
          <p:cNvPr id="1030" name="Picture 6" descr="http://www.clipartsuggest.com/images/117/curly-brackets-clip-art-0Upuuj-clipart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0143"/>
          <a:stretch>
            <a:fillRect/>
          </a:stretch>
        </p:blipFill>
        <p:spPr bwMode="auto">
          <a:xfrm rot="5400000">
            <a:off x="3689648" y="422920"/>
            <a:ext cx="1080120" cy="93965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8313" y="5445125"/>
            <a:ext cx="3311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 можем предложить?</a:t>
            </a:r>
          </a:p>
        </p:txBody>
      </p:sp>
      <p:pic>
        <p:nvPicPr>
          <p:cNvPr id="4114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2" cstate="print"/>
          <a:srcRect l="32906" t="37187" r="36720" b="35043"/>
          <a:stretch>
            <a:fillRect/>
          </a:stretch>
        </p:blipFill>
        <p:spPr bwMode="auto">
          <a:xfrm>
            <a:off x="7380288" y="6137275"/>
            <a:ext cx="1008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2" cstate="print"/>
          <a:srcRect l="65811" t="37187" b="35043"/>
          <a:stretch>
            <a:fillRect/>
          </a:stretch>
        </p:blipFill>
        <p:spPr bwMode="auto">
          <a:xfrm>
            <a:off x="7956550" y="6021388"/>
            <a:ext cx="1130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8" cstate="print"/>
          <a:srcRect l="32906" t="37187" r="36720" b="35043"/>
          <a:stretch>
            <a:fillRect/>
          </a:stretch>
        </p:blipFill>
        <p:spPr bwMode="auto">
          <a:xfrm>
            <a:off x="6300788" y="6137275"/>
            <a:ext cx="86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2" cstate="print"/>
          <a:srcRect l="65811" t="37187" b="35043"/>
          <a:stretch>
            <a:fillRect/>
          </a:stretch>
        </p:blipFill>
        <p:spPr bwMode="auto">
          <a:xfrm rot="-1392027">
            <a:off x="5626100" y="6062663"/>
            <a:ext cx="1112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2" cstate="print"/>
          <a:srcRect t="37187" r="64563" b="35043"/>
          <a:stretch>
            <a:fillRect/>
          </a:stretch>
        </p:blipFill>
        <p:spPr bwMode="auto">
          <a:xfrm>
            <a:off x="5003800" y="6021388"/>
            <a:ext cx="11715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0" descr="http://ekladata.com/fa22mLFPAmDV3LjpQEGNcXJZ7o4.png"/>
          <p:cNvPicPr>
            <a:picLocks noChangeAspect="1" noChangeArrowheads="1"/>
          </p:cNvPicPr>
          <p:nvPr/>
        </p:nvPicPr>
        <p:blipFill>
          <a:blip r:embed="rId2" cstate="print"/>
          <a:srcRect l="65811" t="37187" b="35043"/>
          <a:stretch>
            <a:fillRect/>
          </a:stretch>
        </p:blipFill>
        <p:spPr bwMode="auto">
          <a:xfrm>
            <a:off x="4270375" y="6021388"/>
            <a:ext cx="1130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TextBox 27"/>
          <p:cNvSpPr txBox="1">
            <a:spLocks noChangeArrowheads="1"/>
          </p:cNvSpPr>
          <p:nvPr/>
        </p:nvSpPr>
        <p:spPr bwMode="auto">
          <a:xfrm>
            <a:off x="4427538" y="6237288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4121" name="TextBox 28"/>
          <p:cNvSpPr txBox="1">
            <a:spLocks noChangeArrowheads="1"/>
          </p:cNvSpPr>
          <p:nvPr/>
        </p:nvSpPr>
        <p:spPr bwMode="auto">
          <a:xfrm>
            <a:off x="5292725" y="6237288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4122" name="TextBox 29"/>
          <p:cNvSpPr txBox="1">
            <a:spLocks noChangeArrowheads="1"/>
          </p:cNvSpPr>
          <p:nvPr/>
        </p:nvSpPr>
        <p:spPr bwMode="auto">
          <a:xfrm>
            <a:off x="5940425" y="6237288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4123" name="TextBox 30"/>
          <p:cNvSpPr txBox="1">
            <a:spLocks noChangeArrowheads="1"/>
          </p:cNvSpPr>
          <p:nvPr/>
        </p:nvSpPr>
        <p:spPr bwMode="auto">
          <a:xfrm>
            <a:off x="6588125" y="623728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124" name="TextBox 31"/>
          <p:cNvSpPr txBox="1">
            <a:spLocks noChangeArrowheads="1"/>
          </p:cNvSpPr>
          <p:nvPr/>
        </p:nvSpPr>
        <p:spPr bwMode="auto">
          <a:xfrm>
            <a:off x="7092950" y="6237288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4125" name="TextBox 34"/>
          <p:cNvSpPr txBox="1">
            <a:spLocks noChangeArrowheads="1"/>
          </p:cNvSpPr>
          <p:nvPr/>
        </p:nvSpPr>
        <p:spPr bwMode="auto">
          <a:xfrm>
            <a:off x="7524750" y="6237288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4126" name="TextBox 35"/>
          <p:cNvSpPr txBox="1">
            <a:spLocks noChangeArrowheads="1"/>
          </p:cNvSpPr>
          <p:nvPr/>
        </p:nvSpPr>
        <p:spPr bwMode="auto">
          <a:xfrm>
            <a:off x="8316913" y="6237288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725" y="5300663"/>
            <a:ext cx="33829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Внутришкольный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проект 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A969A-F1D3-42C0-BFD3-BEF2E561F7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64235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Цель проекта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–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создание условий для развития социальной компетентности подростков, понимаемой как единство основных ее компонентов: коммуникативных навыков и умений, творческой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креативности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 социальной направленности.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Задачи: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Обучить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подростков приёмам эффективного общения и технологиям взаимодействия  в команде;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Способствовать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развитию навыков планирования предстоящих действий, уверенного поведения, творческого «Я» подростка и его социальной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креативности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;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Познакомить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 новыми программными  разработками по работе с фото- и видеоматериалами и обучить их использованию для создания школьного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видеоблога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;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Способствовать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развитию качеств социального лидера, самостоятельности, активности, ответственности подростков; предоставить возможность социальных практик.</a:t>
            </a:r>
          </a:p>
        </p:txBody>
      </p:sp>
      <p:sp>
        <p:nvSpPr>
          <p:cNvPr id="5123" name="AutoShape 2" descr="http://www.wujinshike.com/data/wallpapers/119/WDF_1620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4" name="AutoShape 4" descr="http://www.wujinshike.com/data/wallpapers/119/WDF_1620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AutoShape 6" descr="http://www.wujinshike.com/data/wallpapers/119/WDF_1620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AutoShape 8" descr="http://www.wujinshike.com/data/wallpapers/119/WDF_1620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7" name="AutoShape 10" descr="http://www.wujinshike.com/data/wallpapers/119/WDF_1620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AutoShape 12" descr="http://www.wujinshike.com/data/wallpapers/119/WDF_1620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7FBAF-CBCF-4D22-9881-F31AAC89E21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1" name="Рисунок 10" descr="2016-11-19_01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286388"/>
            <a:ext cx="2311195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http://www.norwegianamerican.com/wp-content/uploads/2014/03/smartph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445224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http://www.lookstudio.ru/images/photos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40333"/>
            <a:ext cx="1872208" cy="124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www.zelfotos.ru/uploads/posts/2013-12/thumbs/1386771284_vnvlq1ebk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303542"/>
            <a:ext cx="2088232" cy="138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350"/>
            <a:ext cx="5435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Практическая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значимость</a:t>
            </a:r>
          </a:p>
        </p:txBody>
      </p:sp>
      <p:pic>
        <p:nvPicPr>
          <p:cNvPr id="6147" name="Picture 4" descr="https://coloursofenglish.com/wp-content/uploads/2017/01/cropped-photo60529203544243342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1989138"/>
            <a:ext cx="482441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Возможность размещать созданные мини-проекты, видеоролики в сети интернет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Получать живой отклик участников виртуального общения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Презентовать положительный опыт реализации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проекта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b="1" dirty="0">
              <a:solidFill>
                <a:srgbClr val="6600CC"/>
              </a:solidFill>
              <a:latin typeface="Calibri" pitchFamily="34" charset="0"/>
            </a:endParaRPr>
          </a:p>
        </p:txBody>
      </p:sp>
      <p:pic>
        <p:nvPicPr>
          <p:cNvPr id="18434" name="Picture 2" descr="https://pp.userapi.com/c841438/v841438948/1e0f0/UlGnBhOpf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65104"/>
            <a:ext cx="345773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pp.userapi.com/c841639/v841639038/40898/n-k7Vtf1KiE.jpg"/>
          <p:cNvPicPr>
            <a:picLocks noChangeAspect="1" noChangeArrowheads="1"/>
          </p:cNvPicPr>
          <p:nvPr/>
        </p:nvPicPr>
        <p:blipFill>
          <a:blip r:embed="rId4" cstate="print"/>
          <a:srcRect t="20074"/>
          <a:stretch>
            <a:fillRect/>
          </a:stretch>
        </p:blipFill>
        <p:spPr bwMode="auto">
          <a:xfrm>
            <a:off x="5436096" y="188640"/>
            <a:ext cx="3456384" cy="362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8225" t="41343" r="45483" b="50000"/>
          <a:stretch>
            <a:fillRect/>
          </a:stretch>
        </p:blipFill>
        <p:spPr bwMode="auto">
          <a:xfrm>
            <a:off x="5508104" y="3717032"/>
            <a:ext cx="3348880" cy="63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ECDEF-3015-42CD-8CB1-187B524DAD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Планируемые результаты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3717032"/>
            <a:ext cx="44644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Привлечение  к активной и творческой деятельности по созданию школьного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видеоблога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обучающихся 7-8 классов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543FB-CA1B-4ABB-BB02-247B22BAEB9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Рисунок 6" descr="PKWyn0KMn_k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347864" y="1412776"/>
            <a:ext cx="280776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qoJfnLwVP_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300192" y="1196752"/>
            <a:ext cx="2592288" cy="246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rExfwi1i3U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572000" y="3789040"/>
            <a:ext cx="410365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-gxZdGPBO-Q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51520" y="1124744"/>
            <a:ext cx="30205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0" y="765175"/>
            <a:ext cx="3744913" cy="3095625"/>
          </a:xfrm>
          <a:prstGeom prst="star7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«Мы за здоровый образ жизни»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  изучение материалов по ЗОЖ, вредному влиянию ПАВ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188913"/>
            <a:ext cx="84963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Суть проекта</a:t>
            </a:r>
          </a:p>
        </p:txBody>
      </p:sp>
      <p:sp>
        <p:nvSpPr>
          <p:cNvPr id="4" name="7-конечная звезда 3"/>
          <p:cNvSpPr/>
          <p:nvPr/>
        </p:nvSpPr>
        <p:spPr>
          <a:xfrm>
            <a:off x="2627313" y="3213100"/>
            <a:ext cx="4248150" cy="3240088"/>
          </a:xfrm>
          <a:prstGeom prst="star7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5219700" y="765175"/>
            <a:ext cx="3673475" cy="2951163"/>
          </a:xfrm>
          <a:prstGeom prst="star7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525" y="1341438"/>
            <a:ext cx="2735263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«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Учусь быть </a:t>
            </a:r>
            <a:r>
              <a:rPr lang="ru-RU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видеоблоггером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создание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школьного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видеоблога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социальной направленности по пропаганде ЗОЖ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2138" y="4030663"/>
            <a:ext cx="3095625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«Учусь общаться»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формирование социально-психологической компетентности личности подростков</a:t>
            </a:r>
          </a:p>
        </p:txBody>
      </p:sp>
      <p:pic>
        <p:nvPicPr>
          <p:cNvPr id="9" name="Picture 4" descr="http://www.prompteducation.com/images/Children-Reading-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2232248" cy="162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2" descr="http://5-bal.ru/pars_docs/refs/17/16307/16307_html_45f6e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2232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s://img.carapedia.com/images/article/cara%20membuat%20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709" y="4149080"/>
            <a:ext cx="2406291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3FBBE-09E5-49A2-94EE-09C09446777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497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800000"/>
                </a:solidFill>
                <a:cs typeface="Arial" charset="0"/>
              </a:rPr>
              <a:t>Ожидаемые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1000125"/>
            <a:ext cx="475297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Ребята будут знать</a:t>
            </a:r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этапы создания творческого социального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принципы работы с современными программами обработки фото- и видеоматериалов.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0" y="476885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Владеть умениями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вступать в контакт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со взрослыми и сверстниками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обращаться за помощью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 и поддержкой</a:t>
            </a:r>
          </a:p>
        </p:txBody>
      </p:sp>
      <p:pic>
        <p:nvPicPr>
          <p:cNvPr id="26627" name="Picture 3" descr="https://pp.userapi.com/c639229/v639229048/496d2/o5I8rH9d4yk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20370" r="14240"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https://pp.userapi.com/c639229/v639229048/496be/s5ZzHNqHItE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1834" r="14104"/>
          <a:stretch>
            <a:fillRect/>
          </a:stretch>
        </p:blipFill>
        <p:spPr bwMode="auto">
          <a:xfrm>
            <a:off x="4932040" y="764704"/>
            <a:ext cx="3749979" cy="390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2" descr="http://tips-ua.com/img/f/0/f09c008e2a009edcd2b31a91bbbb08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82578">
            <a:off x="339725" y="301625"/>
            <a:ext cx="7334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34FE7-A3C7-4290-9DEE-AF132564F31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88913"/>
            <a:ext cx="8820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Материальные ресурсы</a:t>
            </a:r>
          </a:p>
        </p:txBody>
      </p:sp>
      <p:pic>
        <p:nvPicPr>
          <p:cNvPr id="10243" name="Picture 2" descr="http://engmatrix.com/images/audio/bl7-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3322" r="3123" b="12122"/>
          <a:stretch>
            <a:fillRect/>
          </a:stretch>
        </p:blipFill>
        <p:spPr bwMode="auto">
          <a:xfrm>
            <a:off x="250825" y="981075"/>
            <a:ext cx="6337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276600" y="4437112"/>
            <a:ext cx="5867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Грант в размере 25 000 руб.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 полученные денежные средства куплена  видеокамера, лицензионная программа для видеомонтажа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05487-2BD8-4E64-9AA1-B9F62611DA4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s://pp.userapi.com/c824600/v824600730/82e4/vQOEl6CEx6Q.jpg"/>
          <p:cNvPicPr>
            <a:picLocks noChangeAspect="1" noChangeArrowheads="1"/>
          </p:cNvPicPr>
          <p:nvPr/>
        </p:nvPicPr>
        <p:blipFill>
          <a:blip r:embed="rId2" cstate="print"/>
          <a:srcRect l="5507" r="8334"/>
          <a:stretch>
            <a:fillRect/>
          </a:stretch>
        </p:blipFill>
        <p:spPr bwMode="auto">
          <a:xfrm>
            <a:off x="0" y="1125538"/>
            <a:ext cx="2771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935" t="13997" r="1274" b="16959"/>
          <a:stretch>
            <a:fillRect/>
          </a:stretch>
        </p:blipFill>
        <p:spPr bwMode="auto">
          <a:xfrm>
            <a:off x="2657988" y="836712"/>
            <a:ext cx="64860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cs typeface="Arial" charset="0"/>
              </a:rPr>
              <a:t>Полученные результаты</a:t>
            </a:r>
            <a:r>
              <a:rPr lang="ru-RU" sz="4000" b="1">
                <a:solidFill>
                  <a:srgbClr val="800000"/>
                </a:solidFill>
                <a:cs typeface="Arial" charset="0"/>
              </a:rPr>
              <a:t> 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23528" y="5661248"/>
            <a:ext cx="3946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https://vk.com/shus_school2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23528" y="6093296"/>
            <a:ext cx="421196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https://vk.com/rdsh_school2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563888" y="5733256"/>
            <a:ext cx="4930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ШУС школы №2 с кадетскими классами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63938" y="6149975"/>
            <a:ext cx="558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- Российское движение школьников школы №2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913" y="4941888"/>
            <a:ext cx="6480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800000"/>
                </a:solidFill>
                <a:latin typeface="Monotype Corsiva" pitchFamily="66" charset="0"/>
              </a:rPr>
              <a:t>Группы в социальной сети </a:t>
            </a:r>
            <a:r>
              <a:rPr lang="ru-RU" sz="3200" b="1" u="sng" dirty="0" err="1">
                <a:solidFill>
                  <a:srgbClr val="800000"/>
                </a:solidFill>
                <a:latin typeface="Monotype Corsiva" pitchFamily="66" charset="0"/>
              </a:rPr>
              <a:t>ВКонтакте</a:t>
            </a:r>
            <a:endParaRPr lang="ru-RU" sz="3200" b="1" u="sng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12298" name="Прямоугольник 10"/>
          <p:cNvSpPr>
            <a:spLocks noChangeArrowheads="1"/>
          </p:cNvSpPr>
          <p:nvPr/>
        </p:nvSpPr>
        <p:spPr bwMode="auto">
          <a:xfrm>
            <a:off x="323850" y="4221163"/>
            <a:ext cx="882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https://www.youtube.com/channel/UC0MNCOYnMr_jbJZ0NrJdIYA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C04B7-53F6-454D-AE11-118BD8C5F5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417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Microsoft Himalaya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Диана</cp:lastModifiedBy>
  <cp:revision>115</cp:revision>
  <dcterms:created xsi:type="dcterms:W3CDTF">2017-11-14T15:44:38Z</dcterms:created>
  <dcterms:modified xsi:type="dcterms:W3CDTF">2018-06-29T11:07:15Z</dcterms:modified>
</cp:coreProperties>
</file>