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0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236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89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83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8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41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7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3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1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1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7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7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46C32-7210-42E9-A659-734EE49C997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F783C9-1D57-4236-BD17-895206D4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5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618" y="2331382"/>
            <a:ext cx="8465989" cy="1646302"/>
          </a:xfrm>
        </p:spPr>
        <p:txBody>
          <a:bodyPr/>
          <a:lstStyle/>
          <a:p>
            <a:r>
              <a:rPr lang="ru-RU" sz="72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Гид- экскурсовод</a:t>
            </a:r>
            <a:endParaRPr lang="ru-RU" sz="7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4708" y="1561941"/>
            <a:ext cx="4416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Профессия</a:t>
            </a:r>
            <a:r>
              <a:rPr lang="ru-RU" sz="4400" dirty="0" smtClean="0"/>
              <a:t>: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08" y="4355023"/>
            <a:ext cx="3624072" cy="2013373"/>
          </a:xfrm>
          <a:prstGeom prst="rect">
            <a:avLst/>
          </a:prstGeom>
          <a:effectLst>
            <a:outerShdw blurRad="647700" dist="50800" dir="5400000" algn="ctr" rotWithShape="0">
              <a:schemeClr val="accent2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08" y="4352252"/>
            <a:ext cx="2342665" cy="1944403"/>
          </a:xfrm>
          <a:prstGeom prst="rect">
            <a:avLst/>
          </a:prstGeom>
          <a:effectLst>
            <a:outerShdw blurRad="647700" dist="50800" dir="5400000" algn="ctr" rotWithShape="0">
              <a:schemeClr val="accent2">
                <a:lumMod val="75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lum bright="20000" contrast="-3000"/>
          </a:blip>
          <a:stretch>
            <a:fillRect/>
          </a:stretch>
        </p:blipFill>
        <p:spPr>
          <a:xfrm>
            <a:off x="6836664" y="468340"/>
            <a:ext cx="4211158" cy="2368776"/>
          </a:xfrm>
          <a:prstGeom prst="rect">
            <a:avLst/>
          </a:prstGeom>
          <a:effectLst>
            <a:outerShdw blurRad="698500" dist="50800" dir="5400000" algn="ctr" rotWithShape="0">
              <a:schemeClr val="accent2">
                <a:lumMod val="75000"/>
                <a:alpha val="9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97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32" y="377010"/>
            <a:ext cx="1940023" cy="2108345"/>
          </a:xfrm>
          <a:prstGeom prst="rect">
            <a:avLst/>
          </a:prstGeom>
          <a:effectLst>
            <a:outerShdw blurRad="393700" dist="50800" dir="5400000" algn="ctr" rotWithShape="0">
              <a:schemeClr val="accent2">
                <a:lumMod val="75000"/>
              </a:scheme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6168" y="1287763"/>
            <a:ext cx="6579093" cy="2519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600" spc="-150" dirty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3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, сопровождающий </a:t>
            </a:r>
          </a:p>
          <a:p>
            <a:pPr marL="0" indent="0">
              <a:buNone/>
            </a:pPr>
            <a:r>
              <a:rPr lang="ru-RU" sz="3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туристов </a:t>
            </a:r>
            <a:r>
              <a:rPr lang="ru-RU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 и   показывающий  им </a:t>
            </a:r>
            <a:r>
              <a:rPr lang="ru-RU" sz="3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</a:t>
            </a:r>
          </a:p>
          <a:p>
            <a:pPr marL="0" indent="0">
              <a:buNone/>
            </a:pPr>
            <a:r>
              <a:rPr lang="ru-RU" sz="3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spc="-150" dirty="0">
                <a:latin typeface="Arial" panose="020B0604020202020204" pitchFamily="34" charset="0"/>
                <a:cs typeface="Arial" panose="020B0604020202020204" pitchFamily="34" charset="0"/>
              </a:rPr>
              <a:t>страны, города </a:t>
            </a:r>
            <a:r>
              <a:rPr lang="ru-RU" sz="3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0" y="543348"/>
            <a:ext cx="2787668" cy="2090752"/>
          </a:xfrm>
          <a:prstGeom prst="rect">
            <a:avLst/>
          </a:prstGeom>
          <a:effectLst>
            <a:outerShdw blurRad="482600" dist="50800" dir="5400000" algn="ctr" rotWithShape="0">
              <a:schemeClr val="accent2"/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08" y="2586206"/>
            <a:ext cx="2955604" cy="1964340"/>
          </a:xfrm>
          <a:prstGeom prst="rect">
            <a:avLst/>
          </a:prstGeom>
          <a:effectLst>
            <a:outerShdw blurRad="431800" dist="50800" dir="5400000" algn="ctr" rotWithShape="0">
              <a:schemeClr val="accent2">
                <a:lumMod val="75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82820" y="307356"/>
            <a:ext cx="56477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Гид-экскурсовод</a:t>
            </a:r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815" y="3760457"/>
            <a:ext cx="4410707" cy="3385717"/>
          </a:xfrm>
          <a:prstGeom prst="rect">
            <a:avLst/>
          </a:prstGeom>
          <a:effectLst>
            <a:outerShdw blurRad="292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20597" y="3690414"/>
            <a:ext cx="6558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 </a:t>
            </a:r>
          </a:p>
          <a:p>
            <a:r>
              <a:rPr lang="ru-RU" sz="1600" i="1" dirty="0"/>
              <a:t>От  франц. </a:t>
            </a:r>
            <a:r>
              <a:rPr lang="ru-RU" sz="1600" i="1" dirty="0" err="1"/>
              <a:t>guide</a:t>
            </a:r>
            <a:r>
              <a:rPr lang="ru-RU" sz="1600" i="1" dirty="0"/>
              <a:t> – проводник в путешествии</a:t>
            </a:r>
            <a:r>
              <a:rPr lang="ru-RU" sz="1600" i="1" dirty="0" smtClean="0"/>
              <a:t>, вожак</a:t>
            </a:r>
            <a:r>
              <a:rPr lang="ru-RU" sz="1600" i="1" dirty="0"/>
              <a:t>.</a:t>
            </a:r>
          </a:p>
          <a:p>
            <a:r>
              <a:rPr lang="ru-RU" sz="1600" i="1" dirty="0"/>
              <a:t>От лат. </a:t>
            </a:r>
            <a:r>
              <a:rPr lang="ru-RU" sz="1600" i="1" dirty="0" err="1"/>
              <a:t>excursio</a:t>
            </a:r>
            <a:r>
              <a:rPr lang="ru-RU" sz="1600" i="1" dirty="0"/>
              <a:t> - поездка, вылазка.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56" y="4863084"/>
            <a:ext cx="2723216" cy="1816364"/>
          </a:xfrm>
          <a:prstGeom prst="rect">
            <a:avLst/>
          </a:prstGeom>
          <a:effectLst>
            <a:outerShdw blurRad="508000" dist="50800" dir="5400000" algn="ctr" rotWithShape="0">
              <a:schemeClr val="accent2">
                <a:lumMod val="75000"/>
              </a:scheme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50" y="4910978"/>
            <a:ext cx="2436910" cy="1827683"/>
          </a:xfrm>
          <a:prstGeom prst="rect">
            <a:avLst/>
          </a:prstGeom>
          <a:effectLst>
            <a:outerShdw blurRad="431800" dist="50800" dir="5400000" algn="ctr" rotWithShape="0">
              <a:schemeClr val="accent2">
                <a:lumMod val="75000"/>
              </a:scheme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0" y="3140665"/>
            <a:ext cx="1776077" cy="2368103"/>
          </a:xfrm>
          <a:prstGeom prst="rect">
            <a:avLst/>
          </a:prstGeom>
          <a:effectLst>
            <a:outerShdw blurRad="622300" dist="50800" dir="5400000" algn="ctr" rotWithShape="0">
              <a:schemeClr val="accent2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609" y="0"/>
            <a:ext cx="9915092" cy="4364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Экскурсовод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это один из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сегментов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профессии гида.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Экскурсовод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водит экскурсии по конкретному туристическому маршруту или объекту.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Экскурсия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обычно не превышает нескольких часов, 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заканчивается вместе с окончанием экскурсии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6" y="4751747"/>
            <a:ext cx="1934874" cy="1546929"/>
          </a:xfrm>
          <a:prstGeom prst="rect">
            <a:avLst/>
          </a:prstGeom>
          <a:effectLst>
            <a:outerShdw blurRad="342900" dist="50800" dir="5400000" algn="ctr" rotWithShape="0">
              <a:schemeClr val="accent2">
                <a:lumMod val="7500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1" y="225066"/>
            <a:ext cx="1526928" cy="1145196"/>
          </a:xfrm>
          <a:prstGeom prst="rect">
            <a:avLst/>
          </a:prstGeom>
          <a:effectLst>
            <a:outerShdw blurRad="419100" dist="50800" dir="5400000" algn="ctr" rotWithShape="0">
              <a:schemeClr val="accent2"/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215" y="871874"/>
            <a:ext cx="2334768" cy="2115798"/>
          </a:xfrm>
          <a:prstGeom prst="rect">
            <a:avLst/>
          </a:prstGeom>
          <a:effectLst>
            <a:outerShdw blurRad="330200" dist="50800" dir="5400000" algn="ctr" rotWithShape="0">
              <a:schemeClr val="accent2">
                <a:lumMod val="75000"/>
              </a:scheme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2482" y="3859545"/>
            <a:ext cx="7473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-руководит группой туристов.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не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водить подобные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узконаправленные         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экскурсии, доверяя эту миссию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коллегам из музеев.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371" y="4364182"/>
            <a:ext cx="2169184" cy="1627756"/>
          </a:xfrm>
          <a:prstGeom prst="rect">
            <a:avLst/>
          </a:prstGeom>
          <a:effectLst>
            <a:outerShdw blurRad="444500" dist="50800" dir="5400000" algn="ctr" rotWithShape="0">
              <a:schemeClr val="accent2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47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190" y="173293"/>
            <a:ext cx="1051492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 экскурсоводов»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ТИЦ МАУ «СЦМ»</a:t>
            </a:r>
            <a:endParaRPr lang="ru-RU" sz="2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200" dirty="0" smtClean="0"/>
              <a:t>Основы </a:t>
            </a:r>
            <a:r>
              <a:rPr lang="ru-RU" sz="3200" dirty="0"/>
              <a:t>профессии </a:t>
            </a:r>
            <a:r>
              <a:rPr lang="ru-RU" sz="3200" dirty="0" smtClean="0"/>
              <a:t>можно получить </a:t>
            </a:r>
            <a:r>
              <a:rPr lang="ru-RU" sz="3200" dirty="0"/>
              <a:t>на специализированных курсах.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По </a:t>
            </a:r>
            <a:r>
              <a:rPr lang="ru-RU" sz="3200" dirty="0"/>
              <a:t>окончании таких курсов  выдается свидетельство, однако  для полноценной работы этого недостаточно. </a:t>
            </a:r>
          </a:p>
          <a:p>
            <a:pPr marL="0" indent="0">
              <a:buNone/>
            </a:pPr>
            <a:r>
              <a:rPr lang="ru-RU" sz="3200" dirty="0" smtClean="0"/>
              <a:t>Требуется обязательная подготовка и практика под руководством профессионала.</a:t>
            </a:r>
          </a:p>
          <a:p>
            <a:pPr marL="0" indent="0">
              <a:buNone/>
            </a:pPr>
            <a:r>
              <a:rPr lang="ru-RU" sz="3200" dirty="0" smtClean="0"/>
              <a:t>Наша «Школа экскурсоводов» </a:t>
            </a:r>
          </a:p>
          <a:p>
            <a:pPr marL="0" indent="0">
              <a:buNone/>
            </a:pPr>
            <a:r>
              <a:rPr lang="ru-RU" sz="3200" dirty="0" smtClean="0"/>
              <a:t>может помочь молодёжи  овладеть </a:t>
            </a:r>
          </a:p>
          <a:p>
            <a:pPr marL="0" indent="0">
              <a:buNone/>
            </a:pPr>
            <a:r>
              <a:rPr lang="ru-RU" sz="3200" dirty="0" smtClean="0"/>
              <a:t>необходимыми навыками.</a:t>
            </a:r>
          </a:p>
          <a:p>
            <a:pPr marL="0" indent="0">
              <a:buNone/>
            </a:pP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0" y="4054066"/>
            <a:ext cx="3936492" cy="2624328"/>
          </a:xfrm>
          <a:prstGeom prst="rect">
            <a:avLst/>
          </a:prstGeom>
          <a:effectLst>
            <a:outerShdw blurRad="469900" dist="50800" dir="5400000" algn="ctr" rotWithShape="0">
              <a:schemeClr val="accent2"/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645" y="-21707"/>
            <a:ext cx="2685858" cy="21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854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151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Грань</vt:lpstr>
      <vt:lpstr>Гид- экскурсовод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Гид- экскурсовод</dc:title>
  <dc:creator>АХО</dc:creator>
  <cp:lastModifiedBy>АХО</cp:lastModifiedBy>
  <cp:revision>8</cp:revision>
  <dcterms:created xsi:type="dcterms:W3CDTF">2018-05-28T10:26:11Z</dcterms:created>
  <dcterms:modified xsi:type="dcterms:W3CDTF">2018-05-30T06:11:44Z</dcterms:modified>
</cp:coreProperties>
</file>