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0" r:id="rId3"/>
    <p:sldId id="271" r:id="rId4"/>
    <p:sldId id="272" r:id="rId5"/>
    <p:sldId id="273" r:id="rId6"/>
    <p:sldId id="257" r:id="rId7"/>
    <p:sldId id="258" r:id="rId8"/>
    <p:sldId id="259" r:id="rId9"/>
    <p:sldId id="262" r:id="rId10"/>
    <p:sldId id="260" r:id="rId11"/>
    <p:sldId id="263" r:id="rId12"/>
    <p:sldId id="265" r:id="rId13"/>
    <p:sldId id="269" r:id="rId14"/>
    <p:sldId id="264" r:id="rId15"/>
    <p:sldId id="266" r:id="rId16"/>
    <p:sldId id="268" r:id="rId17"/>
    <p:sldId id="267" r:id="rId18"/>
    <p:sldId id="26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8A08872-FF47-43DE-9B34-F4C0F810A97C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2001814-F7EE-44D1-AA13-714CAF4AA70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484784"/>
            <a:ext cx="6400800" cy="16698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Патриотическое воспитание в год добровольца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440160"/>
          </a:xfrm>
        </p:spPr>
        <p:txBody>
          <a:bodyPr>
            <a:normAutofit/>
          </a:bodyPr>
          <a:lstStyle/>
          <a:p>
            <a:pPr lvl="0"/>
            <a:r>
              <a:rPr lang="ru-RU" b="1" dirty="0" err="1" smtClean="0">
                <a:solidFill>
                  <a:srgbClr val="C00000"/>
                </a:solidFill>
              </a:rPr>
              <a:t>Евтых</a:t>
            </a:r>
            <a:r>
              <a:rPr lang="ru-RU" b="1" dirty="0" smtClean="0">
                <a:solidFill>
                  <a:srgbClr val="C00000"/>
                </a:solidFill>
              </a:rPr>
              <a:t> Х.Б. –заместитель директора по ВР</a:t>
            </a:r>
            <a:r>
              <a:rPr lang="ru-RU" b="1" dirty="0">
                <a:solidFill>
                  <a:srgbClr val="C00000"/>
                </a:solidFill>
              </a:rPr>
              <a:t>МБОУ «СОШ №2» а. </a:t>
            </a:r>
            <a:r>
              <a:rPr lang="ru-RU" b="1" dirty="0" err="1">
                <a:solidFill>
                  <a:srgbClr val="C00000"/>
                </a:solidFill>
              </a:rPr>
              <a:t>Ассоколай</a:t>
            </a:r>
            <a:r>
              <a:rPr lang="ru-RU" b="1" dirty="0">
                <a:solidFill>
                  <a:srgbClr val="C00000"/>
                </a:solidFill>
              </a:rPr>
              <a:t> 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3\Desktop\ВОВ\WP_20150424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23\Desktop\ВОВ\WP_20150424_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23\Desktop\ВОВ\WP_20150424_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23\Desktop\ВОВ\WP_20150424_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9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23\Desktop\ВОВ\WP_20150424_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2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23\Desktop\ВОВ\WP_20150424_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5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23\Desktop\ВОВ\WP_20150424_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5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8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23\Desktop\ВОВ\WP_20150424_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2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3\Desktop\ВОВ\WP_20150424_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7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00100" marR="914400" lvl="0" indent="0" algn="ctr">
              <a:spcBef>
                <a:spcPts val="300"/>
              </a:spcBef>
              <a:buNone/>
            </a:pPr>
            <a:r>
              <a:rPr lang="ru-RU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…ни за что на свете я не хотел бы переменить Отечество или иметь другую историю, кроме истории наших предков.</a:t>
            </a:r>
            <a:endParaRPr lang="ru-RU" sz="2000" b="1" dirty="0">
              <a:solidFill>
                <a:srgbClr val="0070C0"/>
              </a:solidFill>
              <a:latin typeface="Courier New"/>
              <a:ea typeface="Times New Roman"/>
              <a:cs typeface="Times New Roman"/>
            </a:endParaRPr>
          </a:p>
          <a:p>
            <a:pPr marL="800100" marR="914400" lvl="0" indent="0" algn="ctr">
              <a:spcBef>
                <a:spcPts val="300"/>
              </a:spcBef>
              <a:buNone/>
            </a:pPr>
            <a:r>
              <a:rPr lang="ru-RU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А.С. Пушкин</a:t>
            </a:r>
            <a:endParaRPr lang="ru-RU" sz="2000" b="1" dirty="0">
              <a:solidFill>
                <a:srgbClr val="0070C0"/>
              </a:solidFill>
              <a:latin typeface="Courier New"/>
              <a:ea typeface="Times New Roman"/>
              <a:cs typeface="Times New Roman"/>
            </a:endParaRPr>
          </a:p>
          <a:p>
            <a:pPr marL="800100" marR="914400" lvl="0" indent="0" algn="ctr">
              <a:spcBef>
                <a:spcPts val="300"/>
              </a:spcBef>
              <a:buNone/>
            </a:pPr>
            <a:r>
              <a:rPr lang="ru-RU" sz="2400" i="1" dirty="0">
                <a:solidFill>
                  <a:srgbClr val="00008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solidFill>
                <a:prstClr val="black"/>
              </a:solidFill>
              <a:latin typeface="Courier New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378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-1356925"/>
            <a:ext cx="7560840" cy="672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342900" algn="just" eaLnBrk="0" fontAlgn="base" hangingPunct="0">
              <a:spcBef>
                <a:spcPct val="20000"/>
              </a:spcBef>
              <a:buFont typeface="Arial" charset="0"/>
              <a:buChar char="•"/>
            </a:pPr>
            <a:endParaRPr lang="ru-RU" sz="2800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342900" lvl="0" indent="342900" algn="just" eaLnBrk="0" fontAlgn="base" hangingPunct="0">
              <a:spcBef>
                <a:spcPct val="20000"/>
              </a:spcBef>
              <a:buFont typeface="Arial" charset="0"/>
              <a:buChar char="•"/>
            </a:pP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342900" lvl="0" indent="342900" algn="just" eaLnBrk="0" fontAlgn="base" hangingPunct="0">
              <a:spcBef>
                <a:spcPct val="20000"/>
              </a:spcBef>
              <a:buFont typeface="Arial" charset="0"/>
              <a:buChar char="•"/>
            </a:pPr>
            <a:endParaRPr lang="ru-RU" sz="2800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342900" lvl="0" indent="342900" algn="just" eaLnBrk="0" fontAlgn="base" hangingPunct="0">
              <a:spcBef>
                <a:spcPct val="20000"/>
              </a:spcBef>
              <a:buFont typeface="Arial" charset="0"/>
              <a:buChar char="•"/>
            </a:pP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342900" lvl="0" indent="342900" algn="just" eaLnBrk="0" fontAlgn="base" hangingPunct="0">
              <a:spcBef>
                <a:spcPct val="20000"/>
              </a:spcBef>
              <a:buFont typeface="Arial" charset="0"/>
              <a:buChar char="•"/>
            </a:pPr>
            <a:endParaRPr lang="ru-RU" sz="2400" dirty="0" smtClean="0">
              <a:solidFill>
                <a:srgbClr val="00B0F0"/>
              </a:solidFill>
              <a:latin typeface="Times New Roman"/>
              <a:ea typeface="Times New Roman"/>
            </a:endParaRPr>
          </a:p>
          <a:p>
            <a:pPr marL="342900" lvl="0" indent="342900" algn="just" eaLnBrk="0" fontAlgn="base" hangingPunct="0">
              <a:spcBef>
                <a:spcPct val="20000"/>
              </a:spcBef>
              <a:buFont typeface="Arial" charset="0"/>
              <a:buChar char="•"/>
            </a:pPr>
            <a:endParaRPr lang="ru-RU" sz="2400" dirty="0">
              <a:solidFill>
                <a:srgbClr val="00B0F0"/>
              </a:solidFill>
              <a:latin typeface="Times New Roman"/>
              <a:ea typeface="Times New Roman"/>
            </a:endParaRPr>
          </a:p>
          <a:p>
            <a:pPr marL="342900" lvl="0" indent="342900" algn="just" eaLnBrk="0" fontAlgn="base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В</a:t>
            </a:r>
            <a:r>
              <a:rPr lang="ru-RU" sz="2400" spc="-5" dirty="0" smtClean="0">
                <a:solidFill>
                  <a:srgbClr val="0070C0"/>
                </a:solidFill>
                <a:latin typeface="Times New Roman"/>
                <a:ea typeface="Times New Roman"/>
              </a:rPr>
              <a:t>опросы </a:t>
            </a:r>
            <a:r>
              <a:rPr lang="ru-RU" sz="2400" spc="-5" dirty="0">
                <a:solidFill>
                  <a:srgbClr val="0070C0"/>
                </a:solidFill>
                <a:latin typeface="Times New Roman"/>
                <a:ea typeface="Times New Roman"/>
              </a:rPr>
              <a:t>патриотического воспитания учащихся в последнее время постоянно находятся в центре </a:t>
            </a:r>
            <a:r>
              <a:rPr lang="ru-RU" sz="2400" spc="5" dirty="0">
                <a:solidFill>
                  <a:srgbClr val="0070C0"/>
                </a:solidFill>
                <a:latin typeface="Times New Roman"/>
                <a:ea typeface="Times New Roman"/>
              </a:rPr>
              <a:t>внимания общественности и государства. Это связано с приоритетным </a:t>
            </a:r>
            <a:r>
              <a:rPr lang="ru-RU" sz="2400" spc="75" dirty="0">
                <a:solidFill>
                  <a:srgbClr val="0070C0"/>
                </a:solidFill>
                <a:latin typeface="Times New Roman"/>
                <a:ea typeface="Times New Roman"/>
              </a:rPr>
              <a:t>значением проблемы патриотического воспитания, как для </a:t>
            </a:r>
            <a:r>
              <a:rPr lang="ru-RU" sz="2400" spc="20" dirty="0">
                <a:solidFill>
                  <a:srgbClr val="0070C0"/>
                </a:solidFill>
                <a:latin typeface="Times New Roman"/>
                <a:ea typeface="Times New Roman"/>
              </a:rPr>
              <a:t>консолидации общества, так и для становления гражданина России, повышения обороноспособности и престижа </a:t>
            </a:r>
            <a:r>
              <a:rPr lang="ru-RU" sz="2400" dirty="0">
                <a:solidFill>
                  <a:srgbClr val="0070C0"/>
                </a:solidFill>
                <a:latin typeface="Times New Roman"/>
                <a:ea typeface="Times New Roman"/>
              </a:rPr>
              <a:t>страны на международной арене и повышения межнационального единства внутри страны</a:t>
            </a:r>
            <a:r>
              <a:rPr lang="ru-RU" sz="2400" dirty="0">
                <a:solidFill>
                  <a:srgbClr val="00B0F0"/>
                </a:solidFill>
                <a:latin typeface="Times New Roman"/>
                <a:ea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9583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464373"/>
            <a:ext cx="748883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ru-RU" sz="2000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Проблема </a:t>
            </a:r>
            <a:r>
              <a:rPr lang="ru-RU" sz="2000" dirty="0">
                <a:solidFill>
                  <a:srgbClr val="0070C0"/>
                </a:solidFill>
                <a:latin typeface="Times New Roman"/>
                <a:ea typeface="Times New Roman"/>
              </a:rPr>
              <a:t>патриотического воспитания учащихся, умеющих ценить и отстаивать демократические права и свободы, является весьма важной для любой страны. Для России она приобретает особую значимость, так как активное строительство нового демократического общества ведется в сложных социально-экономических и политических условиях, когда меняются прежние отношения человека с государством и вырабатываются новые политико-правовые нормы. Это процесс длительный и весьма сложный, требующий усилий многих социальных институтов и организаций. Школа по-прежнему является одним из самых действенных из них, поэтому важно изучить возможности урочной и внеурочной работы в реализации целей и задач патриотического воспитания учащихся</a:t>
            </a:r>
            <a:endParaRPr lang="ru-RU" sz="2000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00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8847"/>
            <a:ext cx="6984776" cy="528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265" algn="just">
              <a:spcBef>
                <a:spcPts val="150"/>
              </a:spcBef>
              <a:spcAft>
                <a:spcPts val="150"/>
              </a:spcAft>
            </a:pPr>
            <a:endParaRPr lang="ru-RU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indent="342265" algn="just">
              <a:spcBef>
                <a:spcPts val="150"/>
              </a:spcBef>
              <a:spcAft>
                <a:spcPts val="150"/>
              </a:spcAft>
            </a:pP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indent="342265" algn="just">
              <a:spcBef>
                <a:spcPts val="150"/>
              </a:spcBef>
              <a:spcAft>
                <a:spcPts val="150"/>
              </a:spcAft>
            </a:pPr>
            <a:endParaRPr lang="ru-RU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indent="342265" algn="just">
              <a:spcBef>
                <a:spcPts val="150"/>
              </a:spcBef>
              <a:spcAft>
                <a:spcPts val="150"/>
              </a:spcAft>
            </a:pPr>
            <a:r>
              <a:rPr lang="ru-RU" dirty="0" smtClean="0">
                <a:solidFill>
                  <a:srgbClr val="0070C0"/>
                </a:solidFill>
                <a:latin typeface="Times New Roman"/>
                <a:ea typeface="Times New Roman"/>
              </a:rPr>
              <a:t>Сегодня 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проблема образованности общества связана не только с </a:t>
            </a:r>
            <a:r>
              <a:rPr lang="ru-RU" dirty="0" smtClean="0">
                <a:solidFill>
                  <a:srgbClr val="0070C0"/>
                </a:solidFill>
                <a:latin typeface="Times New Roman"/>
                <a:ea typeface="Times New Roman"/>
              </a:rPr>
              <a:t>развитием 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экономики, повышением ее эффективности и конкурентоспособности. В общемировой ситуации перехода к постиндустриальному обществу в условиях многонациональной и многоконфессиональной страны, становления новой российской государственности и демократического гражданского общества обновление образования выступает как решающее условие формирования у россиян системы современных социально значимых ценностей и общественных установок. Именно общее образование, в первую очередь, должно собрать воедино эти ценности и установки с передовыми отечественными традициями в новую ценностную систему общества – систему открытую, вариативную, духовно и культурно насыщенную, диалогичную, толерантную, обеспечивающую становление подлинной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гражданственности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 и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патриотизма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. </a:t>
            </a:r>
            <a:endParaRPr lang="ru-RU" sz="11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2891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23\Desktop\ВОВ\WP_20150424_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8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esktop\ВОВ\WP_20150424_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3\Desktop\ВОВ\WP_20150424_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06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23\Desktop\ВОВ\WP_20150424_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5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19</TotalTime>
  <Words>298</Words>
  <Application>Microsoft Office PowerPoint</Application>
  <PresentationFormat>Экран (4:3)</PresentationFormat>
  <Paragraphs>22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Кутюр</vt:lpstr>
      <vt:lpstr>Патриотическое воспитание в год добровольца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Уголок Боевой СЛАВЫ</dc:title>
  <dc:creator>123</dc:creator>
  <cp:lastModifiedBy>123</cp:lastModifiedBy>
  <cp:revision>7</cp:revision>
  <dcterms:created xsi:type="dcterms:W3CDTF">2015-04-25T15:49:53Z</dcterms:created>
  <dcterms:modified xsi:type="dcterms:W3CDTF">2018-08-07T08:15:24Z</dcterms:modified>
</cp:coreProperties>
</file>