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9"/>
  </p:notesMasterIdLst>
  <p:handoutMasterIdLst>
    <p:handoutMasterId r:id="rId10"/>
  </p:handoutMasterIdLst>
  <p:sldIdLst>
    <p:sldId id="666" r:id="rId2"/>
    <p:sldId id="727" r:id="rId3"/>
    <p:sldId id="816" r:id="rId4"/>
    <p:sldId id="817" r:id="rId5"/>
    <p:sldId id="818" r:id="rId6"/>
    <p:sldId id="819" r:id="rId7"/>
    <p:sldId id="820" r:id="rId8"/>
  </p:sldIdLst>
  <p:sldSz cx="9144000" cy="5143500" type="screen16x9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154F3D"/>
    <a:srgbClr val="4D8A77"/>
    <a:srgbClr val="F9F9F9"/>
    <a:srgbClr val="DDDDDD"/>
    <a:srgbClr val="66FF33"/>
    <a:srgbClr val="DA9710"/>
    <a:srgbClr val="FF7C80"/>
    <a:srgbClr val="EEA616"/>
    <a:srgbClr val="99CCFF"/>
    <a:srgbClr val="FF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521" autoAdjust="0"/>
    <p:restoredTop sz="96947" autoAdjust="0"/>
  </p:normalViewPr>
  <p:slideViewPr>
    <p:cSldViewPr>
      <p:cViewPr varScale="1">
        <p:scale>
          <a:sx n="92" d="100"/>
          <a:sy n="92" d="100"/>
        </p:scale>
        <p:origin x="-786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513" y="0"/>
            <a:ext cx="4302125" cy="339725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6C53A1-33B7-416C-B644-50FFB3F9293A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513" y="6456363"/>
            <a:ext cx="4302125" cy="339725"/>
          </a:xfrm>
          <a:prstGeom prst="rect">
            <a:avLst/>
          </a:prstGeom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9C08B0A1-2135-4465-874E-E27EC21A69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34750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cs typeface="Arial" charset="0"/>
              </a:defRPr>
            </a:lvl1pPr>
          </a:lstStyle>
          <a:p>
            <a:pPr>
              <a:defRPr/>
            </a:pPr>
            <a:fld id="{B256DE17-7695-497A-8B0C-F3FB1D9C27FA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42263" cy="305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fld id="{4F7D3F1E-A546-444E-93E4-9FC3D1A899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06869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DC41A-CE0A-4728-A297-97E3A6F59E0B}" type="slidenum">
              <a:rPr lang="ru-RU" altLang="ru-RU" smtClean="0"/>
              <a:pPr/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3722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A760D-2AD7-453D-9277-799CFD395A80}" type="datetime1">
              <a:rPr lang="ru-RU" smtClean="0"/>
              <a:pPr>
                <a:defRPr/>
              </a:pPr>
              <a:t>31.05.2018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553B8-8DE2-4669-9383-F797E2BB1D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5034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678B0-D996-42BC-8D84-C68BE63B3BF8}" type="datetime1">
              <a:rPr lang="ru-RU" smtClean="0"/>
              <a:pPr>
                <a:defRPr/>
              </a:pPr>
              <a:t>31.05.2018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68C8C-DB15-43B6-8C0A-8C6A422E5C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2509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F4EEE-886C-4AD5-B8B2-4BC9F35876A9}" type="datetime1">
              <a:rPr lang="ru-RU" smtClean="0"/>
              <a:pPr>
                <a:defRPr/>
              </a:pPr>
              <a:t>31.05.2018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2F1CF-1053-4D5D-AB1A-32495CD7E0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4169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EBFCB-18A7-4C44-BF0E-D4AC084C8FCC}" type="datetime1">
              <a:rPr lang="ru-RU" smtClean="0"/>
              <a:pPr>
                <a:defRPr/>
              </a:pPr>
              <a:t>31.05.2018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F5792-CA0D-49E1-80C9-5CB729B0C5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95209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2825C-E2E1-4924-AE5C-021D8CC0E4FA}" type="datetime1">
              <a:rPr lang="ru-RU" smtClean="0"/>
              <a:pPr>
                <a:defRPr/>
              </a:pPr>
              <a:t>31.05.2018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017B5-F296-46C6-8F68-2F6697F021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7025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531E4-C7D4-4704-8F05-BF69FA8D5EFC}" type="datetime1">
              <a:rPr lang="ru-RU" smtClean="0"/>
              <a:pPr>
                <a:defRPr/>
              </a:pPr>
              <a:t>31.05.2018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E2895-01DC-4C26-A0E1-69E19F33DD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0674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28992-DC6D-465A-B2F9-707E21BAC16B}" type="datetime1">
              <a:rPr lang="ru-RU" smtClean="0"/>
              <a:pPr>
                <a:defRPr/>
              </a:pPr>
              <a:t>31.05.2018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C6F34-FCF3-4B5E-BE47-122EFA1B78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0298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6ED63-5810-4C10-AEB0-3A94673CB021}" type="datetime1">
              <a:rPr lang="ru-RU" smtClean="0"/>
              <a:pPr>
                <a:defRPr/>
              </a:pPr>
              <a:t>31.05.2018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01663-8784-4C83-81C6-F6D864489C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1154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A8078-FE19-48B3-8EBD-91E6EEB9EE5B}" type="datetime1">
              <a:rPr lang="ru-RU" smtClean="0"/>
              <a:pPr>
                <a:defRPr/>
              </a:pPr>
              <a:t>31.05.2018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13EAB-5AD3-49A1-A4F5-1E217C62FD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9457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B7E51-3097-499A-A6E3-2EB3459BA955}" type="datetime1">
              <a:rPr lang="ru-RU" smtClean="0"/>
              <a:pPr>
                <a:defRPr/>
              </a:pPr>
              <a:t>31.05.2018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4092C-FCC8-4CCD-80FB-9F3CF370AC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128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417C2-E9B5-40BA-9C33-3441D30D695D}" type="datetime1">
              <a:rPr lang="ru-RU" smtClean="0"/>
              <a:pPr>
                <a:defRPr/>
              </a:pPr>
              <a:t>31.05.2018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7D9CE-442F-4E59-ADDE-0D38D49F38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3735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01900E-F22B-4AD4-B34D-63DCF6B3A33F}" type="datetime1">
              <a:rPr lang="ru-RU" smtClean="0"/>
              <a:pPr>
                <a:defRPr/>
              </a:pPr>
              <a:t>31.05.2018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02B1BC5-EB7F-4B72-99A2-35155D78327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14480" y="357172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Проект «Гордимся прошлым»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1928808"/>
            <a:ext cx="27146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b="1" spc="80" dirty="0" smtClean="0">
                <a:solidFill>
                  <a:srgbClr val="154F3D"/>
                </a:solidFill>
                <a:latin typeface="Arial" panose="020B0604020202020204" pitchFamily="34" charset="0"/>
              </a:rPr>
              <a:t>Автор: Холодова Эвелина Олеговна</a:t>
            </a:r>
          </a:p>
          <a:p>
            <a:pPr algn="ctr">
              <a:spcBef>
                <a:spcPts val="0"/>
              </a:spcBef>
            </a:pPr>
            <a:endParaRPr lang="ru-RU" sz="1400" b="1" spc="80" dirty="0" smtClean="0">
              <a:solidFill>
                <a:srgbClr val="154F3D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400" b="1" spc="80" dirty="0" smtClean="0">
                <a:solidFill>
                  <a:srgbClr val="154F3D"/>
                </a:solidFill>
                <a:latin typeface="Arial" panose="020B0604020202020204" pitchFamily="34" charset="0"/>
              </a:rPr>
              <a:t>Муниципальное бюджетное учреждение объединение клубов для детей, подростков и молодежи «Диалог»</a:t>
            </a:r>
            <a:endParaRPr lang="ru-RU" sz="1400" b="1" spc="80" dirty="0">
              <a:solidFill>
                <a:srgbClr val="154F3D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4572014"/>
            <a:ext cx="1928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b="1" spc="80" dirty="0" smtClean="0">
                <a:solidFill>
                  <a:srgbClr val="154F3D"/>
                </a:solidFill>
                <a:latin typeface="Arial" panose="020B0604020202020204" pitchFamily="34" charset="0"/>
              </a:rPr>
              <a:t>2018</a:t>
            </a:r>
            <a:endParaRPr lang="ru-RU" b="1" spc="80" dirty="0" smtClean="0">
              <a:solidFill>
                <a:srgbClr val="154F3D"/>
              </a:solidFill>
              <a:latin typeface="Arial" panose="020B0604020202020204" pitchFamily="34" charset="0"/>
            </a:endParaRPr>
          </a:p>
        </p:txBody>
      </p:sp>
      <p:pic>
        <p:nvPicPr>
          <p:cNvPr id="1028" name="Picture 4" descr="F:\Новая папка (2)\D3FDB6A66E6D82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6"/>
            <a:ext cx="4693069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10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0" y="1857370"/>
            <a:ext cx="56526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800" b="1" spc="80" dirty="0" smtClean="0">
                <a:solidFill>
                  <a:srgbClr val="154F3D"/>
                </a:solidFill>
                <a:latin typeface="Arial" panose="020B0604020202020204" pitchFamily="34" charset="0"/>
              </a:rPr>
              <a:t>Город Уфа, Республики Башкортостан</a:t>
            </a:r>
            <a:endParaRPr lang="ru-RU" sz="2800" b="1" spc="80" dirty="0">
              <a:solidFill>
                <a:srgbClr val="154F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RU" sz="2800" b="1" spc="80" dirty="0">
              <a:solidFill>
                <a:srgbClr val="154F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071552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1C6A52"/>
                </a:solidFill>
                <a:latin typeface="Arial" charset="0"/>
              </a:rPr>
              <a:t>География проекта:</a:t>
            </a:r>
            <a:endParaRPr lang="ru-RU" b="1" dirty="0">
              <a:solidFill>
                <a:srgbClr val="1C6A5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5528" y="260979"/>
            <a:ext cx="7450888" cy="4808991"/>
          </a:xfrm>
          <a:prstGeom prst="rect">
            <a:avLst/>
          </a:prstGeom>
        </p:spPr>
        <p:txBody>
          <a:bodyPr wrap="square" lIns="68562" tIns="34281" rIns="68562" bIns="34281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154F3D"/>
                </a:solidFill>
                <a:latin typeface="Arial" charset="0"/>
              </a:rPr>
              <a:t>Аннотация проекта:</a:t>
            </a:r>
          </a:p>
          <a:p>
            <a:pPr algn="just"/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Гражданско-патриотический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проект «Гордимся прошлым» направлен на проведение ознакомительных экскурсий и тематических квестов в мемориальном военно-историческом комплексе в городе Уфа Республики Башкортостан.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 марта  по сентябрь 2019, 12 обученных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волонтеров-эксурсоводов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будут знакомить воспитанников социальных приютов и детских домов, учащихся школ, студентов, посетителей парка, гостей города с событиями Великой Отечественной войны на примере памятников, находящихся на территории мемориального комплекса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Результат - знакомство с событиями Великой Отечественной войны на примере памятников, находящихся на территории мемориального комплекса парк Победы. Экскурсии и квесты призваны помочь посетителям парка пережить и осмыслить то, что было в прошлом. Надо знать свою историю и гордиться ей и своей страной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Народ, не помнящий своего прошлого, не имеет и будущего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1600" b="1" dirty="0">
              <a:solidFill>
                <a:srgbClr val="154F3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7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802" y="500048"/>
            <a:ext cx="2876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154F3D"/>
                </a:solidFill>
                <a:latin typeface="Arial" charset="0"/>
              </a:rPr>
              <a:t>Целевые группы:</a:t>
            </a:r>
            <a:endParaRPr lang="ru-RU" sz="2400" b="1" dirty="0" smtClean="0">
              <a:solidFill>
                <a:srgbClr val="154F3D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143122"/>
            <a:ext cx="34290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Воспитанники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социальных 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приютов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и детских домов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чащиеся школ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студенты, 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посетители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парка, гости города, волонтеры.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User\Desktop\Новая папка (2)\DSC05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071552"/>
            <a:ext cx="4799367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928676"/>
            <a:ext cx="80010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Проведение ознакомительных экскурсий и тематических квестов с марта по сентябрь в количестве 36 часов в мемориальном комплексе парк Победы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357172"/>
            <a:ext cx="2365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154F3D"/>
                </a:solidFill>
                <a:latin typeface="Arial" charset="0"/>
              </a:rPr>
              <a:t>Цель </a:t>
            </a:r>
            <a:r>
              <a:rPr lang="ru-RU" sz="2400" b="1" dirty="0" smtClean="0">
                <a:solidFill>
                  <a:srgbClr val="154F3D"/>
                </a:solidFill>
                <a:latin typeface="Arial" charset="0"/>
              </a:rPr>
              <a:t>проекта: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643056"/>
            <a:ext cx="13776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2400" b="1" dirty="0" smtClean="0">
              <a:solidFill>
                <a:srgbClr val="154F3D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154F3D"/>
                </a:solidFill>
                <a:latin typeface="Arial" charset="0"/>
              </a:rPr>
              <a:t>Задачи:</a:t>
            </a:r>
            <a:endParaRPr lang="ru-RU" sz="2400" b="1" dirty="0" smtClean="0">
              <a:solidFill>
                <a:srgbClr val="154F3D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42910" y="2428874"/>
            <a:ext cx="778674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Verdana" pitchFamily="34" charset="0"/>
                <a:cs typeface="Verdana" pitchFamily="34" charset="0"/>
              </a:rPr>
              <a:t>1) Подготовить экскурсоводов-волонтеров для популяризации культурного и исторического наследия мемориального комплекса парка Победы.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Verdana" pitchFamily="34" charset="0"/>
                <a:cs typeface="Verdana" pitchFamily="34" charset="0"/>
              </a:rPr>
              <a:t>2) Провести благотворительные экскурсии  и тематические квесты для посетителей парка, социально незащищенных групп населения, как нашего города, так и иногородних.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Verdana" pitchFamily="34" charset="0"/>
                <a:cs typeface="Verdana" pitchFamily="34" charset="0"/>
              </a:rPr>
              <a:t>3) Привить чувство патриотизма и гордости за свою страну, на примерах мужества и героизма наших земляков, желание и интерес к изучению истории своей страны.</a:t>
            </a:r>
          </a:p>
        </p:txBody>
      </p:sp>
      <p:pic>
        <p:nvPicPr>
          <p:cNvPr id="3076" name="Picture 4" descr="F:\Новая папка (2)\8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428742"/>
            <a:ext cx="1920000" cy="1080000"/>
          </a:xfrm>
          <a:prstGeom prst="rect">
            <a:avLst/>
          </a:prstGeom>
          <a:noFill/>
        </p:spPr>
      </p:pic>
      <p:pic>
        <p:nvPicPr>
          <p:cNvPr id="10" name="Picture 3" descr="F:\Новая папка (2)\2392537316083260_3c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28742"/>
            <a:ext cx="1619100" cy="1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3EAB-5AD3-49A1-A4F5-1E217C62FD67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285734"/>
            <a:ext cx="3979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154F3D"/>
                </a:solidFill>
                <a:latin typeface="Arial" charset="0"/>
              </a:rPr>
              <a:t>Ожидаемые результаты:</a:t>
            </a:r>
            <a:endParaRPr lang="ru-RU" sz="2400" b="1" dirty="0" smtClean="0">
              <a:solidFill>
                <a:srgbClr val="154F3D"/>
              </a:solidFill>
              <a:latin typeface="Arial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714612" y="714362"/>
            <a:ext cx="4143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154F3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Количественные показатели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154F3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28596" y="1142990"/>
            <a:ext cx="7286676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Verdana" pitchFamily="34" charset="0"/>
                <a:cs typeface="Verdana" pitchFamily="34" charset="0"/>
              </a:rPr>
              <a:t>– 12 волонтеров-экскурсоводов пройдут обучение,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Verdana" pitchFamily="34" charset="0"/>
                <a:cs typeface="Verdana" pitchFamily="34" charset="0"/>
              </a:rPr>
              <a:t>– 10 лекций,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Verdana" pitchFamily="34" charset="0"/>
                <a:cs typeface="Verdana" pitchFamily="34" charset="0"/>
              </a:rPr>
              <a:t>– 30 ч. – курс подготовки волонтеров- экскурсоводов.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Verdana" pitchFamily="34" charset="0"/>
                <a:cs typeface="Verdana" pitchFamily="34" charset="0"/>
              </a:rPr>
              <a:t>Для обучения волонтеров будут задействованы: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Verdana" pitchFamily="34" charset="0"/>
                <a:cs typeface="Verdana" pitchFamily="34" charset="0"/>
              </a:rPr>
              <a:t>–2 опытных преподавателя,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Verdana" pitchFamily="34" charset="0"/>
                <a:cs typeface="Verdana" pitchFamily="34" charset="0"/>
              </a:rPr>
              <a:t>–2 профессиональных историка,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Verdana" pitchFamily="34" charset="0"/>
                <a:cs typeface="Verdana" pitchFamily="34" charset="0"/>
              </a:rPr>
              <a:t>–2 сотрудника Музея Боевой Славы,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Verdana" pitchFamily="34" charset="0"/>
                <a:cs typeface="Verdana" pitchFamily="34" charset="0"/>
              </a:rPr>
              <a:t>–2 известных уфимских краеведа,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Verdana" pitchFamily="34" charset="0"/>
                <a:cs typeface="Verdana" pitchFamily="34" charset="0"/>
              </a:rPr>
              <a:t>–2 ветерана Великой Отечественной войны.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Verdana" pitchFamily="34" charset="0"/>
                <a:cs typeface="Verdana" pitchFamily="34" charset="0"/>
              </a:rPr>
              <a:t>С посетителями мемориального военно-исторического комплекса будут проведены: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Verdana" pitchFamily="34" charset="0"/>
                <a:cs typeface="Verdana" pitchFamily="34" charset="0"/>
              </a:rPr>
              <a:t>–6 экскурсий,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Verdana" pitchFamily="34" charset="0"/>
                <a:cs typeface="Verdana" pitchFamily="34" charset="0"/>
              </a:rPr>
              <a:t>–6 тематических квестов,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Verdana" pitchFamily="34" charset="0"/>
                <a:cs typeface="Verdana" pitchFamily="34" charset="0"/>
              </a:rPr>
              <a:t>– 3 часа, продолжительность каждого квеста и экскурсии,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Verdana" pitchFamily="34" charset="0"/>
                <a:cs typeface="Verdana" pitchFamily="34" charset="0"/>
              </a:rPr>
              <a:t>– 36 часов общей время проведения мероприятий с посетителями парка.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Verdana" pitchFamily="34" charset="0"/>
                <a:cs typeface="Verdana" pitchFamily="34" charset="0"/>
              </a:rPr>
              <a:t>– 250 посетителей парка (группы воспитанников социальных приютов и детских домов, учащихся школ,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Verdana" pitchFamily="34" charset="0"/>
                <a:cs typeface="Verdana" pitchFamily="34" charset="0"/>
              </a:rPr>
              <a:t>студентов, посетители парка, гости города, волонтеры) будут охвачены экскурсиями и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Verdana" pitchFamily="34" charset="0"/>
                <a:cs typeface="Verdana" pitchFamily="34" charset="0"/>
              </a:rPr>
              <a:t>квестами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Verdana" pitchFamily="34" charset="0"/>
                <a:cs typeface="Verdana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Verdana" pitchFamily="34" charset="0"/>
                <a:cs typeface="Verdana" pitchFamily="34" charset="0"/>
              </a:rPr>
              <a:t>– 250 магнитиков с изображениями основных объектов мемориального комплекса парка Победы будет выпущено и подарено участникам квестов и экскурсий.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Verdana" pitchFamily="34" charset="0"/>
                <a:cs typeface="Verdana" pitchFamily="34" charset="0"/>
              </a:rPr>
              <a:t>– 1500 информационный охват в социальных сетях. </a:t>
            </a:r>
          </a:p>
        </p:txBody>
      </p:sp>
      <p:pic>
        <p:nvPicPr>
          <p:cNvPr id="21507" name="Picture 3" descr="C:\Users\User\Desktop\Новая папка (2)\7IPSQxYp4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142990"/>
            <a:ext cx="1920000" cy="1440000"/>
          </a:xfrm>
          <a:prstGeom prst="rect">
            <a:avLst/>
          </a:prstGeom>
          <a:noFill/>
        </p:spPr>
      </p:pic>
      <p:pic>
        <p:nvPicPr>
          <p:cNvPr id="21508" name="Picture 4" descr="C:\Users\User\Desktop\Новая папка (2)\DSC05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142990"/>
            <a:ext cx="1919747" cy="14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6050" y="285734"/>
            <a:ext cx="3979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154F3D"/>
                </a:solidFill>
                <a:latin typeface="Arial" charset="0"/>
              </a:rPr>
              <a:t>Ожидаемые результаты:</a:t>
            </a:r>
            <a:endParaRPr lang="ru-RU" sz="2400" b="1" dirty="0" smtClean="0">
              <a:solidFill>
                <a:srgbClr val="154F3D"/>
              </a:solidFill>
              <a:latin typeface="Arial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714612" y="714362"/>
            <a:ext cx="4143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154F3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Качественные показатели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154F3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42910" y="1000114"/>
            <a:ext cx="800105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Во время экскурсий и квестов посетители парка смогут узнать о вкладе, который жители Уфы и Башкирии внесли в дело Великой Победы над фашизмом, о том, что в Уфе в годы Великой Отечественной Войны находилось около 100 эвакуированных заводов и фабрик, госпитали, государственные и хозяйственные органы Советского Союза. Более 200 тысяч воинов из республики были награждены орденами и медалями. </a:t>
            </a:r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Экскурсанты смогут посетить ряд легендарных мест военной тематики, почтить память воинов, положивших свою жизнь во имя победы. </a:t>
            </a:r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Благодаря экскурсиям и квестам посетители парка смогут ближе узнать историю своей страны.</a:t>
            </a:r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530" name="Picture 2" descr="F:\Новая папка (2)\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071816"/>
            <a:ext cx="2588089" cy="1800000"/>
          </a:xfrm>
          <a:prstGeom prst="rect">
            <a:avLst/>
          </a:prstGeom>
          <a:noFill/>
        </p:spPr>
      </p:pic>
      <p:pic>
        <p:nvPicPr>
          <p:cNvPr id="22531" name="Picture 3" descr="F:\Новая папка (2)\6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71816"/>
            <a:ext cx="2710784" cy="1800000"/>
          </a:xfrm>
          <a:prstGeom prst="rect">
            <a:avLst/>
          </a:prstGeom>
          <a:noFill/>
        </p:spPr>
      </p:pic>
      <p:pic>
        <p:nvPicPr>
          <p:cNvPr id="22532" name="Picture 4" descr="F:\Новая папка (2)\image184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071816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адми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админ</Template>
  <TotalTime>12517</TotalTime>
  <Words>407</Words>
  <Application>Microsoft Office PowerPoint</Application>
  <PresentationFormat>Экран (16:9)</PresentationFormat>
  <Paragraphs>57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шаблон админ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Янгуров Роман Олегович</dc:creator>
  <cp:lastModifiedBy>User</cp:lastModifiedBy>
  <cp:revision>771</cp:revision>
  <cp:lastPrinted>2016-11-25T13:02:42Z</cp:lastPrinted>
  <dcterms:created xsi:type="dcterms:W3CDTF">2011-01-19T09:39:26Z</dcterms:created>
  <dcterms:modified xsi:type="dcterms:W3CDTF">2018-05-31T19:22:23Z</dcterms:modified>
</cp:coreProperties>
</file>